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5"/>
  </p:notes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96" autoAdjust="0"/>
    <p:restoredTop sz="86492" autoAdjust="0"/>
  </p:normalViewPr>
  <p:slideViewPr>
    <p:cSldViewPr>
      <p:cViewPr varScale="1">
        <p:scale>
          <a:sx n="63" d="100"/>
          <a:sy n="63" d="100"/>
        </p:scale>
        <p:origin x="-33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5" d="100"/>
          <a:sy n="45" d="100"/>
        </p:scale>
        <p:origin x="-201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D6E6DA-C464-40FF-A095-9E76C112BFDF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765CC-C30C-44F1-B0C1-BA4D481C5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625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765CC-C30C-44F1-B0C1-BA4D481C50B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605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D5CC5-90CF-4A9E-B553-2F3329952CFA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BAE1E-01C1-41D2-ACC3-8B8EDC7F8A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D5CC5-90CF-4A9E-B553-2F3329952CFA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BAE1E-01C1-41D2-ACC3-8B8EDC7F8A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D5CC5-90CF-4A9E-B553-2F3329952CFA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BAE1E-01C1-41D2-ACC3-8B8EDC7F8A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D5CC5-90CF-4A9E-B553-2F3329952CFA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BAE1E-01C1-41D2-ACC3-8B8EDC7F8A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D5CC5-90CF-4A9E-B553-2F3329952CFA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BAE1E-01C1-41D2-ACC3-8B8EDC7F8A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D5CC5-90CF-4A9E-B553-2F3329952CFA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BAE1E-01C1-41D2-ACC3-8B8EDC7F8A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D5CC5-90CF-4A9E-B553-2F3329952CFA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BAE1E-01C1-41D2-ACC3-8B8EDC7F8A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D5CC5-90CF-4A9E-B553-2F3329952CFA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BAE1E-01C1-41D2-ACC3-8B8EDC7F8A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D5CC5-90CF-4A9E-B553-2F3329952CFA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BAE1E-01C1-41D2-ACC3-8B8EDC7F8A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D5CC5-90CF-4A9E-B553-2F3329952CFA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BAE1E-01C1-41D2-ACC3-8B8EDC7F8A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D5CC5-90CF-4A9E-B553-2F3329952CFA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BAE1E-01C1-41D2-ACC3-8B8EDC7F8A33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49D5CC5-90CF-4A9E-B553-2F3329952CFA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00BAE1E-01C1-41D2-ACC3-8B8EDC7F8A3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420888"/>
            <a:ext cx="7535391" cy="3024336"/>
          </a:xfrm>
          <a:effectLst>
            <a:softEdge rad="1270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182880" indent="0" algn="ctr">
              <a:buNone/>
            </a:pPr>
            <a:r>
              <a:rPr lang="ru-RU" sz="8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</a:rPr>
              <a:t>Проект</a:t>
            </a:r>
            <a:br>
              <a:rPr lang="ru-RU" sz="8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</a:rPr>
            </a:br>
            <a:r>
              <a:rPr lang="ru-RU" sz="8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</a:rPr>
              <a:t>«</a:t>
            </a:r>
            <a:r>
              <a:rPr lang="ru-RU" sz="8000" dirty="0" err="1" smtClean="0">
                <a:ln>
                  <a:solidFill>
                    <a:schemeClr val="accent6">
                      <a:lumMod val="50000"/>
                    </a:schemeClr>
                  </a:solidFill>
                </a:ln>
              </a:rPr>
              <a:t>Экотеатр</a:t>
            </a:r>
            <a:r>
              <a:rPr lang="ru-RU" sz="8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</a:rPr>
              <a:t>»</a:t>
            </a:r>
            <a:endParaRPr lang="ru-RU" sz="8000" dirty="0">
              <a:ln>
                <a:solidFill>
                  <a:schemeClr val="accent6">
                    <a:lumMod val="50000"/>
                  </a:schemeClr>
                </a:solidFill>
              </a:ln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1"/>
            <a:ext cx="8424936" cy="1152127"/>
          </a:xfrm>
        </p:spPr>
        <p:txBody>
          <a:bodyPr/>
          <a:lstStyle/>
          <a:p>
            <a:pPr algn="ctr"/>
            <a:r>
              <a:rPr lang="ru-RU" dirty="0" smtClean="0"/>
              <a:t>Муниципальное автономное дошкольное учреждение детский сад № 17 городского округа город Нефтекамск Республики Башкортостан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006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dir="in"/>
      </p:transition>
    </mc:Choice>
    <mc:Fallback xmlns=""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3"/>
            <a:ext cx="8064896" cy="108011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Театрализованная деятельность</a:t>
            </a: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Инсценировка сказки родителями С.Я</a:t>
            </a:r>
            <a:r>
              <a:rPr lang="ru-RU" sz="2000" b="1" dirty="0" smtClean="0">
                <a:solidFill>
                  <a:srgbClr val="C00000"/>
                </a:solidFill>
              </a:rPr>
              <a:t>. Маршака </a:t>
            </a:r>
            <a:r>
              <a:rPr lang="ru-RU" sz="2000" b="1" dirty="0" smtClean="0">
                <a:solidFill>
                  <a:srgbClr val="C00000"/>
                </a:solidFill>
              </a:rPr>
              <a:t>«Сказка о глупом мышонке»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Admin\Desktop\P109067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14702"/>
            <a:ext cx="3385957" cy="2471930"/>
          </a:xfrm>
          <a:prstGeom prst="ellipse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5" name="Рисунок 4" descr="C:\Users\Admin\Desktop\P109068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577562"/>
            <a:ext cx="3526026" cy="2664296"/>
          </a:xfrm>
          <a:prstGeom prst="ellipse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7" name="Рисунок 6" descr="C:\Users\Admin\Desktop\P109069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573016"/>
            <a:ext cx="4030082" cy="3159885"/>
          </a:xfrm>
          <a:prstGeom prst="ellipse">
            <a:avLst/>
          </a:prstGeom>
          <a:ln>
            <a:noFill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5695184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42996"/>
            <a:ext cx="7117180" cy="648071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Волшебный уголок театра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C:\Users\Admin\Desktop\фото театр\P116011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127" y="2094755"/>
            <a:ext cx="2448272" cy="32187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Users\Admin\Desktop\P116011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155" y="559476"/>
            <a:ext cx="3077845" cy="23082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59" y="689499"/>
            <a:ext cx="3181350" cy="23844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Admin\Desktop\P116012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" y="4360271"/>
            <a:ext cx="3163570" cy="23723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Admin\Desktop\P1160125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573" y="4235176"/>
            <a:ext cx="3496945" cy="26225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596965" y="2858889"/>
            <a:ext cx="2016224" cy="42807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Маски для театра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98209" y="3821331"/>
            <a:ext cx="2016224" cy="42807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Театр из игрушек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35151" y="1499550"/>
            <a:ext cx="2016224" cy="42807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Кукольный театр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7597" y="3970414"/>
            <a:ext cx="2016224" cy="42807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Пальчиковый театр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7597" y="3072928"/>
            <a:ext cx="2016224" cy="42807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Театр тарелок</a:t>
            </a:r>
            <a:endParaRPr lang="ru-RU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1265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Admin\Desktop\P116014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3419872" cy="2640924"/>
          </a:xfrm>
          <a:prstGeom prst="ellipse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6" name="Рисунок 5" descr="C:\Users\Admin\Desktop\P116014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526" y="1916832"/>
            <a:ext cx="3764697" cy="2895451"/>
          </a:xfrm>
          <a:prstGeom prst="ellipse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7" name="Рисунок 6" descr="C:\Users\Admin\Desktop\P116014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905" y="332656"/>
            <a:ext cx="3144520" cy="2520280"/>
          </a:xfrm>
          <a:prstGeom prst="ellipse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8" name="Рисунок 7" descr="C:\Users\Admin\Desktop\P116014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4" y="4077072"/>
            <a:ext cx="3369708" cy="2547156"/>
          </a:xfrm>
          <a:prstGeom prst="ellipse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9" name="Рисунок 8" descr="C:\Users\Admin\Desktop\P1160139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905" y="4077072"/>
            <a:ext cx="3249295" cy="2652519"/>
          </a:xfrm>
          <a:prstGeom prst="ellipse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11" name="Заголовок 1"/>
          <p:cNvSpPr>
            <a:spLocks noGrp="1"/>
          </p:cNvSpPr>
          <p:nvPr>
            <p:ph type="ctrTitle"/>
          </p:nvPr>
        </p:nvSpPr>
        <p:spPr>
          <a:xfrm>
            <a:off x="1043608" y="42996"/>
            <a:ext cx="7117180" cy="648071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Волшебный уголок театра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2557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Admin\Desktop\театрал деят 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271915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208912" cy="252028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182880" indent="0" algn="ctr">
              <a:buNone/>
            </a:pPr>
            <a:r>
              <a:rPr lang="ru-RU" sz="1600" b="1" i="1" u="sng" dirty="0">
                <a:solidFill>
                  <a:srgbClr val="FF0000"/>
                </a:solidFill>
                <a:effectLst/>
                <a:latin typeface="+mn-lt"/>
              </a:rPr>
              <a:t>Театр!</a:t>
            </a:r>
            <a:r>
              <a:rPr lang="ru-RU" sz="1600" b="1" dirty="0">
                <a:solidFill>
                  <a:schemeClr val="tx1"/>
                </a:solidFill>
                <a:effectLst/>
                <a:latin typeface="+mn-lt"/>
              </a:rPr>
              <a:t> Как много он значит для детского сердца, с какой радостью ждут дети встречи с ним. И только через театральную игру у ребенка с экологическим взглядом ( «не навреди» ) происходит познание самого себя, других, окружающего мира; прийти на помощь другу, преодолевать возникшие преграды, стремление сделать лучше свою работу, применять знания в общественной жизни, радовать своими успехами окружающих и получать от этого моральное и физическое удовлетворение, что ты это сделал. Поверил в свои силы и у тебя это получилось!</a:t>
            </a:r>
            <a:br>
              <a:rPr lang="ru-RU" sz="1600" b="1" dirty="0">
                <a:solidFill>
                  <a:schemeClr val="tx1"/>
                </a:solidFill>
                <a:effectLst/>
                <a:latin typeface="+mn-lt"/>
              </a:rPr>
            </a:br>
            <a:endParaRPr lang="ru-RU" sz="1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861048"/>
            <a:ext cx="8136904" cy="1872208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1600" b="1" i="1" dirty="0">
                <a:solidFill>
                  <a:srgbClr val="FF0000"/>
                </a:solidFill>
              </a:rPr>
              <a:t>Экологический театр </a:t>
            </a:r>
            <a:r>
              <a:rPr lang="ru-RU" sz="1600" b="1" dirty="0">
                <a:solidFill>
                  <a:schemeClr val="tx1"/>
                </a:solidFill>
              </a:rPr>
              <a:t>– один из самых демократичных, доступных для детей видов деятельности, он позволяет решать актуальные проблемы связанные с художественным и нравственным воспитанием, развитием коммуникативных качеств личности, развитием памяти, воображением, мышлением, фантазии, </a:t>
            </a:r>
            <a:r>
              <a:rPr lang="ru-RU" sz="1600" b="1" dirty="0" smtClean="0">
                <a:solidFill>
                  <a:schemeClr val="tx1"/>
                </a:solidFill>
              </a:rPr>
              <a:t>инициативности.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1805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848872" cy="10801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182880"/>
            <a:r>
              <a:rPr lang="ru-RU" sz="1600" b="1" u="sng" dirty="0">
                <a:solidFill>
                  <a:srgbClr val="FF0000"/>
                </a:solidFill>
              </a:rPr>
              <a:t>Участники проекта</a:t>
            </a:r>
            <a:r>
              <a:rPr lang="ru-RU" sz="1600" b="1" u="sng" dirty="0">
                <a:solidFill>
                  <a:schemeClr val="tx1"/>
                </a:solidFill>
              </a:rPr>
              <a:t>: </a:t>
            </a:r>
            <a:r>
              <a:rPr lang="ru-RU" sz="1600" b="1" dirty="0">
                <a:solidFill>
                  <a:schemeClr val="tx1"/>
                </a:solidFill>
              </a:rPr>
              <a:t>дети 5-6 лет, родители, воспитатели</a:t>
            </a:r>
            <a:r>
              <a:rPr lang="ru-RU" sz="1600" b="1" dirty="0" smtClean="0">
                <a:solidFill>
                  <a:schemeClr val="tx1"/>
                </a:solidFill>
              </a:rPr>
              <a:t>.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/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u="sng" dirty="0" smtClean="0">
                <a:solidFill>
                  <a:srgbClr val="FF0000"/>
                </a:solidFill>
                <a:effectLst/>
              </a:rPr>
              <a:t>Цель</a:t>
            </a:r>
            <a:r>
              <a:rPr lang="ru-RU" sz="1600" b="1" u="sng" dirty="0">
                <a:solidFill>
                  <a:srgbClr val="FF0000"/>
                </a:solidFill>
                <a:effectLst/>
              </a:rPr>
              <a:t>:</a:t>
            </a:r>
            <a:r>
              <a:rPr lang="ru-RU" sz="1600" b="1" dirty="0">
                <a:solidFill>
                  <a:schemeClr val="tx1"/>
                </a:solidFill>
                <a:effectLst/>
              </a:rPr>
              <a:t> Формирование творческой экологически грамотной личности средствами театральной деятельности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>
          <a:xfrm>
            <a:off x="755576" y="2060848"/>
            <a:ext cx="7776864" cy="432048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1700" b="1" u="sng" dirty="0">
                <a:solidFill>
                  <a:srgbClr val="FF0000"/>
                </a:solidFill>
              </a:rPr>
              <a:t>Задачи:</a:t>
            </a:r>
            <a:endParaRPr lang="ru-RU" sz="1700" b="1" dirty="0">
              <a:solidFill>
                <a:srgbClr val="FF0000"/>
              </a:solidFill>
            </a:endParaRPr>
          </a:p>
          <a:p>
            <a:r>
              <a:rPr lang="ru-RU" sz="1700" b="1" dirty="0">
                <a:solidFill>
                  <a:schemeClr val="tx1"/>
                </a:solidFill>
              </a:rPr>
              <a:t>•формировать умение  детей любить и беречь природу, воспитать защитников природы;</a:t>
            </a:r>
          </a:p>
          <a:p>
            <a:r>
              <a:rPr lang="ru-RU" sz="1700" b="1" dirty="0">
                <a:solidFill>
                  <a:schemeClr val="tx1"/>
                </a:solidFill>
              </a:rPr>
              <a:t>• способствовать развитию детей  бережно распоряжаться богатствами природы, воспитывать экологическую культур;</a:t>
            </a:r>
          </a:p>
          <a:p>
            <a:r>
              <a:rPr lang="ru-RU" sz="1700" b="1" dirty="0">
                <a:solidFill>
                  <a:schemeClr val="tx1"/>
                </a:solidFill>
              </a:rPr>
              <a:t>•формировать у детей  умения налаживать партнерские отношения через театрализованную деятельность с экологическим содержанием;</a:t>
            </a:r>
          </a:p>
          <a:p>
            <a:r>
              <a:rPr lang="ru-RU" sz="1700" b="1" dirty="0">
                <a:solidFill>
                  <a:schemeClr val="tx1"/>
                </a:solidFill>
              </a:rPr>
              <a:t>•развивать внимание, память, воображение, мышление, речь, эмоционально-волевую сферу, а также интеллектуальные, художественно-эстетические и творческие способности.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0765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8640960" cy="4896544"/>
          </a:xfrm>
          <a:ln>
            <a:solidFill>
              <a:schemeClr val="accent2">
                <a:alpha val="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1600" b="1" u="sng" dirty="0" smtClean="0"/>
              <a:t/>
            </a:r>
            <a:br>
              <a:rPr lang="ru-RU" sz="1600" b="1" u="sng" dirty="0" smtClean="0"/>
            </a:br>
            <a:r>
              <a:rPr lang="ru-RU" sz="2000" b="1" dirty="0" smtClean="0">
                <a:latin typeface="Georgia" panose="02040502050405020303" pitchFamily="18" charset="0"/>
              </a:rPr>
              <a:t>                                     </a:t>
            </a:r>
            <a:br>
              <a:rPr lang="ru-RU" sz="2000" b="1" dirty="0" smtClean="0">
                <a:latin typeface="Georgia" panose="02040502050405020303" pitchFamily="18" charset="0"/>
              </a:rPr>
            </a:br>
            <a:r>
              <a:rPr lang="ru-RU" sz="2000" b="1" dirty="0">
                <a:latin typeface="Georgia" panose="02040502050405020303" pitchFamily="18" charset="0"/>
              </a:rPr>
              <a:t/>
            </a:r>
            <a:br>
              <a:rPr lang="ru-RU" sz="2000" b="1" dirty="0">
                <a:latin typeface="Georgia" panose="02040502050405020303" pitchFamily="18" charset="0"/>
              </a:rPr>
            </a:br>
            <a:r>
              <a:rPr lang="ru-RU" sz="2000" b="1" dirty="0" smtClean="0">
                <a:latin typeface="Georgia" panose="02040502050405020303" pitchFamily="18" charset="0"/>
              </a:rPr>
              <a:t/>
            </a:r>
            <a:br>
              <a:rPr lang="ru-RU" sz="2000" b="1" dirty="0" smtClean="0">
                <a:latin typeface="Georgia" panose="02040502050405020303" pitchFamily="18" charset="0"/>
              </a:rPr>
            </a:br>
            <a:r>
              <a:rPr lang="ru-RU" sz="2000" b="1" dirty="0">
                <a:latin typeface="Georgia" panose="02040502050405020303" pitchFamily="18" charset="0"/>
              </a:rPr>
              <a:t/>
            </a:r>
            <a:br>
              <a:rPr lang="ru-RU" sz="2000" b="1" dirty="0">
                <a:latin typeface="Georgia" panose="02040502050405020303" pitchFamily="18" charset="0"/>
              </a:rPr>
            </a:br>
            <a:r>
              <a:rPr lang="ru-RU" sz="2000" b="1" dirty="0" smtClean="0">
                <a:latin typeface="Georgia" panose="02040502050405020303" pitchFamily="18" charset="0"/>
              </a:rPr>
              <a:t/>
            </a:r>
            <a:br>
              <a:rPr lang="ru-RU" sz="2000" b="1" dirty="0" smtClean="0">
                <a:latin typeface="Georgia" panose="02040502050405020303" pitchFamily="18" charset="0"/>
              </a:rPr>
            </a:br>
            <a:r>
              <a:rPr lang="ru-RU" sz="2000" b="1" dirty="0" smtClean="0">
                <a:latin typeface="Georgia" panose="02040502050405020303" pitchFamily="18" charset="0"/>
              </a:rPr>
              <a:t>                                  Ожидаемые результаты</a:t>
            </a:r>
            <a:r>
              <a:rPr lang="ru-RU" sz="2000" b="1" u="sng" dirty="0" smtClean="0"/>
              <a:t/>
            </a:r>
            <a:br>
              <a:rPr lang="ru-RU" sz="2000" b="1" u="sng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- </a:t>
            </a:r>
            <a:r>
              <a:rPr lang="ru-RU" sz="2000" dirty="0" smtClean="0">
                <a:latin typeface="Georgia" panose="02040502050405020303" pitchFamily="18" charset="0"/>
              </a:rPr>
              <a:t>сформировано </a:t>
            </a:r>
            <a:r>
              <a:rPr lang="ru-RU" sz="2000" dirty="0">
                <a:latin typeface="Georgia" panose="02040502050405020303" pitchFamily="18" charset="0"/>
              </a:rPr>
              <a:t>начала экологической культуры у детей; </a:t>
            </a:r>
            <a:br>
              <a:rPr lang="ru-RU" sz="2000" dirty="0">
                <a:latin typeface="Georgia" panose="02040502050405020303" pitchFamily="18" charset="0"/>
              </a:rPr>
            </a:br>
            <a:r>
              <a:rPr lang="ru-RU" sz="2000" dirty="0" smtClean="0">
                <a:latin typeface="Georgia" panose="02040502050405020303" pitchFamily="18" charset="0"/>
              </a:rPr>
              <a:t>- осознанно </a:t>
            </a:r>
            <a:r>
              <a:rPr lang="ru-RU" sz="2000" dirty="0">
                <a:latin typeface="Georgia" panose="02040502050405020303" pitchFamily="18" charset="0"/>
              </a:rPr>
              <a:t>правильное отношение к объектам и явлениям природы;</a:t>
            </a:r>
            <a:br>
              <a:rPr lang="ru-RU" sz="2000" dirty="0">
                <a:latin typeface="Georgia" panose="02040502050405020303" pitchFamily="18" charset="0"/>
              </a:rPr>
            </a:br>
            <a:r>
              <a:rPr lang="ru-RU" sz="2000" dirty="0" smtClean="0">
                <a:latin typeface="Georgia" panose="02040502050405020303" pitchFamily="18" charset="0"/>
              </a:rPr>
              <a:t>- у </a:t>
            </a:r>
            <a:r>
              <a:rPr lang="ru-RU" sz="2000" dirty="0">
                <a:latin typeface="Georgia" panose="02040502050405020303" pitchFamily="18" charset="0"/>
              </a:rPr>
              <a:t>детей появилось желание общаться с природой и отражать свои впечатления через различные виды деятельности;    </a:t>
            </a:r>
            <a:br>
              <a:rPr lang="ru-RU" sz="2000" dirty="0">
                <a:latin typeface="Georgia" panose="02040502050405020303" pitchFamily="18" charset="0"/>
              </a:rPr>
            </a:br>
            <a:r>
              <a:rPr lang="ru-RU" sz="2000" dirty="0" smtClean="0">
                <a:latin typeface="Georgia" panose="02040502050405020303" pitchFamily="18" charset="0"/>
              </a:rPr>
              <a:t>- дети  </a:t>
            </a:r>
            <a:r>
              <a:rPr lang="ru-RU" sz="2000" dirty="0">
                <a:latin typeface="Georgia" panose="02040502050405020303" pitchFamily="18" charset="0"/>
              </a:rPr>
              <a:t>могут организовывать театрализованную деятельность самостоятельно, инсценировать, </a:t>
            </a:r>
            <a:r>
              <a:rPr lang="ru-RU" sz="2000" dirty="0" smtClean="0">
                <a:latin typeface="Georgia" panose="02040502050405020303" pitchFamily="18" charset="0"/>
              </a:rPr>
              <a:t>драматизировать; </a:t>
            </a:r>
            <a:r>
              <a:rPr lang="ru-RU" sz="2000" dirty="0">
                <a:latin typeface="Georgia" panose="02040502050405020303" pitchFamily="18" charset="0"/>
              </a:rPr>
              <a:t/>
            </a:r>
            <a:br>
              <a:rPr lang="ru-RU" sz="2000" dirty="0">
                <a:latin typeface="Georgia" panose="02040502050405020303" pitchFamily="18" charset="0"/>
              </a:rPr>
            </a:br>
            <a:r>
              <a:rPr lang="ru-RU" sz="2000" dirty="0" smtClean="0">
                <a:latin typeface="Georgia" panose="02040502050405020303" pitchFamily="18" charset="0"/>
              </a:rPr>
              <a:t>- родители </a:t>
            </a:r>
            <a:r>
              <a:rPr lang="ru-RU" sz="2000" dirty="0">
                <a:latin typeface="Georgia" panose="02040502050405020303" pitchFamily="18" charset="0"/>
              </a:rPr>
              <a:t>расширили возможности сотрудничества   со своими детьми, прислушиваясь к их </a:t>
            </a:r>
            <a:r>
              <a:rPr lang="ru-RU" sz="2000" dirty="0" smtClean="0">
                <a:latin typeface="Georgia" panose="02040502050405020303" pitchFamily="18" charset="0"/>
              </a:rPr>
              <a:t>мнению, </a:t>
            </a:r>
            <a:r>
              <a:rPr lang="ru-RU" sz="2000" dirty="0">
                <a:latin typeface="Georgia" panose="02040502050405020303" pitchFamily="18" charset="0"/>
              </a:rPr>
              <a:t>вовлекаются не только в </a:t>
            </a:r>
            <a:r>
              <a:rPr lang="ru-RU" sz="2000" dirty="0" err="1">
                <a:latin typeface="Georgia" panose="02040502050405020303" pitchFamily="18" charset="0"/>
              </a:rPr>
              <a:t>воспитательно</a:t>
            </a:r>
            <a:r>
              <a:rPr lang="ru-RU" sz="2000" dirty="0">
                <a:latin typeface="Georgia" panose="02040502050405020303" pitchFamily="18" charset="0"/>
              </a:rPr>
              <a:t>-образовательный процесс своей группы, но и процесс развития дошкольного учреждения.                                                                                                                        </a:t>
            </a:r>
            <a:r>
              <a:rPr lang="ru-RU" sz="2000" b="1" u="sng" dirty="0">
                <a:latin typeface="Georgia" panose="02040502050405020303" pitchFamily="18" charset="0"/>
              </a:rPr>
              <a:t> </a:t>
            </a:r>
            <a:r>
              <a:rPr lang="ru-RU" sz="2000" dirty="0">
                <a:latin typeface="Georgia" panose="02040502050405020303" pitchFamily="18" charset="0"/>
              </a:rPr>
              <a:t/>
            </a:r>
            <a:br>
              <a:rPr lang="ru-RU" sz="2000" dirty="0">
                <a:latin typeface="Georgia" panose="02040502050405020303" pitchFamily="18" charset="0"/>
              </a:rPr>
            </a:br>
            <a:r>
              <a:rPr lang="ru-RU" sz="2000" dirty="0" smtClean="0"/>
              <a:t> </a:t>
            </a:r>
            <a:r>
              <a:rPr lang="ru-RU" sz="2000" dirty="0"/>
              <a:t>                                           </a:t>
            </a:r>
            <a:r>
              <a:rPr lang="ru-RU" sz="1600" dirty="0"/>
              <a:t>                                                                        </a:t>
            </a:r>
            <a:r>
              <a:rPr lang="ru-RU" sz="1600" b="1" u="sng" dirty="0"/>
              <a:t> </a:t>
            </a:r>
            <a:endParaRPr lang="ru-RU" sz="1600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83568" y="5589240"/>
            <a:ext cx="8064896" cy="115212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Срок </a:t>
            </a:r>
            <a:r>
              <a:rPr lang="ru-RU" b="1" u="sng" dirty="0">
                <a:solidFill>
                  <a:srgbClr val="FF0000"/>
                </a:solidFill>
              </a:rPr>
              <a:t>исполнения проекта: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сентябрь-май , долгосрочный</a:t>
            </a:r>
            <a:r>
              <a:rPr lang="ru-RU" dirty="0"/>
              <a:t>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0360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8136904" cy="640871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1400" dirty="0" smtClean="0"/>
              <a:t>\</a:t>
            </a:r>
            <a:endParaRPr lang="ru-RU" sz="1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844915" y="404665"/>
            <a:ext cx="2160240" cy="485274"/>
          </a:xfrm>
          <a:prstGeom prst="round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Этапы </a:t>
            </a:r>
            <a:r>
              <a:rPr lang="ru-RU" sz="1400" b="1" dirty="0">
                <a:solidFill>
                  <a:srgbClr val="002060"/>
                </a:solidFill>
              </a:rPr>
              <a:t>работы</a:t>
            </a:r>
            <a:endParaRPr lang="ru-RU" sz="1400" dirty="0">
              <a:solidFill>
                <a:srgbClr val="002060"/>
              </a:solidFill>
            </a:endParaRPr>
          </a:p>
          <a:p>
            <a:pPr algn="ctr"/>
            <a:endParaRPr lang="ru-RU" sz="1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32764" y="3789040"/>
            <a:ext cx="3423212" cy="273630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sz="1200" b="1" dirty="0">
                <a:solidFill>
                  <a:schemeClr val="tx1"/>
                </a:solidFill>
              </a:rPr>
              <a:t>Исследовательская деятельность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sz="1200" b="1" dirty="0">
                <a:solidFill>
                  <a:schemeClr val="tx1"/>
                </a:solidFill>
              </a:rPr>
              <a:t>Игровая деятельность</a:t>
            </a:r>
          </a:p>
          <a:p>
            <a:pPr marL="228600" lvl="0" indent="-228600">
              <a:buFont typeface="Arial" panose="020B0604020202020204" pitchFamily="34" charset="0"/>
              <a:buChar char="•"/>
            </a:pPr>
            <a:r>
              <a:rPr lang="ru-RU" sz="1200" b="1" dirty="0">
                <a:solidFill>
                  <a:schemeClr val="tx1"/>
                </a:solidFill>
              </a:rPr>
              <a:t>Непосредственно образовательная деятельность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chemeClr val="tx1"/>
                </a:solidFill>
              </a:rPr>
              <a:t>Наблюдения</a:t>
            </a:r>
            <a:endParaRPr lang="ru-RU" sz="1200" b="1" dirty="0">
              <a:solidFill>
                <a:schemeClr val="tx1"/>
              </a:solidFill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sz="1200" b="1" dirty="0">
                <a:solidFill>
                  <a:schemeClr val="tx1"/>
                </a:solidFill>
              </a:rPr>
              <a:t>Беседы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sz="1200" b="1" dirty="0">
                <a:solidFill>
                  <a:schemeClr val="tx1"/>
                </a:solidFill>
              </a:rPr>
              <a:t>Чтение художественной литературы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sz="1200" b="1" dirty="0">
                <a:solidFill>
                  <a:schemeClr val="tx1"/>
                </a:solidFill>
              </a:rPr>
              <a:t>Экскурсии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sz="1200" b="1" dirty="0">
                <a:solidFill>
                  <a:schemeClr val="tx1"/>
                </a:solidFill>
              </a:rPr>
              <a:t>Решение проблемных задач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sz="1200" b="1" dirty="0">
                <a:solidFill>
                  <a:schemeClr val="tx1"/>
                </a:solidFill>
              </a:rPr>
              <a:t>Инсценировка произведений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332965" y="3307469"/>
            <a:ext cx="2304256" cy="504056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</a:rPr>
              <a:t>Формы работа </a:t>
            </a:r>
            <a:r>
              <a:rPr lang="ru-RU" sz="1600" b="1" dirty="0">
                <a:solidFill>
                  <a:srgbClr val="7030A0"/>
                </a:solidFill>
              </a:rPr>
              <a:t>с родителями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87622" y="3212804"/>
            <a:ext cx="2304256" cy="504056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</a:rPr>
              <a:t>Формы работа </a:t>
            </a:r>
            <a:r>
              <a:rPr lang="ru-RU" sz="1600" b="1" dirty="0">
                <a:solidFill>
                  <a:srgbClr val="7030A0"/>
                </a:solidFill>
              </a:rPr>
              <a:t>с детьми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651212" y="2159298"/>
            <a:ext cx="2698303" cy="504056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schemeClr val="tx1"/>
                </a:solidFill>
              </a:rPr>
              <a:t>Составление плана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72200" y="1393994"/>
            <a:ext cx="2088958" cy="504056"/>
          </a:xfrm>
          <a:prstGeom prst="roundRect">
            <a:avLst>
              <a:gd name="adj" fmla="val 3258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Постановка проблемы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65312" y="1511370"/>
            <a:ext cx="2987352" cy="504056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schemeClr val="tx1"/>
                </a:solidFill>
              </a:rPr>
              <a:t>Изучение литературы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667617" y="1007314"/>
            <a:ext cx="2514836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tx1"/>
                </a:solidFill>
              </a:rPr>
              <a:t>1.Подготовительный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11141" y="3933056"/>
            <a:ext cx="3096344" cy="259228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chemeClr val="tx1"/>
                </a:solidFill>
              </a:rPr>
              <a:t>Тематическая лекция, консультации, беседы</a:t>
            </a:r>
            <a:endParaRPr lang="ru-RU" sz="1400" dirty="0">
              <a:solidFill>
                <a:schemeClr val="tx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chemeClr val="tx1"/>
                </a:solidFill>
              </a:rPr>
              <a:t>Совместное изготовление с детьми масок</a:t>
            </a:r>
            <a:endParaRPr lang="ru-RU" sz="1400" dirty="0">
              <a:solidFill>
                <a:schemeClr val="tx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chemeClr val="tx1"/>
                </a:solidFill>
              </a:rPr>
              <a:t>Сбор листьев, шишек, корма</a:t>
            </a:r>
            <a:endParaRPr lang="ru-RU" sz="1400" dirty="0">
              <a:solidFill>
                <a:schemeClr val="tx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chemeClr val="tx1"/>
                </a:solidFill>
              </a:rPr>
              <a:t>Экскурсии в </a:t>
            </a:r>
            <a:r>
              <a:rPr lang="ru-RU" sz="1400" b="1" dirty="0" smtClean="0">
                <a:solidFill>
                  <a:schemeClr val="tx1"/>
                </a:solidFill>
              </a:rPr>
              <a:t>лес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Совместные театрализованные представления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688285" y="2803413"/>
            <a:ext cx="2513275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2.Основной </a:t>
            </a:r>
            <a:r>
              <a:rPr lang="ru-RU" sz="1400" b="1" dirty="0">
                <a:solidFill>
                  <a:schemeClr val="tx1"/>
                </a:solidFill>
              </a:rPr>
              <a:t>этап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6" name="Тройная стрелка влево/вправо/вверх 15"/>
          <p:cNvSpPr/>
          <p:nvPr/>
        </p:nvSpPr>
        <p:spPr>
          <a:xfrm rot="10800000">
            <a:off x="3491878" y="1646020"/>
            <a:ext cx="2874039" cy="513277"/>
          </a:xfrm>
          <a:prstGeom prst="leftRigh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cxnSp>
        <p:nvCxnSpPr>
          <p:cNvPr id="30" name="Прямая со стрелкой 29"/>
          <p:cNvCxnSpPr>
            <a:stCxn id="15" idx="1"/>
          </p:cNvCxnSpPr>
          <p:nvPr/>
        </p:nvCxnSpPr>
        <p:spPr>
          <a:xfrm flipH="1">
            <a:off x="2447964" y="3055441"/>
            <a:ext cx="1240321" cy="1617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8" idx="0"/>
          </p:cNvCxnSpPr>
          <p:nvPr/>
        </p:nvCxnSpPr>
        <p:spPr>
          <a:xfrm>
            <a:off x="6201560" y="3055441"/>
            <a:ext cx="1283533" cy="2520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Двойная стрелка влево/вправо 34"/>
          <p:cNvSpPr/>
          <p:nvPr/>
        </p:nvSpPr>
        <p:spPr>
          <a:xfrm>
            <a:off x="4355976" y="4581128"/>
            <a:ext cx="1155166" cy="432048"/>
          </a:xfrm>
          <a:prstGeom prst="left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77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Перспективный план за октябрь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Работа </a:t>
            </a:r>
            <a:r>
              <a:rPr lang="ru-RU" b="1" dirty="0">
                <a:solidFill>
                  <a:srgbClr val="FF0000"/>
                </a:solidFill>
              </a:rPr>
              <a:t>с детьми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</a:rPr>
              <a:t> </a:t>
            </a:r>
            <a:r>
              <a:rPr lang="ru-RU" b="1" dirty="0" smtClean="0">
                <a:solidFill>
                  <a:schemeClr val="tx1"/>
                </a:solidFill>
              </a:rPr>
              <a:t>1</a:t>
            </a:r>
            <a:r>
              <a:rPr lang="ru-RU" b="1" dirty="0">
                <a:solidFill>
                  <a:schemeClr val="tx1"/>
                </a:solidFill>
              </a:rPr>
              <a:t>)  </a:t>
            </a:r>
            <a:r>
              <a:rPr lang="ru-RU" b="1" i="1" u="sng" dirty="0">
                <a:solidFill>
                  <a:schemeClr val="tx1"/>
                </a:solidFill>
              </a:rPr>
              <a:t>НОД</a:t>
            </a:r>
            <a:r>
              <a:rPr lang="ru-RU" b="1" dirty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-Познавательное развитие (экология)  - «Экскурсии в осенний лес»</a:t>
            </a:r>
          </a:p>
          <a:p>
            <a:pPr>
              <a:lnSpc>
                <a:spcPct val="120000"/>
              </a:lnSpc>
            </a:pP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Познавательное развитие-«путешествие в волшебный мир театра».</a:t>
            </a:r>
          </a:p>
          <a:p>
            <a:pPr>
              <a:lnSpc>
                <a:spcPct val="120000"/>
              </a:lnSpc>
            </a:pP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Познавательное развитие  -«Путешествие в осенний лес»</a:t>
            </a:r>
          </a:p>
          <a:p>
            <a:pPr>
              <a:lnSpc>
                <a:spcPct val="120000"/>
              </a:lnSpc>
            </a:pP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Художественно-эстетическое развитие (лепка)«Картофельные фантазии» и инсценировка.</a:t>
            </a:r>
          </a:p>
          <a:p>
            <a:pPr>
              <a:lnSpc>
                <a:spcPct val="120000"/>
              </a:lnSpc>
            </a:pP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Художественно-эстетическое развитие (декоративно-оформительская аппликация) -«Красивые платочки для бабушки»</a:t>
            </a:r>
          </a:p>
          <a:p>
            <a:pPr>
              <a:lnSpc>
                <a:spcPct val="120000"/>
              </a:lnSpc>
            </a:pP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Художественно-эстетическое развитие (конструирование из ткани традиционным способом) - «Тряпочная кукла для театра»</a:t>
            </a:r>
          </a:p>
          <a:p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3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</a:t>
            </a:r>
            <a:endParaRPr lang="ru-RU" sz="23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Д/игра -«Что растет на грядках?»</a:t>
            </a:r>
          </a:p>
          <a:p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Н/игра –«Прогулка в лес», «Мы в поход».</a:t>
            </a:r>
          </a:p>
          <a:p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Пальчиковая гимнастика -«Огород».</a:t>
            </a:r>
          </a:p>
          <a:p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П/игра- «Листопад».</a:t>
            </a:r>
          </a:p>
          <a:p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-Х/игра –«Узнай растение».</a:t>
            </a:r>
          </a:p>
          <a:p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Артик.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-ка- «Вкусное варенье».</a:t>
            </a:r>
          </a:p>
          <a:p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С/р. Игра -«Пожарные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ru-RU" sz="22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ТЕАТРАЛИЗОВАННОЕ ПРЕДСТАВЛЕНИЕ</a:t>
            </a:r>
            <a:endParaRPr lang="ru-RU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-Инсценировка  произведение- «Спор овощей».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82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0"/>
            <a:ext cx="8856984" cy="6741368"/>
          </a:xfrm>
          <a:ln>
            <a:solidFill>
              <a:schemeClr val="lt1">
                <a:alpha val="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r>
              <a:rPr lang="ru-RU" sz="6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  <a:r>
              <a:rPr lang="ru-RU" sz="64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Экспериментально-исследовательская деятельность.</a:t>
            </a:r>
            <a:endParaRPr lang="ru-RU" sz="6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-«Почему цветы и листья осенью вянут»</a:t>
            </a:r>
          </a:p>
          <a:p>
            <a:r>
              <a:rPr lang="ru-RU" sz="6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64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Беседа </a:t>
            </a:r>
            <a:r>
              <a:rPr lang="ru-RU" sz="6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</a:t>
            </a:r>
          </a:p>
          <a:p>
            <a:r>
              <a:rPr lang="ru-RU" sz="6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-«Съедобные несъедобные грибы»</a:t>
            </a:r>
          </a:p>
          <a:p>
            <a:r>
              <a:rPr lang="ru-RU" sz="6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6) </a:t>
            </a:r>
            <a:r>
              <a:rPr lang="ru-RU" sz="64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lang="ru-RU" sz="6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погодой на метеоплощадке детского сада.</a:t>
            </a:r>
          </a:p>
          <a:p>
            <a:r>
              <a:rPr lang="ru-RU" sz="6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-«Экскурсия в осенний парк»</a:t>
            </a:r>
          </a:p>
          <a:p>
            <a:r>
              <a:rPr lang="ru-RU" sz="6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7) </a:t>
            </a:r>
            <a:r>
              <a:rPr lang="ru-RU" sz="64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</a:t>
            </a:r>
            <a:r>
              <a:rPr lang="ru-RU" sz="6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  <a:p>
            <a:r>
              <a:rPr lang="ru-RU" sz="6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-Чтение «Рассказы и сказки о животных и природе» -Ю. Коваль-«Картофельная собака».</a:t>
            </a:r>
          </a:p>
          <a:p>
            <a:r>
              <a:rPr lang="ru-RU" sz="6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-Чтение стихотворения –«про Осень</a:t>
            </a:r>
            <a:r>
              <a:rPr lang="ru-RU" sz="6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6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</a:t>
            </a:r>
            <a:r>
              <a:rPr lang="ru-RU" sz="6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Отгадывания</a:t>
            </a: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6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загадок про растения</a:t>
            </a:r>
          </a:p>
          <a:p>
            <a:pPr algn="ctr"/>
            <a:r>
              <a:rPr lang="ru-RU" sz="6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6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6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</a:t>
            </a:r>
          </a:p>
          <a:p>
            <a:pPr lvl="0">
              <a:lnSpc>
                <a:spcPct val="120000"/>
              </a:lnSpc>
              <a:spcAft>
                <a:spcPts val="1000"/>
              </a:spcAft>
            </a:pPr>
            <a:r>
              <a:rPr lang="ru-RU" sz="6400" b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Консультация для родителей «Значение театрализованной деятельности на развитие речи </a:t>
            </a:r>
            <a:r>
              <a:rPr lang="ru-RU" sz="6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ребенка»</a:t>
            </a:r>
          </a:p>
          <a:p>
            <a:pPr lvl="0">
              <a:lnSpc>
                <a:spcPct val="120000"/>
              </a:lnSpc>
              <a:spcAft>
                <a:spcPts val="1000"/>
              </a:spcAft>
            </a:pPr>
            <a:r>
              <a:rPr lang="ru-RU" sz="6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Совместная </a:t>
            </a:r>
            <a:r>
              <a:rPr lang="ru-RU" sz="6400" b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экскурсия в осенний парк.</a:t>
            </a:r>
          </a:p>
          <a:p>
            <a:pPr lvl="0">
              <a:lnSpc>
                <a:spcPct val="120000"/>
              </a:lnSpc>
              <a:spcAft>
                <a:spcPts val="1000"/>
              </a:spcAft>
            </a:pPr>
            <a:r>
              <a:rPr lang="ru-RU" sz="6400" b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Сбор листьев - для гербарий, для дальнейшего использования на занятии.</a:t>
            </a:r>
          </a:p>
          <a:p>
            <a:pPr lvl="0">
              <a:lnSpc>
                <a:spcPct val="120000"/>
              </a:lnSpc>
              <a:spcAft>
                <a:spcPts val="1000"/>
              </a:spcAft>
            </a:pPr>
            <a:r>
              <a:rPr lang="ru-RU" sz="6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Изготовление </a:t>
            </a:r>
            <a:r>
              <a:rPr lang="ru-RU" sz="6400" b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масок для инсценировки произведения « Спор овощей</a:t>
            </a:r>
            <a:r>
              <a:rPr lang="ru-RU" sz="6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</a:t>
            </a:r>
            <a:endParaRPr lang="ru-RU" sz="6400" b="1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6400" b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Предложить родителям принять участие в конкурс –выставке -«Дары осени».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6400" b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Инсценировка сказки С. Я. Маршака -«Сказка о глупом мышонке».</a:t>
            </a:r>
          </a:p>
          <a:p>
            <a:r>
              <a:rPr lang="ru-RU" sz="6400" b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Родительское собрание-«Театр-наш друг и </a:t>
            </a:r>
            <a:r>
              <a:rPr lang="ru-RU" sz="6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помощник.</a:t>
            </a:r>
            <a:endParaRPr lang="ru-RU" sz="6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600" b="1" dirty="0">
                <a:ln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ru-RU" sz="5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438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9"/>
            <a:ext cx="7920880" cy="792087"/>
          </a:xfrm>
        </p:spPr>
        <p:txBody>
          <a:bodyPr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Непосредственно образовательная деятельность по художественно-эстетическому развитию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 «Картофельные фантазии»</a:t>
            </a: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Admin\Desktop\P115086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1" y="1148698"/>
            <a:ext cx="3131840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softEdge rad="635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609" y="836712"/>
            <a:ext cx="3024336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softEdge rad="635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Admin\Desktop\P115092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838" y="2312876"/>
            <a:ext cx="2849245" cy="2136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softEdge rad="1270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Users\Admin\Desktop\P1150937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3" y="3869447"/>
            <a:ext cx="3287395" cy="24650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softEdge rad="1270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C:\Users\Admin\Desktop\P1150857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221088"/>
            <a:ext cx="3253496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softEdge rad="635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7310599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188641"/>
            <a:ext cx="7117180" cy="936104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Театрализованная деятельность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Инсценировка произведения «Спор овощей»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C:\Users\Admin\Desktop\P116005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3515995" cy="2636520"/>
          </a:xfrm>
          <a:prstGeom prst="ellipse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5" name="Рисунок 4" descr="C:\Users\Admin\Desktop\P116005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45753"/>
            <a:ext cx="3344545" cy="2508250"/>
          </a:xfrm>
          <a:prstGeom prst="ellipse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6" name="Рисунок 5" descr="C:\Users\Admin\Desktop\P116005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54003"/>
            <a:ext cx="3695700" cy="2771775"/>
          </a:xfrm>
          <a:prstGeom prst="ellipse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7" name="Рисунок 6" descr="C:\Users\Admin\Desktop\P116006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841" y="3720678"/>
            <a:ext cx="3606800" cy="2705100"/>
          </a:xfrm>
          <a:prstGeom prst="ellipse">
            <a:avLst/>
          </a:prstGeom>
          <a:ln>
            <a:noFill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54385931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397</TotalTime>
  <Words>412</Words>
  <Application>Microsoft Office PowerPoint</Application>
  <PresentationFormat>Экран (4:3)</PresentationFormat>
  <Paragraphs>84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Spring</vt:lpstr>
      <vt:lpstr>Проект «Экотеатр»</vt:lpstr>
      <vt:lpstr>Театр! Как много он значит для детского сердца, с какой радостью ждут дети встречи с ним. И только через театральную игру у ребенка с экологическим взглядом ( «не навреди» ) происходит познание самого себя, других, окружающего мира; прийти на помощь другу, преодолевать возникшие преграды, стремление сделать лучше свою работу, применять знания в общественной жизни, радовать своими успехами окружающих и получать от этого моральное и физическое удовлетворение, что ты это сделал. Поверил в свои силы и у тебя это получилось! </vt:lpstr>
      <vt:lpstr>Участники проекта: дети 5-6 лет, родители, воспитатели.  Цель: Формирование творческой экологически грамотной личности средствами театральной деятельности</vt:lpstr>
      <vt:lpstr>                                                                             Ожидаемые результаты  - сформировано начала экологической культуры у детей;  - осознанно правильное отношение к объектам и явлениям природы; - у детей появилось желание общаться с природой и отражать свои впечатления через различные виды деятельности;     - дети  могут организовывать театрализованную деятельность самостоятельно, инсценировать, драматизировать;  - родители расширили возможности сотрудничества   со своими детьми, прислушиваясь к их мнению, вовлекаются не только в воспитательно-образовательный процесс своей группы, но и процесс развития дошкольного учреждения.                                                                                                                                                                                                                                               </vt:lpstr>
      <vt:lpstr>\</vt:lpstr>
      <vt:lpstr>Презентация PowerPoint</vt:lpstr>
      <vt:lpstr>Презентация PowerPoint</vt:lpstr>
      <vt:lpstr>Непосредственно образовательная деятельность по художественно-эстетическому развитию  «Картофельные фантазии»</vt:lpstr>
      <vt:lpstr>Театрализованная деятельность Инсценировка произведения «Спор овощей»</vt:lpstr>
      <vt:lpstr>Театрализованная деятельность Инсценировка сказки родителями С.Я. Маршака «Сказка о глупом мышонке»</vt:lpstr>
      <vt:lpstr>Волшебный уголок театра</vt:lpstr>
      <vt:lpstr>Волшебный уголок театра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робота «Экотеатр»</dc:title>
  <dc:creator>Admin</dc:creator>
  <cp:lastModifiedBy>User</cp:lastModifiedBy>
  <cp:revision>33</cp:revision>
  <cp:lastPrinted>2014-10-30T17:43:33Z</cp:lastPrinted>
  <dcterms:created xsi:type="dcterms:W3CDTF">2014-10-27T15:58:47Z</dcterms:created>
  <dcterms:modified xsi:type="dcterms:W3CDTF">2014-10-31T04:27:39Z</dcterms:modified>
</cp:coreProperties>
</file>