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73" r:id="rId5"/>
    <p:sldId id="272" r:id="rId6"/>
    <p:sldId id="271" r:id="rId7"/>
    <p:sldId id="260" r:id="rId8"/>
    <p:sldId id="262" r:id="rId9"/>
    <p:sldId id="270" r:id="rId10"/>
    <p:sldId id="263" r:id="rId11"/>
    <p:sldId id="275" r:id="rId12"/>
    <p:sldId id="274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1" autoAdjust="0"/>
    <p:restoredTop sz="96433" autoAdjust="0"/>
  </p:normalViewPr>
  <p:slideViewPr>
    <p:cSldViewPr snapToGrid="0">
      <p:cViewPr varScale="1">
        <p:scale>
          <a:sx n="69" d="100"/>
          <a:sy n="69" d="100"/>
        </p:scale>
        <p:origin x="16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9475F-B26B-40F1-AF4A-8A28158F9DB4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9A791-AAF6-4A85-AAF1-C8B23F13B9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46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1.mp4" TargetMode="External"/><Relationship Id="rId7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3.mp4" TargetMode="External"/><Relationship Id="rId4" Type="http://schemas.openxmlformats.org/officeDocument/2006/relationships/hyperlink" Target="2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slide" Target="slide6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2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12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4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" y="0"/>
            <a:ext cx="9141969" cy="68595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14247" y="154862"/>
            <a:ext cx="7652416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Тест</a:t>
            </a:r>
          </a:p>
          <a:p>
            <a:pPr algn="ctr"/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«Правила волейбола»</a:t>
            </a:r>
            <a:endParaRPr lang="ru-RU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03673" y="6303818"/>
            <a:ext cx="540327" cy="55418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1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16419" y="923330"/>
            <a:ext cx="72938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ea typeface="Tahoma" panose="020B0604030504040204" pitchFamily="34" charset="0"/>
                <a:cs typeface="Segoe UI Light" panose="020B0502040204020203" pitchFamily="34" charset="0"/>
              </a:rPr>
              <a:t>Посмотри видео, определи, какой жест показывает судья? Соотнеси цифры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ea typeface="Tahoma" panose="020B0604030504040204" pitchFamily="34" charset="0"/>
                <a:cs typeface="Segoe UI Light" panose="020B0502040204020203" pitchFamily="34" charset="0"/>
              </a:rPr>
              <a:t>с названиями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ea typeface="Tahoma" panose="020B0604030504040204" pitchFamily="34" charset="0"/>
                <a:cs typeface="Segoe UI Light" panose="020B0502040204020203" pitchFamily="34" charset="0"/>
              </a:rPr>
              <a:t>жестов.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Segoe UI Light" panose="020B0502040204020203" pitchFamily="34" charset="0"/>
              <a:ea typeface="Tahom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8828" y="-71753"/>
            <a:ext cx="7885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5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 Основные жесты судьи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Овал 11">
            <a:hlinkClick r:id="rId3" action="ppaction://hlinkfile"/>
          </p:cNvPr>
          <p:cNvSpPr/>
          <p:nvPr/>
        </p:nvSpPr>
        <p:spPr>
          <a:xfrm>
            <a:off x="3200400" y="3415931"/>
            <a:ext cx="523495" cy="500314"/>
          </a:xfrm>
          <a:prstGeom prst="ellipse">
            <a:avLst/>
          </a:prstGeom>
          <a:solidFill>
            <a:srgbClr val="00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hlinkClick r:id="rId3" action="ppaction://hlinkfile"/>
          </p:cNvPr>
          <p:cNvSpPr txBox="1"/>
          <p:nvPr/>
        </p:nvSpPr>
        <p:spPr>
          <a:xfrm>
            <a:off x="3265175" y="3370315"/>
            <a:ext cx="675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3" action="ppaction://hlinkfile"/>
              </a:rPr>
              <a:t>1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Овал 15">
            <a:hlinkClick r:id="rId4" action="ppaction://hlinkfile"/>
          </p:cNvPr>
          <p:cNvSpPr/>
          <p:nvPr/>
        </p:nvSpPr>
        <p:spPr>
          <a:xfrm>
            <a:off x="3200400" y="3952645"/>
            <a:ext cx="523495" cy="500314"/>
          </a:xfrm>
          <a:prstGeom prst="ellipse">
            <a:avLst/>
          </a:prstGeom>
          <a:solidFill>
            <a:srgbClr val="00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5" action="ppaction://hlinkfile"/>
          </p:cNvPr>
          <p:cNvSpPr/>
          <p:nvPr/>
        </p:nvSpPr>
        <p:spPr>
          <a:xfrm>
            <a:off x="3200400" y="4489359"/>
            <a:ext cx="523495" cy="500314"/>
          </a:xfrm>
          <a:prstGeom prst="ellipse">
            <a:avLst/>
          </a:prstGeom>
          <a:solidFill>
            <a:srgbClr val="00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265175" y="3936065"/>
            <a:ext cx="616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4" action="ppaction://hlinkfile"/>
              </a:rPr>
              <a:t>2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94759" y="4452002"/>
            <a:ext cx="616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5" action="ppaction://hlinkfile"/>
              </a:rPr>
              <a:t>3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54314" y="3281505"/>
            <a:ext cx="2127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Аут</a:t>
            </a:r>
            <a:endParaRPr lang="ru-RU" sz="3200" b="1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13212" y="3898022"/>
            <a:ext cx="35910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Спорный мяч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13213" y="4404898"/>
            <a:ext cx="4013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FF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Подача команды</a:t>
            </a:r>
            <a:endParaRPr lang="ru-RU" sz="3200" b="1" dirty="0">
              <a:solidFill>
                <a:srgbClr val="00FF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8" y="1779593"/>
            <a:ext cx="1373296" cy="1373296"/>
          </a:xfrm>
          <a:prstGeom prst="rect">
            <a:avLst/>
          </a:prstGeom>
        </p:spPr>
      </p:pic>
      <p:sp>
        <p:nvSpPr>
          <p:cNvPr id="27" name="Управляющая кнопка: домой 26">
            <a:hlinkClick r:id="rId7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7939314" y="6328227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назад 28">
            <a:hlinkClick r:id="" action="ppaction://hlinkshowjump?jump=previousslide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ьная выноска 29"/>
          <p:cNvSpPr/>
          <p:nvPr/>
        </p:nvSpPr>
        <p:spPr>
          <a:xfrm rot="1376412">
            <a:off x="862993" y="767332"/>
            <a:ext cx="1613186" cy="1017414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Нажми на меня</a:t>
            </a:r>
            <a:endParaRPr lang="ru-RU" sz="2000" b="1" u="sng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858" y="3229746"/>
            <a:ext cx="3000834" cy="2554545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посмотреть видео с жестом судьи – нажмите цифру (на зелёный круг).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После просмотра можно проверить свои знания – нажав на левую кнопку мыши</a:t>
            </a:r>
          </a:p>
        </p:txBody>
      </p:sp>
      <p:sp>
        <p:nvSpPr>
          <p:cNvPr id="32" name="Стрелка вправо 31"/>
          <p:cNvSpPr/>
          <p:nvPr/>
        </p:nvSpPr>
        <p:spPr>
          <a:xfrm rot="1520390">
            <a:off x="3675217" y="4161113"/>
            <a:ext cx="2049718" cy="213484"/>
          </a:xfrm>
          <a:prstGeom prst="right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19954685">
            <a:off x="3701818" y="4102941"/>
            <a:ext cx="2227593" cy="21692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3761463" y="4109882"/>
            <a:ext cx="2049718" cy="213484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10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2" grpId="0" animBg="1"/>
      <p:bldP spid="13" grpId="0"/>
      <p:bldP spid="16" grpId="0" animBg="1"/>
      <p:bldP spid="17" grpId="0" animBg="1"/>
      <p:bldP spid="20" grpId="0"/>
      <p:bldP spid="21" grpId="0"/>
      <p:bldP spid="22" grpId="0"/>
      <p:bldP spid="23" grpId="0"/>
      <p:bldP spid="24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01764" y="646386"/>
            <a:ext cx="6385036" cy="243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Вы- молодцы!</a:t>
            </a:r>
          </a:p>
          <a:p>
            <a:pPr algn="ctr">
              <a:lnSpc>
                <a:spcPct val="150000"/>
              </a:lnSpc>
            </a:pPr>
            <a:r>
              <a:rPr lang="ru-RU" sz="54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Спасибо за работу!</a:t>
            </a:r>
            <a:endParaRPr lang="ru-RU" sz="5400" b="1" i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647" y="3429000"/>
            <a:ext cx="3601270" cy="3312973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6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94" y="998918"/>
            <a:ext cx="9163794" cy="58590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8693" y="475698"/>
            <a:ext cx="83068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 одной команде на площадке находятся 6 человек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rId4" action="ppaction://hlinksldjump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2" y="998918"/>
            <a:ext cx="1373296" cy="13732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373" y="2542849"/>
            <a:ext cx="2155529" cy="1631216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прейти к следующему вопросу теста – нажмите стрелку «назад»</a:t>
            </a:r>
            <a:endParaRPr lang="ru-RU" sz="20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19373" y="4174066"/>
            <a:ext cx="379391" cy="202178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87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-2032" y="0"/>
            <a:ext cx="914400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Мяч можно принять любой частью тела. </a:t>
            </a:r>
            <a:r>
              <a:rPr lang="ru-RU" sz="24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том числе ногой и головой</a:t>
            </a:r>
            <a:r>
              <a:rPr lang="ru-RU" sz="24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Но движение должно быть жестким и в одно касание. </a:t>
            </a:r>
            <a:endParaRPr lang="ru-RU" sz="2400" b="1" dirty="0" smtClean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Такое </a:t>
            </a: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движение не должно привести к задержке мяча.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4" y="1185790"/>
            <a:ext cx="8280597" cy="5672209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rId5" action="ppaction://hlinksldjump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5789"/>
            <a:ext cx="1373296" cy="137329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-1" y="3100536"/>
            <a:ext cx="2155529" cy="1631216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прейти к следующему вопросу теста – нажмите стрелку «назад»</a:t>
            </a:r>
            <a:endParaRPr lang="ru-RU" sz="20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19373" y="4731753"/>
            <a:ext cx="266999" cy="146409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51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58386"/>
            <a:ext cx="9141969" cy="61996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3" y="642618"/>
            <a:ext cx="3896116" cy="27013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32" y="-15767"/>
            <a:ext cx="9141968" cy="6583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Аут - выход мяча за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пределы игрового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поля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rId6" action="ppaction://hlinksldjump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 rot="18280815">
            <a:off x="2465207" y="4118044"/>
            <a:ext cx="3093917" cy="58740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792717" y="2649339"/>
            <a:ext cx="12612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Аут</a:t>
            </a:r>
            <a:endParaRPr lang="ru-RU" sz="36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5" y="3071545"/>
            <a:ext cx="1373296" cy="13732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-25700" y="4444841"/>
            <a:ext cx="3068445" cy="1323439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прейти к следующему вопросу теста – нажмите стрелку «назад»</a:t>
            </a:r>
            <a:endParaRPr lang="ru-RU" sz="20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93674" y="5818136"/>
            <a:ext cx="405090" cy="51009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60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39938" cy="6858000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939314" y="6328227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192264" y="90135"/>
            <a:ext cx="2967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Разделы: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3060" y="865449"/>
            <a:ext cx="5486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4" action="ppaction://hlinksldjump"/>
              </a:rPr>
              <a:t>Определение понятия «ВОЛЕЙБОЛ»</a:t>
            </a:r>
            <a:endParaRPr lang="ru-RU" sz="3200" b="1" dirty="0" smtClean="0">
              <a:solidFill>
                <a:srgbClr val="0033C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5" action="ppaction://hlinksldjump"/>
              </a:rPr>
              <a:t>Основные 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5" action="ppaction://hlinksldjump"/>
              </a:rPr>
              <a:t>правила 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5" action="ppaction://hlinksldjump"/>
              </a:rPr>
              <a:t>1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6" action="ppaction://hlinksldjump"/>
              </a:rPr>
              <a:t>2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7" action="ppaction://hlinksldjump"/>
              </a:rPr>
              <a:t>3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вопрос) </a:t>
            </a:r>
            <a:endParaRPr lang="ru-RU" sz="3200" b="1" dirty="0" smtClean="0">
              <a:solidFill>
                <a:srgbClr val="0033C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8" action="ppaction://hlinksldjump"/>
              </a:rPr>
              <a:t>Разметка площадки</a:t>
            </a:r>
            <a:endParaRPr lang="ru-RU" sz="3200" b="1" dirty="0" smtClean="0">
              <a:solidFill>
                <a:srgbClr val="0033C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9" action="ppaction://hlinksldjump"/>
              </a:rPr>
              <a:t>Высота 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9" action="ppaction://hlinksldjump"/>
              </a:rPr>
              <a:t>сетки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9" action="ppaction://hlinksldjump"/>
              </a:rPr>
              <a:t>(мужская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10" action="ppaction://hlinksldjump"/>
              </a:rPr>
              <a:t>женская</a:t>
            </a: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endParaRPr lang="ru-RU" sz="3200" b="1" dirty="0" smtClean="0">
              <a:solidFill>
                <a:srgbClr val="0033C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200" b="1" dirty="0" smtClean="0">
                <a:solidFill>
                  <a:srgbClr val="0033CC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11" action="ppaction://hlinksldjump"/>
              </a:rPr>
              <a:t>Основные жесты судьи</a:t>
            </a:r>
            <a:endParaRPr lang="en-US" sz="3200" b="1" dirty="0" smtClean="0">
              <a:solidFill>
                <a:srgbClr val="0033CC"/>
              </a:solidFill>
              <a:latin typeface="Segoe UI Light" panose="020B0502040204020203" pitchFamily="34" charset="0"/>
              <a:cs typeface="Segoe UI Light" panose="020B0502040204020203" pitchFamily="34" charset="0"/>
              <a:hlinkClick r:id="rId11" action="ppaction://hlinksldjump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967" y="3441021"/>
            <a:ext cx="2144617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перейти на вопросы раздела- нужно нажать на название раздела</a:t>
            </a:r>
            <a:endParaRPr lang="ru-RU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" y="1383759"/>
            <a:ext cx="1373296" cy="1373296"/>
          </a:xfrm>
          <a:prstGeom prst="rect">
            <a:avLst/>
          </a:prstGeom>
        </p:spPr>
      </p:pic>
      <p:sp>
        <p:nvSpPr>
          <p:cNvPr id="11" name="Овальная выноска 10"/>
          <p:cNvSpPr/>
          <p:nvPr/>
        </p:nvSpPr>
        <p:spPr>
          <a:xfrm rot="1376412">
            <a:off x="1186096" y="120931"/>
            <a:ext cx="1634743" cy="120438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Нажми на меня</a:t>
            </a:r>
            <a:endParaRPr lang="ru-RU" sz="2000" b="1" u="sng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/>
      <p:bldP spid="9" grpId="0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01176" y="1133356"/>
            <a:ext cx="668220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ea typeface="Tahoma" panose="020B0604030504040204" pitchFamily="34" charset="0"/>
                <a:cs typeface="Segoe UI Light" panose="020B0502040204020203" pitchFamily="34" charset="0"/>
              </a:rPr>
              <a:t>Вставь пропущенные слова</a:t>
            </a:r>
          </a:p>
          <a:p>
            <a:pPr>
              <a:lnSpc>
                <a:spcPct val="150000"/>
              </a:lnSpc>
            </a:pPr>
            <a:r>
              <a:rPr lang="ru-RU" sz="2800" b="1" u="sng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Волейбо́л</a:t>
            </a: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— </a:t>
            </a:r>
            <a:r>
              <a:rPr lang="ru-RU" sz="24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_______ </a:t>
            </a: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спорта, командная спортивная </a:t>
            </a:r>
            <a:r>
              <a:rPr lang="ru-RU" sz="24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_________, </a:t>
            </a: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 процессе которой </a:t>
            </a:r>
            <a:r>
              <a:rPr lang="ru-RU" sz="24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_______ </a:t>
            </a: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команды соревнуются на специальной площадке, разделённой сеткой, стремясь направить мяч на сторону </a:t>
            </a:r>
            <a:r>
              <a:rPr lang="ru-RU" sz="24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_________ </a:t>
            </a:r>
            <a:r>
              <a:rPr lang="ru-RU" sz="24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таким образом, чтобы он приземлился на площадке противника, либо чтобы игрок защищающейся команды допустил ошибку.</a:t>
            </a:r>
            <a:endParaRPr lang="ru-RU" sz="3200" b="1" dirty="0">
              <a:solidFill>
                <a:srgbClr val="002060"/>
              </a:solidFill>
              <a:latin typeface="Segoe UI Light" panose="020B0502040204020203" pitchFamily="34" charset="0"/>
              <a:ea typeface="Tahom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939314" y="6328227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95313" y="-50391"/>
            <a:ext cx="7093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1.Понятие «Волейбол»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8998" y="1669143"/>
            <a:ext cx="1349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ahnschrift Light" panose="020B0502040204020203" pitchFamily="34" charset="0"/>
              </a:rPr>
              <a:t>вид</a:t>
            </a:r>
            <a:endParaRPr lang="ru-RU" sz="3200" b="1" dirty="0">
              <a:latin typeface="Bahnschrift Light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87259" y="2304308"/>
            <a:ext cx="10358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Bahnschrift Light" panose="020B0502040204020203" pitchFamily="34" charset="0"/>
              </a:rPr>
              <a:t>игра</a:t>
            </a:r>
            <a:endParaRPr lang="ru-RU" sz="3200" b="1" dirty="0">
              <a:latin typeface="Bahnschrift Light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10642" y="2806723"/>
            <a:ext cx="88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Bahnschrift Light" panose="020B0502040204020203" pitchFamily="34" charset="0"/>
              </a:rPr>
              <a:t>две</a:t>
            </a:r>
            <a:endParaRPr lang="ru-RU" sz="3200" b="1" dirty="0">
              <a:latin typeface="Bahnschrift Light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8827" y="3858841"/>
            <a:ext cx="1755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ahnschrift Light" panose="020B0502040204020203" pitchFamily="34" charset="0"/>
              </a:rPr>
              <a:t>соперника</a:t>
            </a:r>
            <a:endParaRPr lang="ru-RU" sz="2400" b="1" dirty="0">
              <a:latin typeface="Bahnschrift Light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88" y="3428999"/>
            <a:ext cx="2144617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проверить свои знания –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нажмите на левую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кнопку мыши</a:t>
            </a:r>
            <a:endParaRPr lang="ru-RU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" y="1383759"/>
            <a:ext cx="1373296" cy="1373296"/>
          </a:xfrm>
          <a:prstGeom prst="rect">
            <a:avLst/>
          </a:prstGeom>
        </p:spPr>
      </p:pic>
      <p:sp>
        <p:nvSpPr>
          <p:cNvPr id="2" name="Управляющая кнопка: назад 1">
            <a:hlinkClick r:id="" action="ppaction://hlinkshowjump?jump=previousslide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00450" y="6236863"/>
            <a:ext cx="7339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Булыкина Л.В. Волейбол:[учебник для высших заведений] </a:t>
            </a:r>
            <a:endParaRPr lang="ru-RU" dirty="0" smtClean="0"/>
          </a:p>
          <a:p>
            <a:r>
              <a:rPr lang="ru-RU" dirty="0" smtClean="0"/>
              <a:t>/ </a:t>
            </a:r>
            <a:r>
              <a:rPr lang="ru-RU" dirty="0"/>
              <a:t>Булыкина Л.В., Губа В.П. -М.: Издательство "Советский спорт" 2019.-7с. 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38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58448" y="22855"/>
            <a:ext cx="6622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2. Основные правила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1917" y="1126753"/>
            <a:ext cx="7068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Вспомните, о чём мы говорили на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уроке, </a:t>
            </a:r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 ответьте на вопросы</a:t>
            </a:r>
            <a:endParaRPr lang="ru-RU" sz="36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8119" y="2472411"/>
            <a:ext cx="53011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Сколько человек в одной 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команде находится на поле?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30522" y="3516495"/>
            <a:ext cx="35145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5 человек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6 человек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7 человек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8 человек</a:t>
            </a:r>
            <a:endParaRPr lang="ru-RU" sz="4000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Выгнутая вниз стрелка 10"/>
          <p:cNvSpPr/>
          <p:nvPr/>
        </p:nvSpPr>
        <p:spPr>
          <a:xfrm rot="13664169">
            <a:off x="6056477" y="4351041"/>
            <a:ext cx="935648" cy="58498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99929" y="5186465"/>
            <a:ext cx="2883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Нажмите на верный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вариант ответа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330" y="2849124"/>
            <a:ext cx="2155529" cy="1631216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увидеть верный ответ – нажмите на </a:t>
            </a:r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ответ левой кнопкой </a:t>
            </a:r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мыши</a:t>
            </a:r>
            <a:endParaRPr lang="ru-RU" sz="20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" y="1383759"/>
            <a:ext cx="1373296" cy="1373296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rId4" action="ppaction://hlinksldjump" highlightClick="1"/>
          </p:cNvPr>
          <p:cNvSpPr/>
          <p:nvPr/>
        </p:nvSpPr>
        <p:spPr>
          <a:xfrm>
            <a:off x="8534401" y="6342083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7939314" y="6342082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зад 19">
            <a:hlinkClick r:id="" action="ppaction://hlinkshowjump?jump=previousslide" highlightClick="1"/>
          </p:cNvPr>
          <p:cNvSpPr/>
          <p:nvPr/>
        </p:nvSpPr>
        <p:spPr>
          <a:xfrm>
            <a:off x="0" y="6342082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омой 20">
            <a:hlinkClick r:id="rId4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7939314" y="6328227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назад 22">
            <a:hlinkClick r:id="" action="ppaction://hlinkshowjump?jump=previousslide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111244" y="3579346"/>
            <a:ext cx="2865344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3600" b="1" dirty="0" smtClean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5" action="ppaction://hlinksldjump"/>
              </a:rPr>
              <a:t>2. 6 человек</a:t>
            </a:r>
            <a:endParaRPr lang="ru-RU" sz="3600" b="1" dirty="0" smtClean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ru-RU" sz="36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ru-RU" sz="36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4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 animBg="1"/>
      <p:bldP spid="12" grpId="0"/>
      <p:bldP spid="13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1"/>
            <a:ext cx="9139938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64025" y="3315325"/>
            <a:ext cx="35145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да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нет</a:t>
            </a:r>
            <a:endParaRPr lang="ru-RU" sz="4000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8448" y="22855"/>
            <a:ext cx="6622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2. Основные правила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6173" y="1219200"/>
            <a:ext cx="7068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Вспомните, о чём мы говорили на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уроке, </a:t>
            </a:r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 ответьте на вопросы</a:t>
            </a:r>
            <a:endParaRPr lang="ru-RU" sz="36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2743" y="2420357"/>
            <a:ext cx="6933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1) Можно ли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отбивать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мяч ногой?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" y="1383759"/>
            <a:ext cx="1373296" cy="1373296"/>
          </a:xfrm>
          <a:prstGeom prst="rect">
            <a:avLst/>
          </a:prstGeom>
        </p:spPr>
      </p:pic>
      <p:sp>
        <p:nvSpPr>
          <p:cNvPr id="17" name="Управляющая кнопка: домой 16">
            <a:hlinkClick r:id="rId4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7939314" y="6328227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назад 18">
            <a:hlinkClick r:id="" action="ppaction://hlinkshowjump?jump=previousslide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83986" y="3007547"/>
            <a:ext cx="2155529" cy="1631216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увидеть верный ответ – нажмите </a:t>
            </a:r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 ответ  левой кнопкой мыши</a:t>
            </a:r>
            <a:endParaRPr lang="ru-RU" sz="20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16762" y="3315324"/>
            <a:ext cx="351453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5" action="ppaction://hlinksldjump"/>
              </a:rPr>
              <a:t> да</a:t>
            </a:r>
            <a:endParaRPr lang="ru-RU" sz="4000" b="1" dirty="0" smtClean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endParaRPr lang="ru-RU" sz="4000" b="1" dirty="0" smtClean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 rot="13664169">
            <a:off x="4053470" y="3542782"/>
            <a:ext cx="935648" cy="58498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8901" y="4355226"/>
            <a:ext cx="2883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Нажмите на верный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вариант ответа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02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7" grpId="0" animBg="1"/>
      <p:bldP spid="18" grpId="0" animBg="1"/>
      <p:bldP spid="19" grpId="0" animBg="1"/>
      <p:bldP spid="22" grpId="0" animBg="1"/>
      <p:bldP spid="21" grpId="0" animBg="1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58448" y="22855"/>
            <a:ext cx="6622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2. Основные правила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6173" y="1219200"/>
            <a:ext cx="7068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Вспомните, о чём мы говорили на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уроке, </a:t>
            </a:r>
            <a:r>
              <a:rPr lang="ru-RU" sz="36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 ответьте на вопросы</a:t>
            </a:r>
            <a:endParaRPr lang="ru-RU" sz="36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3612" y="2448732"/>
            <a:ext cx="77943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>
              <a:buAutoNum type="arabicParenR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Как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называется вылет мяча за пределы </a:t>
            </a:r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площадки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 волейболе?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66652" y="3671444"/>
            <a:ext cx="35145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вылет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выход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аус</a:t>
            </a:r>
            <a:endParaRPr lang="ru-RU" sz="4000" b="1" dirty="0" smtClean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аут</a:t>
            </a:r>
            <a:endParaRPr lang="ru-RU" sz="4000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" y="1383759"/>
            <a:ext cx="1373296" cy="1373296"/>
          </a:xfrm>
          <a:prstGeom prst="rect">
            <a:avLst/>
          </a:prstGeom>
        </p:spPr>
      </p:pic>
      <p:sp>
        <p:nvSpPr>
          <p:cNvPr id="19" name="Управляющая кнопка: домой 18">
            <a:hlinkClick r:id="rId4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939314" y="6328227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назад 20">
            <a:hlinkClick r:id="" action="ppaction://hlinkshowjump?jump=previousslide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7988" y="3106468"/>
            <a:ext cx="2155529" cy="1631216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увидеть верный ответ – нажмите </a:t>
            </a:r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 ответ левой кнопкой </a:t>
            </a:r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мыши</a:t>
            </a:r>
            <a:endParaRPr lang="ru-RU" sz="20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66652" y="3671444"/>
            <a:ext cx="3514538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sz="4000" b="1" dirty="0" smtClean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  <a:hlinkClick r:id="rId5" action="ppaction://hlinksldjump"/>
            </a:endParaRPr>
          </a:p>
          <a:p>
            <a:pPr marL="342900" indent="-342900">
              <a:buAutoNum type="arabicPeriod"/>
            </a:pPr>
            <a:endParaRPr lang="ru-RU" sz="4000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  <a:hlinkClick r:id="rId5" action="ppaction://hlinksldjump"/>
            </a:endParaRPr>
          </a:p>
          <a:p>
            <a:pPr marL="342900" indent="-342900">
              <a:buAutoNum type="arabicPeriod"/>
            </a:pPr>
            <a:endParaRPr lang="ru-RU" sz="4000" b="1" dirty="0" smtClean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  <a:hlinkClick r:id="rId5" action="ppaction://hlinksldjump"/>
            </a:endParaRPr>
          </a:p>
          <a:p>
            <a:r>
              <a:rPr lang="ru-RU" sz="40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  <a:hlinkClick r:id="rId5" action="ppaction://hlinksldjump"/>
              </a:rPr>
              <a:t>4.аут</a:t>
            </a:r>
            <a:endParaRPr lang="ru-RU" sz="4000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Стрелка влево 15"/>
          <p:cNvSpPr/>
          <p:nvPr/>
        </p:nvSpPr>
        <p:spPr>
          <a:xfrm>
            <a:off x="4466409" y="5687271"/>
            <a:ext cx="1708385" cy="3932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96909" y="5394992"/>
            <a:ext cx="2883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Нажмите на верный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вариант ответа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55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9" grpId="0" animBg="1"/>
      <p:bldP spid="20" grpId="0" animBg="1"/>
      <p:bldP spid="21" grpId="0" animBg="1"/>
      <p:bldP spid="22" grpId="0" animBg="1"/>
      <p:bldP spid="23" grpId="0" animBg="1"/>
      <p:bldP spid="16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39938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73901" y="22855"/>
            <a:ext cx="67914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.Разметка площадки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44567" y="816687"/>
            <a:ext cx="7470942" cy="739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ea typeface="Tahoma" panose="020B0604030504040204" pitchFamily="34" charset="0"/>
                <a:cs typeface="Segoe UI Light" panose="020B0502040204020203" pitchFamily="34" charset="0"/>
              </a:rPr>
              <a:t>Как называются линии на площадке?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Segoe UI Light" panose="020B0502040204020203" pitchFamily="34" charset="0"/>
              <a:ea typeface="Tahoma" panose="020B060403050404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9" y="1858182"/>
            <a:ext cx="3431721" cy="5033191"/>
          </a:xfrm>
          <a:prstGeom prst="rect">
            <a:avLst/>
          </a:prstGeom>
        </p:spPr>
      </p:pic>
      <p:sp>
        <p:nvSpPr>
          <p:cNvPr id="15" name="Стрелка вправо 14"/>
          <p:cNvSpPr/>
          <p:nvPr/>
        </p:nvSpPr>
        <p:spPr>
          <a:xfrm rot="11023291">
            <a:off x="5437608" y="4213309"/>
            <a:ext cx="1456268" cy="4499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662189" y="4840745"/>
            <a:ext cx="25436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Как называется эта линия?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78881" y="4892779"/>
            <a:ext cx="2486431" cy="12974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ru-RU" sz="2800" dirty="0" smtClean="0">
                <a:solidFill>
                  <a:srgbClr val="FF0000"/>
                </a:solidFill>
                <a:latin typeface="Bahnschrift Light" panose="020B0502040204020203" pitchFamily="34" charset="0"/>
              </a:rPr>
              <a:t>Средняя </a:t>
            </a:r>
          </a:p>
          <a:p>
            <a:pPr lvl="1">
              <a:lnSpc>
                <a:spcPct val="150000"/>
              </a:lnSpc>
            </a:pPr>
            <a:r>
              <a:rPr lang="ru-RU" sz="2800" dirty="0" smtClean="0">
                <a:solidFill>
                  <a:srgbClr val="FF0000"/>
                </a:solidFill>
                <a:latin typeface="Bahnschrift Light" panose="020B0502040204020203" pitchFamily="34" charset="0"/>
              </a:rPr>
              <a:t>линия</a:t>
            </a:r>
            <a:endParaRPr lang="ru-RU" sz="2800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2519878" y="4819405"/>
            <a:ext cx="1456268" cy="4499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213339" y="5564948"/>
            <a:ext cx="1456268" cy="4499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Выгнутая вниз стрелка 22"/>
          <p:cNvSpPr/>
          <p:nvPr/>
        </p:nvSpPr>
        <p:spPr>
          <a:xfrm rot="13380563">
            <a:off x="5193161" y="2398105"/>
            <a:ext cx="3270897" cy="937896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" y="1383759"/>
            <a:ext cx="1373296" cy="1373296"/>
          </a:xfrm>
          <a:prstGeom prst="rect">
            <a:avLst/>
          </a:prstGeom>
        </p:spPr>
      </p:pic>
      <p:sp>
        <p:nvSpPr>
          <p:cNvPr id="25" name="Управляющая кнопка: домой 24">
            <a:hlinkClick r:id="rId5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7939314" y="6328227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назад 26">
            <a:hlinkClick r:id="" action="ppaction://hlinkshowjump?jump=previousslide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47189" y="2957591"/>
            <a:ext cx="2155529" cy="3170099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посмотреть вопрос –нажмите левую кнопку мыши</a:t>
            </a:r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ru-RU" sz="2000" b="1" dirty="0" smtClean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увидеть верный ответ – нажмите на левую кнопку мыши</a:t>
            </a:r>
            <a:endParaRPr lang="ru-RU" sz="20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25502" y="4762073"/>
            <a:ext cx="254369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Как называется эта линия?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93993" y="4884113"/>
            <a:ext cx="25436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Как называется эта линия?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38327" y="4216030"/>
            <a:ext cx="25436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Как называется эта линия?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91098" y="4734852"/>
            <a:ext cx="2534742" cy="14695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ru-RU" sz="3200" dirty="0" smtClean="0">
                <a:solidFill>
                  <a:srgbClr val="FF0000"/>
                </a:solidFill>
                <a:latin typeface="Bahnschrift Light" panose="020B0502040204020203" pitchFamily="34" charset="0"/>
              </a:rPr>
              <a:t>Боковая линия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03131" y="4710039"/>
            <a:ext cx="2308645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Bahnschrift Light" panose="020B0502040204020203" pitchFamily="34" charset="0"/>
              </a:rPr>
              <a:t>Линия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Bahnschrift Light" panose="020B0502040204020203" pitchFamily="34" charset="0"/>
              </a:rPr>
              <a:t>Нападения</a:t>
            </a:r>
          </a:p>
          <a:p>
            <a:endParaRPr lang="ru-RU" sz="3200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58127" y="4314479"/>
            <a:ext cx="2222532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FF0000"/>
                </a:solidFill>
                <a:latin typeface="Bahnschrift Light" panose="020B0502040204020203" pitchFamily="34" charset="0"/>
              </a:rPr>
              <a:t>Лицевая 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solidFill>
                  <a:srgbClr val="FF0000"/>
                </a:solidFill>
                <a:latin typeface="Bahnschrift Light" panose="020B0502040204020203" pitchFamily="34" charset="0"/>
              </a:rPr>
              <a:t>линия</a:t>
            </a:r>
            <a:endParaRPr lang="ru-RU" sz="3200" dirty="0">
              <a:solidFill>
                <a:srgbClr val="FF0000"/>
              </a:solidFill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62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3" grpId="0" animBg="1"/>
      <p:bldP spid="23" grpId="1" animBg="1"/>
      <p:bldP spid="25" grpId="0" animBg="1"/>
      <p:bldP spid="26" grpId="0" animBg="1"/>
      <p:bldP spid="27" grpId="0" animBg="1"/>
      <p:bldP spid="28" grpId="0" animBg="1"/>
      <p:bldP spid="29" grpId="0" animBg="1"/>
      <p:bldP spid="29" grpId="1" animBg="1"/>
      <p:bldP spid="30" grpId="0"/>
      <p:bldP spid="30" grpId="1"/>
      <p:bldP spid="31" grpId="0"/>
      <p:bldP spid="31" grpId="1"/>
      <p:bldP spid="21" grpId="0" animBg="1"/>
      <p:bldP spid="21" grpId="1" animBg="1"/>
      <p:bldP spid="19" grpId="0" animBg="1"/>
      <p:bldP spid="19" grpId="1" animBg="1"/>
      <p:bldP spid="24" grpId="0" animBg="1"/>
      <p:bldP spid="2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88710" y="923330"/>
            <a:ext cx="7153259" cy="1477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ea typeface="Tahoma" panose="020B0604030504040204" pitchFamily="34" charset="0"/>
                <a:cs typeface="Segoe UI Light" panose="020B0502040204020203" pitchFamily="34" charset="0"/>
              </a:rPr>
              <a:t>Вспомни, какая высота у мужской сетки?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Segoe UI Light" panose="020B0502040204020203" pitchFamily="34" charset="0"/>
              <a:ea typeface="Tahom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26840" y="0"/>
            <a:ext cx="48190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 Высота сетки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914" y="2650894"/>
            <a:ext cx="5496086" cy="36652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12176" y="2650894"/>
            <a:ext cx="200407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 м 42 см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B0F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 м 43 см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 м 44 см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 м 45 см</a:t>
            </a:r>
            <a:endParaRPr lang="ru-RU" sz="2800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" y="1383759"/>
            <a:ext cx="1373296" cy="1373296"/>
          </a:xfrm>
          <a:prstGeom prst="rect">
            <a:avLst/>
          </a:prstGeom>
        </p:spPr>
      </p:pic>
      <p:sp>
        <p:nvSpPr>
          <p:cNvPr id="12" name="Управляющая кнопка: домой 11">
            <a:hlinkClick r:id="rId5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939314" y="6328227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7989" y="2863541"/>
            <a:ext cx="1373296" cy="2862322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увидеть верный ответ – нажмите </a:t>
            </a:r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 ответ  левой кнопкой </a:t>
            </a:r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мыши</a:t>
            </a:r>
            <a:endParaRPr lang="ru-RU" sz="20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34546" y="2650894"/>
            <a:ext cx="2020105" cy="18158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endParaRPr lang="ru-RU" sz="2800" b="1" dirty="0" smtClean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2800" b="1" dirty="0" smtClean="0">
                <a:solidFill>
                  <a:srgbClr val="00B0F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2. 2 м 43 см</a:t>
            </a:r>
          </a:p>
          <a:p>
            <a:endParaRPr lang="ru-RU" sz="2800" b="1" dirty="0">
              <a:solidFill>
                <a:srgbClr val="00B0F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endParaRPr lang="ru-RU" sz="2800" b="1" dirty="0" smtClean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77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88710" y="923330"/>
            <a:ext cx="7153259" cy="1477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ea typeface="Tahoma" panose="020B0604030504040204" pitchFamily="34" charset="0"/>
                <a:cs typeface="Segoe UI Light" panose="020B0502040204020203" pitchFamily="34" charset="0"/>
              </a:rPr>
              <a:t>Вспомни, какая высота у женской сетки?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Segoe UI Light" panose="020B0502040204020203" pitchFamily="34" charset="0"/>
              <a:ea typeface="Tahom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26840" y="0"/>
            <a:ext cx="48190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 Высота сетки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12176" y="2650894"/>
            <a:ext cx="200247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 м 22 см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 м 23 см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 м 24 см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 м 25 см</a:t>
            </a:r>
            <a:endParaRPr lang="ru-RU" sz="2800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003" y="2650894"/>
            <a:ext cx="5515998" cy="36773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" y="1383759"/>
            <a:ext cx="1373296" cy="1373296"/>
          </a:xfrm>
          <a:prstGeom prst="rect">
            <a:avLst/>
          </a:prstGeom>
        </p:spPr>
      </p:pic>
      <p:sp>
        <p:nvSpPr>
          <p:cNvPr id="12" name="Управляющая кнопка: домой 11">
            <a:hlinkClick r:id="rId5" action="ppaction://hlinksldjump" highlightClick="1"/>
          </p:cNvPr>
          <p:cNvSpPr/>
          <p:nvPr/>
        </p:nvSpPr>
        <p:spPr>
          <a:xfrm>
            <a:off x="8534401" y="6328228"/>
            <a:ext cx="609600" cy="529771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939314" y="6328227"/>
            <a:ext cx="593055" cy="529772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0" y="6328227"/>
            <a:ext cx="498764" cy="529773"/>
          </a:xfrm>
          <a:prstGeom prst="actionButtonBackPreviou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7989" y="2863541"/>
            <a:ext cx="1373296" cy="2862322"/>
          </a:xfrm>
          <a:prstGeom prst="rect">
            <a:avLst/>
          </a:prstGeom>
          <a:solidFill>
            <a:schemeClr val="bg2">
              <a:alpha val="98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Чтобы увидеть верный ответ – нажмите на </a:t>
            </a:r>
            <a:r>
              <a:rPr lang="ru-RU" sz="20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ответ  левой кнопкой мыши</a:t>
            </a:r>
            <a:endParaRPr lang="ru-RU" sz="2000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83067" y="2650892"/>
            <a:ext cx="2002471" cy="18158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AutoNum type="arabicPeriod"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3.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 м 24 см</a:t>
            </a:r>
          </a:p>
          <a:p>
            <a:pPr marL="342900" indent="-342900">
              <a:buAutoNum type="arabicPeriod"/>
            </a:pPr>
            <a:endParaRPr lang="ru-RU" sz="2800" b="1" dirty="0" smtClean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78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2" grpId="0" animBg="1"/>
      <p:bldP spid="13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</TotalTime>
  <Words>592</Words>
  <Application>Microsoft Office PowerPoint</Application>
  <PresentationFormat>Экран (4:3)</PresentationFormat>
  <Paragraphs>118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Bahnschrift Light</vt:lpstr>
      <vt:lpstr>Calibri</vt:lpstr>
      <vt:lpstr>Calibri Light</vt:lpstr>
      <vt:lpstr>Segoe UI Light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Юля</cp:lastModifiedBy>
  <cp:revision>53</cp:revision>
  <dcterms:created xsi:type="dcterms:W3CDTF">2013-11-19T05:52:05Z</dcterms:created>
  <dcterms:modified xsi:type="dcterms:W3CDTF">2021-04-15T17:52:43Z</dcterms:modified>
</cp:coreProperties>
</file>