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notesMasterIdLst>
    <p:notesMasterId r:id="rId14"/>
  </p:notesMasterIdLst>
  <p:handoutMasterIdLst>
    <p:handoutMasterId r:id="rId15"/>
  </p:handout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8" r:id="rId1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Tahoma" pitchFamily="2"/>
              <a:cs typeface="Noto Sans Devanagari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Tahoma" pitchFamily="2"/>
              <a:cs typeface="Noto Sans Devanagari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Tahoma" pitchFamily="2"/>
              <a:cs typeface="Noto Sans Devanagari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52EAD0F2-03B9-4AC7-8A12-1C25D5051C32}" type="slidenum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‹#›</a:t>
            </a:fld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Tahoma" pitchFamily="2"/>
              <a:cs typeface="Noto Sans Devanagar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454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fld id="{D6769E85-E399-4390-97CC-5A42D09E4E7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390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7000" y="812520"/>
            <a:ext cx="5345280" cy="4008959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E0EEF80-A26F-4141-A33B-8535CE88C74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510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1A3358F-7A19-4D4D-AC5A-0B554F81DFD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3846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7400" cy="3976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3976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C568115-432D-4EDC-91D2-C8ABCB6DC26C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475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1BCB2B8-1E15-4B08-9C50-090C0B2D3BE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98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0DD7F5D-248D-4013-AF60-21F4E5B5806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825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2A53B1B-A0C8-41D7-BDB9-6E877AE1CBAF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49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4BE1DA-020A-4FBA-9699-3D827FF4B8C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531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D20B0B-5EC8-4C3D-BA23-CDB40B94578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97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B27C829-6CC4-446B-9C15-06DB3967D7ED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373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86113E0-CF63-48C4-9D5D-18DE0F5DD7D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888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E16EA12-1308-4DE6-89AD-BC63DCB1C55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418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20CA904-FF3F-4995-A4C3-3589DEC2BA8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843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5A53E8D-A1FC-478B-B840-ACD89A09ACF8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616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49ECC80-D1DB-44DD-B9D5-C885F03E0E8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268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0D7DE-4879-47DB-A86F-AF13CA5EFC53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0683B75-4C07-42F7-B469-D041A73DBE78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55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D0D8F53-2B44-4305-B60A-790FA74E3A2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678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FFB2EF8-F0B3-4A47-8994-8F53A1E7BA9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2255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E9C42B8-25FE-45E8-9160-49888746A6A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2694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A56C1B6-B404-4E8E-9292-A6E66DB2499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181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8B3D730-1569-41B2-8104-D0073419544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179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2702CA8-FF10-4E76-AE1B-0DA39D6FACF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5674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0C0C43A-66C1-4EA3-8571-068E76A72B2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374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23E0EB2-CA9C-4825-98B5-3DC0104FFF8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0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D6C870-FAF1-4829-BDDB-AFA56F9E538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86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8704099-4702-4A53-9EAA-9C59EF091A2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318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4C228BA-9A99-4909-8D13-F918A5CEB49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408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DA7E890-A015-4C2F-BA25-BC24FCD9FADE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55E3D6-832B-4AA4-A195-DC1984B493D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348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F170AAD-4512-4872-8CC8-6DCAD85344BC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5941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A2242F5-53E9-4760-99AC-9EAA42780F4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38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A984145-3F4A-4B2C-9D90-D72A53B84F7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919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D8835DE-9B38-42B8-9862-201BEA8DF7E8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72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A43904-D631-418D-A956-146E4B7A811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447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B28E65-9239-4E2C-8FC2-885C69E45336}" type="datetime1">
              <a:rPr lang="ru-RU" smtClean="0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D11FBDE-9562-4E47-8D51-45C8CB3534A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166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D6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85799" y="2130480"/>
            <a:ext cx="7772039" cy="1469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B8B8B"/>
                </a:solidFill>
                <a:latin typeface="Calibri"/>
                <a:ea typeface="Tahoma" pitchFamily="2"/>
                <a:cs typeface="Tahoma" pitchFamily="2"/>
              </a:defRPr>
            </a:lvl1pPr>
          </a:lstStyle>
          <a:p>
            <a:pPr lvl="0"/>
            <a:fld id="{5EB28E65-9239-4E2C-8FC2-885C69E45336}" type="datetime1">
              <a:rPr lang="ru-RU"/>
              <a:pPr lvl="0"/>
              <a:t>19.11.2022</a:t>
            </a:fld>
            <a:endParaRPr lang="ru-RU"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lvl="0" rtl="0" hangingPunct="0">
              <a:buNone/>
              <a:tabLst/>
              <a:defRPr lang="ru-RU" sz="2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B8B8B"/>
                </a:solidFill>
                <a:latin typeface="Calibri"/>
                <a:ea typeface="Tahoma" pitchFamily="2"/>
                <a:cs typeface="Tahoma" pitchFamily="2"/>
              </a:defRPr>
            </a:lvl1pPr>
          </a:lstStyle>
          <a:p>
            <a:pPr lvl="0"/>
            <a:fld id="{20B1C299-F84E-4552-835C-79C051D3B44F}" type="slidenum">
              <a:rPr/>
              <a:pPr lvl="0"/>
              <a:t>‹#›</a:t>
            </a:fld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79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lvl="0" algn="ctr" rtl="0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Tahoma" pitchFamily="2"/>
          <a:cs typeface="Noto Sans Devanagari" pitchFamily="2"/>
        </a:defRPr>
      </a:lvl1pPr>
    </p:titleStyle>
    <p:bodyStyle>
      <a:lvl1pPr algn="l" rtl="0" hangingPunct="1">
        <a:lnSpc>
          <a:spcPct val="100000"/>
        </a:lnSpc>
        <a:spcBef>
          <a:spcPts val="1417"/>
        </a:spcBef>
        <a:spcAft>
          <a:spcPts val="0"/>
        </a:spcAft>
        <a:tabLst/>
        <a:defRPr lang="ru-RU" sz="32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Tahoma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D6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B8B8B"/>
                </a:solidFill>
                <a:latin typeface="Calibri"/>
                <a:ea typeface="Tahoma" pitchFamily="2"/>
                <a:cs typeface="Tahoma" pitchFamily="2"/>
              </a:defRPr>
            </a:lvl1pPr>
          </a:lstStyle>
          <a:p>
            <a:pPr lvl="0"/>
            <a:fld id="{4010D7DE-4879-47DB-A86F-AF13CA5EFC53}" type="datetime1">
              <a:rPr lang="ru-RU"/>
              <a:pPr lvl="0"/>
              <a:t>19.11.2022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lvl="0" rtl="0" hangingPunct="0">
              <a:buNone/>
              <a:tabLst/>
              <a:defRPr lang="ru-RU" sz="2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B8B8B"/>
                </a:solidFill>
                <a:latin typeface="Calibri"/>
                <a:ea typeface="Tahoma" pitchFamily="2"/>
                <a:cs typeface="Tahoma" pitchFamily="2"/>
              </a:defRPr>
            </a:lvl1pPr>
          </a:lstStyle>
          <a:p>
            <a:pPr lvl="0"/>
            <a:fld id="{95015BE5-6A81-44C2-95D6-F3F539D5046A}" type="slidenum">
              <a:rPr/>
              <a:pPr lvl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lvl="0" algn="ctr" rtl="0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Tahoma" pitchFamily="2"/>
          <a:cs typeface="Noto Sans Devanagari" pitchFamily="2"/>
        </a:defRPr>
      </a:lvl1pPr>
    </p:titleStyle>
    <p:bodyStyle>
      <a:lvl1pPr marL="0" marR="0" lvl="0" indent="0" algn="l" rtl="0" hangingPunct="1">
        <a:lnSpc>
          <a:spcPct val="100000"/>
        </a:lnSpc>
        <a:spcBef>
          <a:spcPts val="641"/>
        </a:spcBef>
        <a:spcAft>
          <a:spcPts val="0"/>
        </a:spcAft>
        <a:buSzPct val="45000"/>
        <a:buFont typeface="StarSymbol"/>
        <a:buChar char="●"/>
        <a:tabLst/>
        <a:defRPr lang="ru-RU" sz="3200" b="0" i="0" u="none" strike="noStrike" cap="none" spc="0" baseline="0">
          <a:solidFill>
            <a:srgbClr val="000000"/>
          </a:solidFill>
          <a:latin typeface="Calibri"/>
        </a:defRPr>
      </a:lvl1pPr>
      <a:lvl2pPr marL="0" marR="0" lvl="1" indent="0" algn="l" rtl="0" hangingPunct="1">
        <a:lnSpc>
          <a:spcPct val="100000"/>
        </a:lnSpc>
        <a:spcBef>
          <a:spcPts val="561"/>
        </a:spcBef>
        <a:spcAft>
          <a:spcPts val="0"/>
        </a:spcAft>
        <a:buSzPct val="75000"/>
        <a:buFont typeface="StarSymbol"/>
        <a:buChar char="–"/>
        <a:tabLst/>
        <a:defRPr lang="ru-RU" sz="2800" b="0" i="0" u="none" strike="noStrike" cap="none" spc="0" baseline="0">
          <a:solidFill>
            <a:srgbClr val="000000"/>
          </a:solidFill>
          <a:latin typeface="Calibri"/>
        </a:defRPr>
      </a:lvl2pPr>
      <a:lvl3pPr marL="0" marR="0" lvl="2" indent="0" algn="l" rtl="0" hangingPunct="1">
        <a:lnSpc>
          <a:spcPct val="100000"/>
        </a:lnSpc>
        <a:spcBef>
          <a:spcPts val="479"/>
        </a:spcBef>
        <a:spcAft>
          <a:spcPts val="0"/>
        </a:spcAft>
        <a:buSzPct val="45000"/>
        <a:buFont typeface="StarSymbol"/>
        <a:buChar char="●"/>
        <a:tabLst/>
        <a:defRPr lang="ru-RU" sz="2400" b="0" i="0" u="none" strike="noStrike" cap="none" spc="0" baseline="0">
          <a:solidFill>
            <a:srgbClr val="000000"/>
          </a:solidFill>
          <a:latin typeface="Calibri"/>
        </a:defRPr>
      </a:lvl3pPr>
      <a:lvl4pPr marL="0" marR="0" lvl="3" indent="0" algn="l" rtl="0" hangingPunct="1">
        <a:lnSpc>
          <a:spcPct val="100000"/>
        </a:lnSpc>
        <a:spcBef>
          <a:spcPts val="400"/>
        </a:spcBef>
        <a:spcAft>
          <a:spcPts val="0"/>
        </a:spcAft>
        <a:buSzPct val="75000"/>
        <a:buFont typeface="StarSymbol"/>
        <a:buChar char="–"/>
        <a:tabLst/>
        <a:defRPr lang="ru-RU" sz="2000" b="0" i="0" u="none" strike="noStrike" cap="none" spc="0" baseline="0">
          <a:solidFill>
            <a:srgbClr val="000000"/>
          </a:solidFill>
          <a:latin typeface="Calibri"/>
        </a:defRPr>
      </a:lvl4pPr>
      <a:lvl5pPr marL="0" marR="0" lvl="4" indent="0" algn="l" rtl="0" hangingPunct="1">
        <a:lnSpc>
          <a:spcPct val="100000"/>
        </a:lnSpc>
        <a:spcBef>
          <a:spcPts val="400"/>
        </a:spcBef>
        <a:spcAft>
          <a:spcPts val="0"/>
        </a:spcAft>
        <a:buSzPct val="45000"/>
        <a:buFont typeface="StarSymbol"/>
        <a:buChar char="●"/>
        <a:tabLst/>
        <a:defRPr lang="ru-RU" sz="2000" b="0" i="0" u="none" strike="noStrike" cap="none" spc="0" baseline="0">
          <a:solidFill>
            <a:srgbClr val="000000"/>
          </a:solidFill>
          <a:latin typeface="Calibri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D6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119" cy="4525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type="body" sz="quarter" idx="4294967295"/>
          </p:nvPr>
        </p:nvSpPr>
        <p:spPr>
          <a:xfrm>
            <a:off x="4648320" y="1600200"/>
            <a:ext cx="4038119" cy="4525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B8B8B"/>
                </a:solidFill>
                <a:latin typeface="Calibri"/>
                <a:ea typeface="Tahoma" pitchFamily="2"/>
                <a:cs typeface="Tahoma" pitchFamily="2"/>
              </a:defRPr>
            </a:lvl1pPr>
          </a:lstStyle>
          <a:p>
            <a:pPr lvl="0"/>
            <a:fld id="{9DA7E890-A015-4C2F-BA25-BC24FCD9FADE}" type="datetime1">
              <a:rPr lang="ru-RU"/>
              <a:pPr lvl="0"/>
              <a:t>19.11.2022</a:t>
            </a:fld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lvl="0" rtl="0" hangingPunct="0">
              <a:buNone/>
              <a:tabLst/>
              <a:defRPr lang="ru-RU" sz="2400" kern="1200">
                <a:latin typeface="Liberation Serif" pitchFamily="18"/>
                <a:ea typeface="Tahoma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B8B8B"/>
                </a:solidFill>
                <a:latin typeface="Calibri"/>
                <a:ea typeface="Tahoma" pitchFamily="2"/>
                <a:cs typeface="Tahoma" pitchFamily="2"/>
              </a:defRPr>
            </a:lvl1pPr>
          </a:lstStyle>
          <a:p>
            <a:pPr lvl="0"/>
            <a:fld id="{370D54C1-0745-420C-8F89-D533175A40EB}" type="slidenum">
              <a:rPr/>
              <a:pPr lvl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lvl="0" algn="ctr" rtl="0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Tahoma" pitchFamily="2"/>
          <a:cs typeface="Noto Sans Devanagari" pitchFamily="2"/>
        </a:defRPr>
      </a:lvl1pPr>
    </p:titleStyle>
    <p:bodyStyle>
      <a:lvl1pPr marL="0" marR="0" lvl="0" indent="0" algn="l" rtl="0" hangingPunct="1">
        <a:lnSpc>
          <a:spcPct val="100000"/>
        </a:lnSpc>
        <a:spcBef>
          <a:spcPts val="561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•"/>
        <a:tabLst/>
        <a:defRPr lang="ru-RU" sz="2800" b="0" i="0" u="none" strike="noStrike" cap="none" spc="0" baseline="0">
          <a:solidFill>
            <a:srgbClr val="000000"/>
          </a:solidFill>
          <a:latin typeface="Calibri"/>
        </a:defRPr>
      </a:lvl1pPr>
      <a:lvl2pPr marL="0" marR="0" lvl="1" indent="0" algn="l" rtl="0" hangingPunct="1">
        <a:lnSpc>
          <a:spcPct val="100000"/>
        </a:lnSpc>
        <a:spcBef>
          <a:spcPts val="479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–"/>
        <a:tabLst/>
        <a:defRPr lang="ru-RU" sz="2400" b="0" i="0" u="none" strike="noStrike" cap="none" spc="0" baseline="0">
          <a:solidFill>
            <a:srgbClr val="000000"/>
          </a:solidFill>
          <a:latin typeface="Calibri"/>
        </a:defRPr>
      </a:lvl2pPr>
      <a:lvl3pPr marL="0" marR="0" lvl="2" indent="0" algn="l" rtl="0" hangingPunct="1">
        <a:lnSpc>
          <a:spcPct val="100000"/>
        </a:lnSpc>
        <a:spcBef>
          <a:spcPts val="400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•"/>
        <a:tabLst/>
        <a:defRPr lang="ru-RU" sz="2000" b="0" i="0" u="none" strike="noStrike" cap="none" spc="0" baseline="0">
          <a:solidFill>
            <a:srgbClr val="000000"/>
          </a:solidFill>
          <a:latin typeface="Calibri"/>
        </a:defRPr>
      </a:lvl3pPr>
      <a:lvl4pPr marL="0" marR="0" lvl="3" indent="0" algn="l" rtl="0" hangingPunct="1">
        <a:lnSpc>
          <a:spcPct val="100000"/>
        </a:lnSpc>
        <a:spcBef>
          <a:spcPts val="360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–"/>
        <a:tabLst/>
        <a:defRPr lang="ru-RU" sz="1800" b="0" i="0" u="none" strike="noStrike" cap="none" spc="0" baseline="0">
          <a:solidFill>
            <a:srgbClr val="000000"/>
          </a:solidFill>
          <a:latin typeface="Calibri"/>
        </a:defRPr>
      </a:lvl4pPr>
      <a:lvl5pPr marL="0" marR="0" lvl="4" indent="0" algn="l" rtl="0" hangingPunct="1">
        <a:lnSpc>
          <a:spcPct val="100000"/>
        </a:lnSpc>
        <a:spcBef>
          <a:spcPts val="360"/>
        </a:spcBef>
        <a:spcAft>
          <a:spcPts val="0"/>
        </a:spcAft>
        <a:buClr>
          <a:srgbClr val="000000"/>
        </a:buClr>
        <a:buSzPct val="100000"/>
        <a:buFont typeface="Arial" pitchFamily="34"/>
        <a:buChar char="»"/>
        <a:tabLst/>
        <a:defRPr lang="ru-RU" sz="1800" b="0" i="0" u="none" strike="noStrike" cap="none" spc="0" baseline="0">
          <a:solidFill>
            <a:srgbClr val="000000"/>
          </a:solidFill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85799" y="785880"/>
            <a:ext cx="7772039" cy="307152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buNone/>
            </a:pPr>
            <a:r>
              <a:rPr lang="ru-RU" dirty="0">
                <a:latin typeface="Times New Roman" pitchFamily="18"/>
                <a:cs typeface="Times New Roman" pitchFamily="18"/>
              </a:rPr>
              <a:t/>
            </a:r>
            <a:br>
              <a:rPr lang="ru-RU" dirty="0">
                <a:latin typeface="Times New Roman" pitchFamily="18"/>
                <a:cs typeface="Times New Roman" pitchFamily="18"/>
              </a:rPr>
            </a:br>
            <a:r>
              <a:rPr lang="ru-RU" sz="4000" b="1" dirty="0" smtClean="0">
                <a:latin typeface="Times New Roman" pitchFamily="18"/>
                <a:cs typeface="Times New Roman" pitchFamily="18"/>
              </a:rPr>
              <a:t> «</a:t>
            </a:r>
            <a:r>
              <a:rPr lang="ru-RU" sz="4000" b="1" dirty="0">
                <a:latin typeface="Times New Roman" pitchFamily="18"/>
                <a:cs typeface="Times New Roman" pitchFamily="18"/>
              </a:rPr>
              <a:t>Мониторинг состояния  объектов  окружающей  среды</a:t>
            </a:r>
            <a:r>
              <a:rPr lang="ru-RU" sz="4000" b="1" dirty="0" smtClean="0">
                <a:latin typeface="Times New Roman" pitchFamily="18"/>
                <a:cs typeface="Times New Roman" pitchFamily="18"/>
              </a:rPr>
              <a:t>»</a:t>
            </a:r>
            <a:endParaRPr lang="ru-RU" dirty="0">
              <a:cs typeface="Times New Roman" pitchFamily="18"/>
            </a:endParaRP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2339752" y="4221088"/>
            <a:ext cx="6400440" cy="2285640"/>
          </a:xfrm>
        </p:spPr>
        <p:txBody>
          <a:bodyPr wrap="square" lIns="91440" tIns="45720" rIns="91440" bIns="4572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lvl="0" indent="0" algn="r">
              <a:spcBef>
                <a:spcPts val="641"/>
              </a:spcBef>
              <a:buNone/>
              <a:tabLst>
                <a:tab pos="0" algn="l"/>
              </a:tabLst>
            </a:pPr>
            <a:r>
              <a:rPr lang="ru-RU" dirty="0" smtClean="0">
                <a:latin typeface="Times New Roman" pitchFamily="18"/>
                <a:cs typeface="Times New Roman" pitchFamily="18"/>
              </a:rPr>
              <a:t>                                                       </a:t>
            </a:r>
            <a:endParaRPr lang="ru-RU" dirty="0">
              <a:solidFill>
                <a:srgbClr val="8B8B8B"/>
              </a:solidFill>
              <a:latin typeface="Calibri" pitchFamily="18"/>
              <a:cs typeface="Times New Roman" pitchFamily="1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Общий вывод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457200" y="274680"/>
            <a:ext cx="8229240" cy="6340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dirty="0">
                <a:latin typeface="Times New Roman" pitchFamily="18"/>
                <a:cs typeface="Times New Roman" pitchFamily="18"/>
              </a:rPr>
              <a:t>Общий вывод:</a:t>
            </a:r>
          </a:p>
        </p:txBody>
      </p:sp>
      <p:sp>
        <p:nvSpPr>
          <p:cNvPr id="3" name="Содержимое 5"/>
          <p:cNvSpPr txBox="1">
            <a:spLocks noGrp="1"/>
          </p:cNvSpPr>
          <p:nvPr>
            <p:ph type="body" idx="4294967295"/>
          </p:nvPr>
        </p:nvSpPr>
        <p:spPr>
          <a:xfrm>
            <a:off x="457200" y="1124744"/>
            <a:ext cx="8229240" cy="5001016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lvl="0" algn="just">
              <a:buNone/>
            </a:pPr>
            <a:r>
              <a:rPr lang="ru-RU" altLang="zh-CN" dirty="0" smtClean="0">
                <a:latin typeface="Times New Roman" pitchFamily="16"/>
                <a:cs typeface="Times New Roman" pitchFamily="16"/>
              </a:rPr>
              <a:t>	</a:t>
            </a:r>
            <a:r>
              <a:rPr lang="ru-RU" altLang="zh-CN" sz="2800" dirty="0" smtClean="0">
                <a:latin typeface="Times New Roman" pitchFamily="16"/>
                <a:cs typeface="Times New Roman" pitchFamily="16"/>
              </a:rPr>
              <a:t>	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приобрели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охраны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80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Убедились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насколько серьезна проблема загрязнения окружающей среды. Атмосферные  загрязнители действуют незаметно и влияют  на здоровье  человека.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Актуальность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>
                <a:latin typeface="Times New Roman" pitchFamily="18"/>
                <a:cs typeface="Times New Roman" pitchFamily="18"/>
              </a:rPr>
              <a:t>Актуальность </a:t>
            </a:r>
            <a:r>
              <a:rPr lang="ru-RU" b="1" dirty="0" smtClean="0">
                <a:latin typeface="Times New Roman" pitchFamily="18"/>
                <a:cs typeface="Times New Roman" pitchFamily="18"/>
              </a:rPr>
              <a:t>исследования</a:t>
            </a:r>
            <a:endParaRPr lang="ru-RU" b="1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dirty="0">
                <a:latin typeface="Times New Roman" pitchFamily="18"/>
                <a:cs typeface="Times New Roman" pitchFamily="18"/>
              </a:rPr>
              <a:t>связана с темой экологии, развитием гражданского общества и экологического мышления, умениями и навыками по  оценке уровня загрязнения территорий.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dirty="0">
                <a:latin typeface="Times New Roman" pitchFamily="18"/>
                <a:cs typeface="Times New Roman" pitchFamily="18"/>
              </a:rPr>
              <a:t>в связи с этим содержание </a:t>
            </a:r>
            <a:r>
              <a:rPr lang="ru-RU" dirty="0" smtClean="0">
                <a:latin typeface="Times New Roman" pitchFamily="18"/>
                <a:cs typeface="Times New Roman" pitchFamily="18"/>
              </a:rPr>
              <a:t>исследования ориентировано </a:t>
            </a:r>
            <a:r>
              <a:rPr lang="ru-RU" dirty="0">
                <a:latin typeface="Times New Roman" pitchFamily="18"/>
                <a:cs typeface="Times New Roman" pitchFamily="18"/>
              </a:rPr>
              <a:t>на рассмотрение проблем экологии и охраны окружающей среды, мониторинга их состояния на уровне конкретной территории</a:t>
            </a:r>
            <a:r>
              <a:rPr lang="ru-RU" dirty="0">
                <a:cs typeface="Times New Roman" pitchFamily="18"/>
              </a:rPr>
              <a:t>.</a:t>
            </a:r>
          </a:p>
          <a:p>
            <a:pPr marL="0" lvl="0" indent="0">
              <a:spcBef>
                <a:spcPts val="641"/>
              </a:spcBef>
              <a:buNone/>
            </a:pPr>
            <a:endParaRPr lang="ru-RU" dirty="0">
              <a:cs typeface="Times New Roman" pitchFamily="1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Преимуществ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 smtClean="0">
                <a:latin typeface="Times New Roman" pitchFamily="18"/>
                <a:cs typeface="Times New Roman" pitchFamily="18"/>
              </a:rPr>
              <a:t>Преимущества</a:t>
            </a:r>
            <a:endParaRPr lang="ru-RU" b="1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marL="0" lvl="0" indent="0">
              <a:spcBef>
                <a:spcPts val="56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 err="1" smtClean="0">
                <a:latin typeface="Times New Roman" pitchFamily="18"/>
                <a:cs typeface="Times New Roman" pitchFamily="18"/>
              </a:rPr>
              <a:t>малозатратность</a:t>
            </a:r>
            <a:r>
              <a:rPr lang="ru-RU" sz="2800" dirty="0">
                <a:latin typeface="Times New Roman" pitchFamily="18"/>
                <a:cs typeface="Times New Roman" pitchFamily="18"/>
              </a:rPr>
              <a:t>,</a:t>
            </a:r>
          </a:p>
          <a:p>
            <a:pPr marL="0" lvl="0" indent="0">
              <a:spcBef>
                <a:spcPts val="56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технологичность,</a:t>
            </a:r>
          </a:p>
          <a:p>
            <a:pPr marL="0" lvl="0" indent="0">
              <a:spcBef>
                <a:spcPts val="56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вовлечение учащихся в исследовательскую деятельность,</a:t>
            </a:r>
          </a:p>
          <a:p>
            <a:pPr marL="0" lvl="0" indent="0">
              <a:spcBef>
                <a:spcPts val="56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приближенность глобальных экологических проблем к экологии данной местности, региона, района города и конкретной территории.</a:t>
            </a:r>
          </a:p>
          <a:p>
            <a:pPr marL="0" lvl="0" indent="0">
              <a:spcBef>
                <a:spcPts val="641"/>
              </a:spcBef>
              <a:buNone/>
            </a:pPr>
            <a:endParaRPr lang="ru-RU" dirty="0">
              <a:cs typeface="Times New Roman" pitchFamily="1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Гипотеза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>
                <a:latin typeface="Times New Roman" pitchFamily="18"/>
                <a:cs typeface="Times New Roman" pitchFamily="18"/>
              </a:rPr>
              <a:t>Гипотеза </a:t>
            </a:r>
            <a:r>
              <a:rPr lang="ru-RU" b="1" dirty="0" smtClean="0">
                <a:latin typeface="Times New Roman" pitchFamily="18"/>
                <a:cs typeface="Times New Roman" pitchFamily="18"/>
              </a:rPr>
              <a:t>исследования</a:t>
            </a:r>
            <a:endParaRPr lang="ru-RU" b="1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dirty="0">
                <a:latin typeface="Times New Roman" pitchFamily="18"/>
                <a:cs typeface="Times New Roman" pitchFamily="18"/>
              </a:rPr>
              <a:t>Если на территории  будут найдены определённые лишайники, то этот факт позволит установить уровень загрязнения атмосферы, а предложенные методики позволят установить причины загрязнения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&#10;Цели проекта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38760" y="9360"/>
            <a:ext cx="8229240" cy="11426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>
                <a:latin typeface="Times New Roman" pitchFamily="18"/>
                <a:cs typeface="Times New Roman" pitchFamily="18"/>
              </a:rPr>
              <a:t/>
            </a:r>
            <a:br>
              <a:rPr lang="ru-RU" b="1" dirty="0">
                <a:latin typeface="Times New Roman" pitchFamily="18"/>
                <a:cs typeface="Times New Roman" pitchFamily="18"/>
              </a:rPr>
            </a:br>
            <a:r>
              <a:rPr lang="ru-RU" b="1" dirty="0">
                <a:latin typeface="Times New Roman" pitchFamily="18"/>
                <a:cs typeface="Times New Roman" pitchFamily="18"/>
              </a:rPr>
              <a:t>Цель </a:t>
            </a:r>
            <a:r>
              <a:rPr lang="ru-RU" b="1" dirty="0" smtClean="0">
                <a:latin typeface="Times New Roman" pitchFamily="18"/>
                <a:cs typeface="Times New Roman" pitchFamily="18"/>
              </a:rPr>
              <a:t>исследования</a:t>
            </a:r>
            <a:endParaRPr lang="ru-RU" b="1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dirty="0">
                <a:latin typeface="Times New Roman" pitchFamily="18"/>
                <a:cs typeface="Times New Roman" pitchFamily="18"/>
              </a:rPr>
              <a:t>содействие реализации государственной политики в области патриотического, экологического воспитания молодежи;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dirty="0">
                <a:latin typeface="Times New Roman" pitchFamily="18"/>
                <a:cs typeface="Times New Roman" pitchFamily="18"/>
              </a:rPr>
              <a:t>содействие улучшения экологической обстановки в микрорайоне через благоустройство и озеленение территории пришкольного участка;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dirty="0">
                <a:latin typeface="Times New Roman" pitchFamily="18"/>
                <a:cs typeface="Times New Roman" pitchFamily="18"/>
              </a:rPr>
              <a:t>развитие экологической культуры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&#10;Задачи проекта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274680"/>
            <a:ext cx="8229240" cy="101087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>
                <a:latin typeface="Times New Roman" pitchFamily="18"/>
                <a:cs typeface="Times New Roman" pitchFamily="18"/>
              </a:rPr>
              <a:t>Задачи исследования</a:t>
            </a:r>
            <a:r>
              <a:rPr lang="ru-RU" sz="4800" dirty="0">
                <a:cs typeface="Times New Roman" pitchFamily="18"/>
              </a:rPr>
              <a:t/>
            </a:r>
            <a:br>
              <a:rPr lang="ru-RU" sz="4800" dirty="0">
                <a:cs typeface="Times New Roman" pitchFamily="18"/>
              </a:rPr>
            </a:br>
            <a:endParaRPr lang="ru-RU" sz="4800" dirty="0"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611560" y="692696"/>
            <a:ext cx="8229240" cy="6048672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r>
              <a:rPr lang="ru-RU" sz="2800" dirty="0" smtClean="0"/>
              <a:t>проявить </a:t>
            </a:r>
            <a:r>
              <a:rPr lang="ru-RU" sz="2800" dirty="0"/>
              <a:t>активную гражданскую позицию;</a:t>
            </a:r>
          </a:p>
          <a:p>
            <a:r>
              <a:rPr lang="ru-RU" sz="2800" dirty="0" smtClean="0"/>
              <a:t>воспитание </a:t>
            </a:r>
            <a:r>
              <a:rPr lang="ru-RU" sz="2800" dirty="0"/>
              <a:t>экологической культуры и экологического сознания;</a:t>
            </a:r>
          </a:p>
          <a:p>
            <a:r>
              <a:rPr lang="ru-RU" sz="2800" dirty="0" smtClean="0"/>
              <a:t>развитие </a:t>
            </a:r>
            <a:r>
              <a:rPr lang="ru-RU" sz="2800" dirty="0"/>
              <a:t>умений устанавливать взаимосвязи между элементами природного сообщества и окружающей среды;</a:t>
            </a:r>
          </a:p>
          <a:p>
            <a:r>
              <a:rPr lang="ru-RU" sz="2800" dirty="0" smtClean="0"/>
              <a:t>способствовать </a:t>
            </a:r>
            <a:r>
              <a:rPr lang="ru-RU" sz="2800" dirty="0"/>
              <a:t>формированию чувства личной ответственности за состояние окружающей среды;</a:t>
            </a:r>
          </a:p>
          <a:p>
            <a:r>
              <a:rPr lang="ru-RU" sz="2800" dirty="0" smtClean="0"/>
              <a:t>привлечь  </a:t>
            </a:r>
            <a:r>
              <a:rPr lang="ru-RU" sz="2800" dirty="0"/>
              <a:t>школьников  к социально значимой деятельности – благоустройство пришкольной территории.</a:t>
            </a:r>
            <a:endParaRPr lang="ru-RU" sz="2800" dirty="0"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&#10;Ожидаемые результаты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274680"/>
            <a:ext cx="8100000" cy="562032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>
                <a:latin typeface="Times New Roman" pitchFamily="18"/>
                <a:cs typeface="Times New Roman" pitchFamily="18"/>
              </a:rPr>
              <a:t/>
            </a:r>
            <a:br>
              <a:rPr lang="ru-RU" b="1" dirty="0">
                <a:latin typeface="Times New Roman" pitchFamily="18"/>
                <a:cs typeface="Times New Roman" pitchFamily="18"/>
              </a:rPr>
            </a:br>
            <a:r>
              <a:rPr lang="ru-RU" b="1" dirty="0">
                <a:latin typeface="Times New Roman" pitchFamily="18"/>
                <a:cs typeface="Times New Roman" pitchFamily="18"/>
              </a:rPr>
              <a:t>Ожидаемые результаты</a:t>
            </a:r>
            <a:r>
              <a:rPr lang="ru-RU" dirty="0">
                <a:latin typeface="Times New Roman" pitchFamily="18"/>
                <a:cs typeface="Times New Roman" pitchFamily="18"/>
              </a:rPr>
              <a:t/>
            </a:r>
            <a:br>
              <a:rPr lang="ru-RU" dirty="0">
                <a:latin typeface="Times New Roman" pitchFamily="18"/>
                <a:cs typeface="Times New Roman" pitchFamily="18"/>
              </a:rPr>
            </a:br>
            <a:endParaRPr lang="ru-RU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251520" y="908720"/>
            <a:ext cx="8712968" cy="5217040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решение задач государственной политики в области экологического, патриотического воспитания молодежи;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повышение уровня заинтересованности в защите и сохранении природной среды;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развитие организаторских способностей учащихся;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благоустройство и озеленение школьной территории;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повышение экологической культуры учащихся;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sz="2800" dirty="0">
                <a:latin typeface="Times New Roman" pitchFamily="18"/>
                <a:cs typeface="Times New Roman" pitchFamily="18"/>
              </a:rPr>
              <a:t>создание благоприятных условий для сохранения и укрепления </a:t>
            </a:r>
            <a:r>
              <a:rPr lang="ru-RU" sz="2800" dirty="0" smtClean="0">
                <a:latin typeface="Times New Roman" pitchFamily="18"/>
                <a:cs typeface="Times New Roman" pitchFamily="18"/>
              </a:rPr>
              <a:t>здоровья</a:t>
            </a:r>
            <a:endParaRPr lang="ru-RU" sz="2800" dirty="0">
              <a:latin typeface="Times New Roman" pitchFamily="18"/>
              <a:cs typeface="Times New Roman" pitchFamily="18"/>
            </a:endParaRP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endParaRPr lang="ru-RU" sz="2800" dirty="0"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&#10;Методика проведения исследования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42920" y="214200"/>
            <a:ext cx="8429400" cy="11426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3600" b="1">
                <a:latin typeface="Times New Roman" pitchFamily="18"/>
                <a:cs typeface="Times New Roman" pitchFamily="18"/>
              </a:rPr>
              <a:t/>
            </a:r>
            <a:br>
              <a:rPr lang="ru-RU" sz="3600" b="1">
                <a:latin typeface="Times New Roman" pitchFamily="18"/>
                <a:cs typeface="Times New Roman" pitchFamily="18"/>
              </a:rPr>
            </a:br>
            <a:r>
              <a:rPr lang="ru-RU" sz="3600" b="1">
                <a:latin typeface="Times New Roman" pitchFamily="18"/>
                <a:cs typeface="Times New Roman" pitchFamily="18"/>
              </a:rPr>
              <a:t>Методика проведения исследования</a:t>
            </a:r>
            <a:r>
              <a:rPr lang="ru-RU" sz="3600">
                <a:latin typeface="Times New Roman" pitchFamily="18"/>
                <a:cs typeface="Times New Roman" pitchFamily="18"/>
              </a:rPr>
              <a:t/>
            </a:r>
            <a:br>
              <a:rPr lang="ru-RU" sz="3600">
                <a:latin typeface="Times New Roman" pitchFamily="18"/>
                <a:cs typeface="Times New Roman" pitchFamily="18"/>
              </a:rPr>
            </a:br>
            <a:endParaRPr lang="ru-RU" sz="360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Tahoma" pitchFamily="2"/>
                <a:cs typeface="Noto Sans Devanagari" pitchFamily="2"/>
              </a:defRPr>
            </a:lvl9pPr>
          </a:lstStyle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i="1">
                <a:latin typeface="Times New Roman" pitchFamily="18"/>
                <a:cs typeface="Times New Roman" pitchFamily="18"/>
              </a:rPr>
              <a:t>I этап. Подготовительный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 i="1">
                <a:latin typeface="Times New Roman" pitchFamily="18"/>
                <a:cs typeface="Times New Roman" pitchFamily="18"/>
              </a:rPr>
              <a:t>II этап. Исследовательский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>
                <a:latin typeface="Times New Roman" pitchFamily="18"/>
                <a:cs typeface="Times New Roman" pitchFamily="18"/>
              </a:rPr>
              <a:t>1.  Лихеноиндикация</a:t>
            </a:r>
          </a:p>
          <a:p>
            <a:pPr marL="0" lvl="0" indent="0">
              <a:spcBef>
                <a:spcPts val="641"/>
              </a:spcBef>
              <a:buClr>
                <a:srgbClr val="000000"/>
              </a:buClr>
              <a:buSzPct val="100000"/>
              <a:buFont typeface="Arial" pitchFamily="34"/>
              <a:buChar char="•"/>
            </a:pPr>
            <a:r>
              <a:rPr lang="ru-RU">
                <a:latin typeface="Times New Roman" pitchFamily="18"/>
                <a:cs typeface="Times New Roman" pitchFamily="18"/>
              </a:rPr>
              <a:t>2. Оценка чистоты атмосферного воздуха по величине автотранспортной нагрузки.</a:t>
            </a:r>
          </a:p>
          <a:p>
            <a:pPr marL="0" lvl="0" indent="0">
              <a:spcBef>
                <a:spcPts val="641"/>
              </a:spcBef>
              <a:buNone/>
            </a:pPr>
            <a:endParaRPr lang="ru-RU">
              <a:cs typeface="Times New Roman" pitchFamily="18"/>
            </a:endParaRPr>
          </a:p>
          <a:p>
            <a:pPr marL="0" lvl="0" indent="0">
              <a:spcBef>
                <a:spcPts val="641"/>
              </a:spcBef>
              <a:buNone/>
            </a:pPr>
            <a:endParaRPr lang="ru-RU">
              <a:cs typeface="Times New Roman" pitchFamily="1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66760" y="288000"/>
            <a:ext cx="8229240" cy="151091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3600" dirty="0" err="1">
                <a:latin typeface="Times New Roman" pitchFamily="18"/>
                <a:cs typeface="Times New Roman" pitchFamily="18"/>
              </a:rPr>
              <a:t>Лихеноиндикация</a:t>
            </a:r>
            <a:r>
              <a:rPr lang="ru-RU" sz="3600" dirty="0">
                <a:latin typeface="Times New Roman" pitchFamily="18"/>
                <a:cs typeface="Times New Roman" pitchFamily="18"/>
              </a:rPr>
              <a:t/>
            </a:r>
            <a:br>
              <a:rPr lang="ru-RU" sz="3600" dirty="0">
                <a:latin typeface="Times New Roman" pitchFamily="18"/>
                <a:cs typeface="Times New Roman" pitchFamily="18"/>
              </a:rPr>
            </a:br>
            <a:r>
              <a:rPr lang="ru-RU" sz="2400" dirty="0" smtClean="0">
                <a:latin typeface="Times New Roman" pitchFamily="18"/>
                <a:cs typeface="Times New Roman" pitchFamily="18"/>
              </a:rPr>
              <a:t>Накипные, листовые, кустистые</a:t>
            </a:r>
            <a:endParaRPr lang="ru-RU" sz="2400" dirty="0">
              <a:latin typeface="Times New Roman" pitchFamily="18"/>
              <a:cs typeface="Times New Roman" pitchFamily="1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 rot="5379600">
            <a:off x="-498480" y="2586737"/>
            <a:ext cx="4398840" cy="321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 l="10447" t="2421" b="5542"/>
          <a:stretch>
            <a:fillRect/>
          </a:stretch>
        </p:blipFill>
        <p:spPr>
          <a:xfrm rot="5379600">
            <a:off x="5721798" y="2916478"/>
            <a:ext cx="3798720" cy="302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/>
          <a:stretch>
            <a:fillRect/>
          </a:stretch>
        </p:blipFill>
        <p:spPr>
          <a:xfrm rot="5388600">
            <a:off x="3108053" y="3120415"/>
            <a:ext cx="3139920" cy="2355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итульны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головок и объ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Два объект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250</Words>
  <Application>Microsoft Office PowerPoint</Application>
  <PresentationFormat>Экран (4:3)</PresentationFormat>
  <Paragraphs>38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Титульный слайд</vt:lpstr>
      <vt:lpstr>Заголовок и объект</vt:lpstr>
      <vt:lpstr>Два объекта</vt:lpstr>
      <vt:lpstr>  «Мониторинг состояния  объектов  окружающей  среды»</vt:lpstr>
      <vt:lpstr>Актуальность исследования</vt:lpstr>
      <vt:lpstr>Преимущества</vt:lpstr>
      <vt:lpstr>Гипотеза исследования</vt:lpstr>
      <vt:lpstr> Цель исследования</vt:lpstr>
      <vt:lpstr>Задачи исследования </vt:lpstr>
      <vt:lpstr> Ожидаемые результаты </vt:lpstr>
      <vt:lpstr> Методика проведения исследования </vt:lpstr>
      <vt:lpstr>Лихеноиндикация Накипные, листовые, кустистые</vt:lpstr>
      <vt:lpstr>Общий вывод: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ПРОЕКТ ЭКОЛОГИЧЕСКИЙ МОНИТОРИНГ МИКРОРАЙОНА  МБОУ СОШ № 8 г. ПОРОНАЙСКА</dc:title>
  <dc:creator>User</dc:creator>
  <cp:lastModifiedBy>Цапко</cp:lastModifiedBy>
  <cp:revision>17</cp:revision>
  <dcterms:created xsi:type="dcterms:W3CDTF">2014-01-19T06:35:16Z</dcterms:created>
  <dcterms:modified xsi:type="dcterms:W3CDTF">2022-11-19T11:55:30Z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r8>23</vt:r8>
  </property>
</Properties>
</file>