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3"/>
  </p:notesMasterIdLst>
  <p:sldIdLst>
    <p:sldId id="256" r:id="rId2"/>
    <p:sldId id="261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96" r:id="rId11"/>
    <p:sldId id="295" r:id="rId12"/>
    <p:sldId id="297" r:id="rId13"/>
    <p:sldId id="298" r:id="rId14"/>
    <p:sldId id="299" r:id="rId15"/>
    <p:sldId id="294" r:id="rId16"/>
    <p:sldId id="287" r:id="rId17"/>
    <p:sldId id="300" r:id="rId18"/>
    <p:sldId id="285" r:id="rId19"/>
    <p:sldId id="288" r:id="rId20"/>
    <p:sldId id="283" r:id="rId21"/>
    <p:sldId id="284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52" autoAdjust="0"/>
    <p:restoredTop sz="91762" autoAdjust="0"/>
  </p:normalViewPr>
  <p:slideViewPr>
    <p:cSldViewPr snapToGrid="0">
      <p:cViewPr varScale="1">
        <p:scale>
          <a:sx n="106" d="100"/>
          <a:sy n="106" d="100"/>
        </p:scale>
        <p:origin x="780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«Внутренняя позиция школьника</a:t>
            </a:r>
            <a:endParaRPr lang="ru-RU" sz="1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Позиция школьника не сформирована 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Лист1!$A$2:$A$3</c:f>
              <c:strCache>
                <c:ptCount val="2"/>
                <c:pt idx="0">
                  <c:v>1 класс (начало года)</c:v>
                </c:pt>
                <c:pt idx="1">
                  <c:v>1 класс (конец года)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147-41EA-8F12-D9CEB86ED0D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Позиция сформирована среднем уровне 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Лист1!$A$2:$A$3</c:f>
              <c:strCache>
                <c:ptCount val="2"/>
                <c:pt idx="0">
                  <c:v>1 класс (начало года)</c:v>
                </c:pt>
                <c:pt idx="1">
                  <c:v>1 класс (конец года)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18</c:v>
                </c:pt>
                <c:pt idx="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147-41EA-8F12-D9CEB86ED0D8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Позиция школьника сформирована полностью 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Лист1!$A$2:$A$3</c:f>
              <c:strCache>
                <c:ptCount val="2"/>
                <c:pt idx="0">
                  <c:v>1 класс (начало года)</c:v>
                </c:pt>
                <c:pt idx="1">
                  <c:v>1 класс (конец года)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8</c:v>
                </c:pt>
                <c:pt idx="1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147-41EA-8F12-D9CEB86ED0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61164959"/>
        <c:axId val="1561157471"/>
      </c:barChart>
      <c:catAx>
        <c:axId val="15611649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61157471"/>
        <c:crosses val="autoZero"/>
        <c:auto val="1"/>
        <c:lblAlgn val="ctr"/>
        <c:lblOffset val="100"/>
        <c:noMultiLvlLbl val="0"/>
      </c:catAx>
      <c:valAx>
        <c:axId val="156115747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6116495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2308451325737655E-2"/>
          <c:y val="0.62260015961691939"/>
          <c:w val="0.85538285165045225"/>
          <c:h val="0.3125315243415802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«Внутренняя позиция школьника</a:t>
            </a:r>
            <a:endParaRPr lang="ru-RU" sz="1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Позиция школьника не сформирована 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</c:f>
              <c:strCache>
                <c:ptCount val="1"/>
                <c:pt idx="0">
                  <c:v>2 класс 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64A-4E7F-9887-5A522083361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Позиция сформирована среднем уровне 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</c:f>
              <c:strCache>
                <c:ptCount val="1"/>
                <c:pt idx="0">
                  <c:v>2 класс 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64A-4E7F-9887-5A5220833616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Позиция школьника сформирована полностью 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</c:f>
              <c:strCache>
                <c:ptCount val="1"/>
                <c:pt idx="0">
                  <c:v>2 класс 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64A-4E7F-9887-5A52208336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61164959"/>
        <c:axId val="1561157471"/>
      </c:barChart>
      <c:catAx>
        <c:axId val="15611649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61157471"/>
        <c:crosses val="autoZero"/>
        <c:auto val="1"/>
        <c:lblAlgn val="ctr"/>
        <c:lblOffset val="100"/>
        <c:noMultiLvlLbl val="0"/>
      </c:catAx>
      <c:valAx>
        <c:axId val="156115747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6116495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2308451325737655E-2"/>
          <c:y val="0.62260015961691939"/>
          <c:w val="0.85538285165045225"/>
          <c:h val="0.3125315243415802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159AA0-4FC3-4428-8C0E-38496570BB52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A64826-2930-4A53-8B27-0BA92264F0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2452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64826-2930-4A53-8B27-0BA92264F09A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4285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64826-2930-4A53-8B27-0BA92264F09A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74366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64826-2930-4A53-8B27-0BA92264F09A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98327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64826-2930-4A53-8B27-0BA92264F09A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11198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64826-2930-4A53-8B27-0BA92264F09A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6172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A64826-2930-4A53-8B27-0BA92264F0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93484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64826-2930-4A53-8B27-0BA92264F09A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0071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64826-2930-4A53-8B27-0BA92264F09A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0071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64826-2930-4A53-8B27-0BA92264F09A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007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Название законов </a:t>
            </a:r>
            <a:br>
              <a:rPr lang="ru-RU" dirty="0" smtClean="0"/>
            </a:br>
            <a:r>
              <a:rPr lang="ru-RU" dirty="0" err="1" smtClean="0"/>
              <a:t>нац</a:t>
            </a:r>
            <a:r>
              <a:rPr lang="ru-RU" dirty="0" smtClean="0"/>
              <a:t> проект образования </a:t>
            </a:r>
          </a:p>
          <a:p>
            <a:r>
              <a:rPr lang="ru-RU" dirty="0" smtClean="0"/>
              <a:t>Примерная программа воспитания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64826-2930-4A53-8B27-0BA92264F09A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12019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64826-2930-4A53-8B27-0BA92264F09A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12336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64826-2930-4A53-8B27-0BA92264F09A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90234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Краткую фразу которая говорит о личностном развитии </a:t>
            </a:r>
          </a:p>
          <a:p>
            <a:r>
              <a:rPr lang="ru-RU" dirty="0" smtClean="0"/>
              <a:t>Ядро </a:t>
            </a:r>
          </a:p>
          <a:p>
            <a:r>
              <a:rPr lang="ru-RU" dirty="0" smtClean="0"/>
              <a:t>Связанная с темой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64826-2930-4A53-8B27-0BA92264F09A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40998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64826-2930-4A53-8B27-0BA92264F09A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0686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64826-2930-4A53-8B27-0BA92264F09A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39845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64826-2930-4A53-8B27-0BA92264F09A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36930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64826-2930-4A53-8B27-0BA92264F09A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46130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D415CA50-DC98-447B-96B2-BE7E903ED830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B3FEBD36-55C3-478B-AADF-442D145A28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452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5CA50-DC98-447B-96B2-BE7E903ED830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EBD36-55C3-478B-AADF-442D145A28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3924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5CA50-DC98-447B-96B2-BE7E903ED830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EBD36-55C3-478B-AADF-442D145A28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50309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5CA50-DC98-447B-96B2-BE7E903ED830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EBD36-55C3-478B-AADF-442D145A28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03960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5CA50-DC98-447B-96B2-BE7E903ED830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EBD36-55C3-478B-AADF-442D145A28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35513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5CA50-DC98-447B-96B2-BE7E903ED830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EBD36-55C3-478B-AADF-442D145A28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37063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5CA50-DC98-447B-96B2-BE7E903ED830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EBD36-55C3-478B-AADF-442D145A28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684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D415CA50-DC98-447B-96B2-BE7E903ED830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EBD36-55C3-478B-AADF-442D145A28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8015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D415CA50-DC98-447B-96B2-BE7E903ED830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EBD36-55C3-478B-AADF-442D145A28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4284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5CA50-DC98-447B-96B2-BE7E903ED830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EBD36-55C3-478B-AADF-442D145A28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7277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5CA50-DC98-447B-96B2-BE7E903ED830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EBD36-55C3-478B-AADF-442D145A28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845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5CA50-DC98-447B-96B2-BE7E903ED830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EBD36-55C3-478B-AADF-442D145A28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106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5CA50-DC98-447B-96B2-BE7E903ED830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EBD36-55C3-478B-AADF-442D145A28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9376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5CA50-DC98-447B-96B2-BE7E903ED830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EBD36-55C3-478B-AADF-442D145A28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1167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5CA50-DC98-447B-96B2-BE7E903ED830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EBD36-55C3-478B-AADF-442D145A28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881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5CA50-DC98-447B-96B2-BE7E903ED830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EBD36-55C3-478B-AADF-442D145A28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1578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5CA50-DC98-447B-96B2-BE7E903ED830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EBD36-55C3-478B-AADF-442D145A28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8562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chemeClr val="accent1">
                <a:lumMod val="5000"/>
                <a:lumOff val="95000"/>
              </a:schemeClr>
            </a:gs>
            <a:gs pos="34000">
              <a:schemeClr val="accent1">
                <a:lumMod val="45000"/>
                <a:lumOff val="55000"/>
              </a:schemeClr>
            </a:gs>
            <a:gs pos="14000">
              <a:schemeClr val="accent1">
                <a:lumMod val="45000"/>
                <a:lumOff val="55000"/>
              </a:schemeClr>
            </a:gs>
            <a:gs pos="56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D415CA50-DC98-447B-96B2-BE7E903ED830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B3FEBD36-55C3-478B-AADF-442D145A28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6682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&#1050;&#1086;&#1085;&#1082;&#1091;&#1088;&#1089;&#1099;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&#1050;&#1086;&#1085;&#1082;&#1091;&#1088;&#1089;&#1099;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&#1050;&#1086;&#1085;&#1082;&#1091;&#1088;&#1089;&#1099;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7.pn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g"/><Relationship Id="rId11" Type="http://schemas.openxmlformats.org/officeDocument/2006/relationships/image" Target="../media/image23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image" Target="../media/image7.pn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hyperlink" Target="&#1056;&#1086;&#1089;&#1089;&#1080;&#1081;&#1089;&#1082;&#1080;&#1077;%20&#1091;&#1095;&#1077;&#1085;&#1099;&#1077;%20&#1080;%20&#1080;&#1079;&#1086;&#1073;&#1088;&#1077;&#1090;&#1072;&#1090;&#1077;&#1083;&#1080;.docx" TargetMode="External"/><Relationship Id="rId7" Type="http://schemas.openxmlformats.org/officeDocument/2006/relationships/image" Target="../media/image3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hyperlink" Target="&#1054;&#1087;&#1088;&#1077;&#1076;&#1077;&#1083;&#1077;&#1085;&#1080;&#1077;%20&#1089;&#1092;&#1086;&#1088;&#1084;&#1080;&#1088;&#1086;&#1074;&#1072;&#1085;&#1085;&#1086;&#1089;&#1090;&#1080;%20&#1042;&#1085;&#1091;&#1090;&#1088;&#1077;&#1085;&#1085;&#1077;&#1081;%20&#1087;&#1086;&#1079;&#1080;&#1094;&#1080;&#1080;%20&#1096;&#1082;&#1086;&#1083;&#1100;&#1085;&#1080;&#1082;&#1072;.docx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7.png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image" Target="../media/image10.jpe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6950" y="552911"/>
            <a:ext cx="1752600" cy="17526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3963320" y="1288661"/>
            <a:ext cx="6363419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Кудрявцева Юлия Александровна</a:t>
            </a:r>
          </a:p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</a:p>
          <a:p>
            <a:r>
              <a:rPr lang="ru-RU" b="1" i="1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Образование: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высшее</a:t>
            </a:r>
          </a:p>
          <a:p>
            <a:r>
              <a:rPr lang="ru-RU" b="1" i="1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Обучение в данный момент: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курс магистратуры «Руководитель образовательной организации»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Мининский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университет   </a:t>
            </a:r>
          </a:p>
          <a:p>
            <a:r>
              <a:rPr lang="ru-RU" b="1" i="1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Имеющаяся категория: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высшая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Стаж педагогической работы: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 лет </a:t>
            </a:r>
          </a:p>
          <a:p>
            <a:r>
              <a:rPr lang="ru-RU" b="1" i="1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Наименование ОУ в соответствии с Уставом: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МАОУ «Школа № 118 с УИОП»</a:t>
            </a:r>
          </a:p>
          <a:p>
            <a:r>
              <a:rPr lang="ru-RU" b="1" i="1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Наименование должности в соответствии с трудовой книжкой: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r>
              <a:rPr lang="ru-RU" b="1" i="1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Муниципальный район (городской округ):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Московский район, город Нижний Новгород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214" y="1207110"/>
            <a:ext cx="3093143" cy="46338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31369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CustomShape 1"/>
          <p:cNvSpPr/>
          <p:nvPr/>
        </p:nvSpPr>
        <p:spPr>
          <a:xfrm>
            <a:off x="1383956" y="666123"/>
            <a:ext cx="8411665" cy="115028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3300" b="1" strike="noStrike" spc="-1" dirty="0" err="1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Деятельностный</a:t>
            </a:r>
            <a:r>
              <a:rPr lang="ru-RU" sz="3300" b="1" strike="noStrike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 </a:t>
            </a:r>
            <a:r>
              <a:rPr lang="ru-RU" sz="3300" b="1" strike="noStrike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аспект </a:t>
            </a:r>
          </a:p>
          <a:p>
            <a:pPr algn="ctr">
              <a:lnSpc>
                <a:spcPct val="100000"/>
              </a:lnSpc>
            </a:pPr>
            <a:r>
              <a:rPr lang="ru-RU" sz="3300" b="1" strike="noStrike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проект «Здоровое питание от А до Я»</a:t>
            </a:r>
            <a:endParaRPr lang="ru-RU" sz="3300" b="0" strike="noStrike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894260" y="490280"/>
            <a:ext cx="1859441" cy="185334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1494" y="2208559"/>
            <a:ext cx="3430795" cy="181523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1999" y="3116177"/>
            <a:ext cx="2756026" cy="27560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73978" y="2433616"/>
            <a:ext cx="3073319" cy="4121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2700" y="4023794"/>
            <a:ext cx="2705434" cy="27054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560793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CustomShape 1"/>
          <p:cNvSpPr/>
          <p:nvPr/>
        </p:nvSpPr>
        <p:spPr>
          <a:xfrm>
            <a:off x="1383956" y="666123"/>
            <a:ext cx="8411665" cy="115028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3300" b="1" strike="noStrike" spc="-1" dirty="0" err="1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Деятельностный</a:t>
            </a:r>
            <a:r>
              <a:rPr lang="ru-RU" sz="3300" b="1" strike="noStrike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 </a:t>
            </a:r>
            <a:r>
              <a:rPr lang="ru-RU" sz="3300" b="1" strike="noStrike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аспект </a:t>
            </a:r>
          </a:p>
          <a:p>
            <a:pPr algn="ctr">
              <a:lnSpc>
                <a:spcPct val="100000"/>
              </a:lnSpc>
            </a:pPr>
            <a:r>
              <a:rPr lang="ru-RU" sz="3300" b="1" strike="noStrike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  <a:hlinkClick r:id="rId3" action="ppaction://hlinkfile"/>
              </a:rPr>
              <a:t>Конкурсы</a:t>
            </a:r>
            <a:endParaRPr lang="ru-RU" sz="3300" b="1" strike="noStrike" spc="-1" dirty="0" smtClean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Times New Roman"/>
              <a:ea typeface="Times New Roman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894260" y="490280"/>
            <a:ext cx="1859441" cy="185334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39054" y="2214961"/>
            <a:ext cx="721464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000"/>
            <a:endParaRPr lang="ru-RU" u="sng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6623916"/>
              </p:ext>
            </p:extLst>
          </p:nvPr>
        </p:nvGraphicFramePr>
        <p:xfrm>
          <a:off x="583445" y="2343625"/>
          <a:ext cx="11170255" cy="3926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0008">
                  <a:extLst>
                    <a:ext uri="{9D8B030D-6E8A-4147-A177-3AD203B41FA5}">
                      <a16:colId xmlns:a16="http://schemas.microsoft.com/office/drawing/2014/main" val="2737653548"/>
                    </a:ext>
                  </a:extLst>
                </a:gridCol>
                <a:gridCol w="4028793">
                  <a:extLst>
                    <a:ext uri="{9D8B030D-6E8A-4147-A177-3AD203B41FA5}">
                      <a16:colId xmlns:a16="http://schemas.microsoft.com/office/drawing/2014/main" val="2230932920"/>
                    </a:ext>
                  </a:extLst>
                </a:gridCol>
                <a:gridCol w="3087231">
                  <a:extLst>
                    <a:ext uri="{9D8B030D-6E8A-4147-A177-3AD203B41FA5}">
                      <a16:colId xmlns:a16="http://schemas.microsoft.com/office/drawing/2014/main" val="2979408844"/>
                    </a:ext>
                  </a:extLst>
                </a:gridCol>
                <a:gridCol w="1620571">
                  <a:extLst>
                    <a:ext uri="{9D8B030D-6E8A-4147-A177-3AD203B41FA5}">
                      <a16:colId xmlns:a16="http://schemas.microsoft.com/office/drawing/2014/main" val="3760483204"/>
                    </a:ext>
                  </a:extLst>
                </a:gridCol>
                <a:gridCol w="2093652">
                  <a:extLst>
                    <a:ext uri="{9D8B030D-6E8A-4147-A177-3AD203B41FA5}">
                      <a16:colId xmlns:a16="http://schemas.microsoft.com/office/drawing/2014/main" val="22042223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Название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Участники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Результат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Уровень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6514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«Материнская слава»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Кириков Илья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Коллективная работа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участие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место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городской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городской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8949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«Должен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помнить мир спасенный»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Заливин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Захар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место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городской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68727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«Голос эпохи»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Лазарева Вера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место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областной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4923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«Безопасная дорога – 2021»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Курисёв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Матвей</a:t>
                      </a:r>
                    </a:p>
                    <a:p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Батанова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Полина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участие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участие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городской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городской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45728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«Фантастический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фрутовощ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Федорин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Иван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победитель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78531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«Я открываю мир природы»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Михеев Дмитрий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Мальцева Анастасия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место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участие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городской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городской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00425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«Морские животные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Алексеева Ксения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место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районный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90886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«Сердце отданное Комсомолу»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Сельдюкова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Дарья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Субботин Владислав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место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районный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41157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38310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CustomShape 1"/>
          <p:cNvSpPr/>
          <p:nvPr/>
        </p:nvSpPr>
        <p:spPr>
          <a:xfrm>
            <a:off x="1383956" y="666123"/>
            <a:ext cx="8411665" cy="115028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3300" b="1" strike="noStrike" spc="-1" dirty="0" err="1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Деятельностный</a:t>
            </a:r>
            <a:r>
              <a:rPr lang="ru-RU" sz="3300" b="1" strike="noStrike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 </a:t>
            </a:r>
            <a:r>
              <a:rPr lang="ru-RU" sz="3300" b="1" strike="noStrike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аспект </a:t>
            </a:r>
          </a:p>
          <a:p>
            <a:pPr algn="ctr">
              <a:lnSpc>
                <a:spcPct val="100000"/>
              </a:lnSpc>
            </a:pPr>
            <a:r>
              <a:rPr lang="ru-RU" sz="3300" b="1" strike="noStrike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  <a:hlinkClick r:id="rId3" action="ppaction://hlinkfile"/>
              </a:rPr>
              <a:t>Конкурсы</a:t>
            </a:r>
            <a:endParaRPr lang="ru-RU" sz="3300" b="1" strike="noStrike" spc="-1" dirty="0" smtClean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Times New Roman"/>
              <a:ea typeface="Times New Roman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894260" y="490280"/>
            <a:ext cx="1859441" cy="185334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39054" y="2214961"/>
            <a:ext cx="721464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000"/>
            <a:endParaRPr lang="ru-RU" u="sng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7652707"/>
              </p:ext>
            </p:extLst>
          </p:nvPr>
        </p:nvGraphicFramePr>
        <p:xfrm>
          <a:off x="144854" y="2177525"/>
          <a:ext cx="11896254" cy="4436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9601">
                  <a:extLst>
                    <a:ext uri="{9D8B030D-6E8A-4147-A177-3AD203B41FA5}">
                      <a16:colId xmlns:a16="http://schemas.microsoft.com/office/drawing/2014/main" val="2737653548"/>
                    </a:ext>
                  </a:extLst>
                </a:gridCol>
                <a:gridCol w="4068875">
                  <a:extLst>
                    <a:ext uri="{9D8B030D-6E8A-4147-A177-3AD203B41FA5}">
                      <a16:colId xmlns:a16="http://schemas.microsoft.com/office/drawing/2014/main" val="2230932920"/>
                    </a:ext>
                  </a:extLst>
                </a:gridCol>
                <a:gridCol w="3442153">
                  <a:extLst>
                    <a:ext uri="{9D8B030D-6E8A-4147-A177-3AD203B41FA5}">
                      <a16:colId xmlns:a16="http://schemas.microsoft.com/office/drawing/2014/main" val="2979408844"/>
                    </a:ext>
                  </a:extLst>
                </a:gridCol>
                <a:gridCol w="1725898">
                  <a:extLst>
                    <a:ext uri="{9D8B030D-6E8A-4147-A177-3AD203B41FA5}">
                      <a16:colId xmlns:a16="http://schemas.microsoft.com/office/drawing/2014/main" val="3760483204"/>
                    </a:ext>
                  </a:extLst>
                </a:gridCol>
                <a:gridCol w="2229727">
                  <a:extLst>
                    <a:ext uri="{9D8B030D-6E8A-4147-A177-3AD203B41FA5}">
                      <a16:colId xmlns:a16="http://schemas.microsoft.com/office/drawing/2014/main" val="2204222390"/>
                    </a:ext>
                  </a:extLst>
                </a:gridCol>
              </a:tblGrid>
              <a:tr h="357490">
                <a:tc>
                  <a:txBody>
                    <a:bodyPr/>
                    <a:lstStyle/>
                    <a:p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Название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Участники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Результат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Уровень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651472"/>
                  </a:ext>
                </a:extLst>
              </a:tr>
              <a:tr h="58631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«Папа, мама, я – спортивная семья»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Кутанин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Елизар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место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районный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894932"/>
                  </a:ext>
                </a:extLst>
              </a:tr>
              <a:tr h="33968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«МЫ»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Кутанин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Елизар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место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6872785"/>
                  </a:ext>
                </a:extLst>
              </a:tr>
              <a:tr h="33968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«Новогодний серпантин»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Батанова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Полина</a:t>
                      </a:r>
                    </a:p>
                    <a:p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Федорин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Иван</a:t>
                      </a:r>
                    </a:p>
                    <a:p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Федорин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Иван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место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место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место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районный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районный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районный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492361"/>
                  </a:ext>
                </a:extLst>
              </a:tr>
              <a:tr h="923517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«Мое пионерское детство»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Батанова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Рита</a:t>
                      </a:r>
                    </a:p>
                    <a:p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Батанова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Полина</a:t>
                      </a:r>
                    </a:p>
                    <a:p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Кутанин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Елизар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Субботин Влад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место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Участие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Участие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место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городской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4572814"/>
                  </a:ext>
                </a:extLst>
              </a:tr>
              <a:tr h="519242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«России верные сыны»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Мельникова Любовь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Коллективная работа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место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место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городской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городской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7853139"/>
                  </a:ext>
                </a:extLst>
              </a:tr>
              <a:tr h="362799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«Творчество юных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любимому городу»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Мельникова Любовь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место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районный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0042587"/>
                  </a:ext>
                </a:extLst>
              </a:tr>
              <a:tr h="58631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Мыкласс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!»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Коллективная работа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место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место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районный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городской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9048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11163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CustomShape 1"/>
          <p:cNvSpPr/>
          <p:nvPr/>
        </p:nvSpPr>
        <p:spPr>
          <a:xfrm>
            <a:off x="1383956" y="666123"/>
            <a:ext cx="8411665" cy="115028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3300" b="1" strike="noStrike" spc="-1" dirty="0" err="1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Деятельностный</a:t>
            </a:r>
            <a:r>
              <a:rPr lang="ru-RU" sz="3300" b="1" strike="noStrike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 </a:t>
            </a:r>
            <a:r>
              <a:rPr lang="ru-RU" sz="3300" b="1" strike="noStrike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аспект </a:t>
            </a:r>
          </a:p>
          <a:p>
            <a:pPr algn="ctr">
              <a:lnSpc>
                <a:spcPct val="100000"/>
              </a:lnSpc>
            </a:pPr>
            <a:r>
              <a:rPr lang="ru-RU" sz="3300" b="1" strike="noStrike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  <a:hlinkClick r:id="rId3" action="ppaction://hlinkfile"/>
              </a:rPr>
              <a:t>Конкурсы</a:t>
            </a:r>
            <a:endParaRPr lang="ru-RU" sz="3300" b="1" strike="noStrike" spc="-1" dirty="0" smtClean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Times New Roman"/>
              <a:ea typeface="Times New Roman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894260" y="490280"/>
            <a:ext cx="1859441" cy="185334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39054" y="2214961"/>
            <a:ext cx="721464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000"/>
            <a:endParaRPr lang="ru-RU" u="sng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47202"/>
              </p:ext>
            </p:extLst>
          </p:nvPr>
        </p:nvGraphicFramePr>
        <p:xfrm>
          <a:off x="583445" y="2343625"/>
          <a:ext cx="11170255" cy="431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383">
                  <a:extLst>
                    <a:ext uri="{9D8B030D-6E8A-4147-A177-3AD203B41FA5}">
                      <a16:colId xmlns:a16="http://schemas.microsoft.com/office/drawing/2014/main" val="2737653548"/>
                    </a:ext>
                  </a:extLst>
                </a:gridCol>
                <a:gridCol w="3820562">
                  <a:extLst>
                    <a:ext uri="{9D8B030D-6E8A-4147-A177-3AD203B41FA5}">
                      <a16:colId xmlns:a16="http://schemas.microsoft.com/office/drawing/2014/main" val="2230932920"/>
                    </a:ext>
                  </a:extLst>
                </a:gridCol>
                <a:gridCol w="3232087">
                  <a:extLst>
                    <a:ext uri="{9D8B030D-6E8A-4147-A177-3AD203B41FA5}">
                      <a16:colId xmlns:a16="http://schemas.microsoft.com/office/drawing/2014/main" val="2979408844"/>
                    </a:ext>
                  </a:extLst>
                </a:gridCol>
                <a:gridCol w="1620571">
                  <a:extLst>
                    <a:ext uri="{9D8B030D-6E8A-4147-A177-3AD203B41FA5}">
                      <a16:colId xmlns:a16="http://schemas.microsoft.com/office/drawing/2014/main" val="3760483204"/>
                    </a:ext>
                  </a:extLst>
                </a:gridCol>
                <a:gridCol w="2093652">
                  <a:extLst>
                    <a:ext uri="{9D8B030D-6E8A-4147-A177-3AD203B41FA5}">
                      <a16:colId xmlns:a16="http://schemas.microsoft.com/office/drawing/2014/main" val="22042223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Название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Участники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Результат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Уровень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6514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«Мы памяти нашей верны»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Лазарева Вера </a:t>
                      </a:r>
                    </a:p>
                    <a:p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Сельдюкова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Дарья</a:t>
                      </a:r>
                    </a:p>
                    <a:p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Хасянова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Алина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место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место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городской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8949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«Наш классный – самый творческий классный»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Субботин Влад</a:t>
                      </a:r>
                    </a:p>
                    <a:p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Таштабанова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Динара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Лазарева Вера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Турилов Алексей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Мельникова Любовь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место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городской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68727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«Твой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светлый образ незабвенный»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Коллективная работа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место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район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4923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«Поколение ЗА»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Кутанин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Елизар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место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Всероссийский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45728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«Мой любимый Крым»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Субботин Влад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участие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городской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78531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«Классный папа»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Гаврилова Алёна</a:t>
                      </a:r>
                    </a:p>
                    <a:p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Цепова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Полина</a:t>
                      </a:r>
                    </a:p>
                    <a:p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Курисёв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Матвей</a:t>
                      </a:r>
                    </a:p>
                    <a:p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Лапаева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Ева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участие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участие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участие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участие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всероссийский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54559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26734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CustomShape 1"/>
          <p:cNvSpPr/>
          <p:nvPr/>
        </p:nvSpPr>
        <p:spPr>
          <a:xfrm>
            <a:off x="1383956" y="666123"/>
            <a:ext cx="8411665" cy="115028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3300" b="1" strike="noStrike" spc="-1" dirty="0" err="1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Деятельностный</a:t>
            </a:r>
            <a:r>
              <a:rPr lang="ru-RU" sz="3300" b="1" strike="noStrike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 </a:t>
            </a:r>
            <a:r>
              <a:rPr lang="ru-RU" sz="3300" b="1" strike="noStrike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аспект </a:t>
            </a:r>
          </a:p>
          <a:p>
            <a:pPr algn="ctr">
              <a:lnSpc>
                <a:spcPct val="100000"/>
              </a:lnSpc>
            </a:pPr>
            <a:r>
              <a:rPr lang="ru-RU" sz="3300" b="1" strike="noStrike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Акции</a:t>
            </a:r>
            <a:endParaRPr lang="ru-RU" sz="3300" b="0" strike="noStrike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894260" y="490280"/>
            <a:ext cx="1859441" cy="18533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2796" y="2343625"/>
            <a:ext cx="22343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Всероссийская акция </a:t>
            </a:r>
          </a:p>
          <a:p>
            <a:pPr algn="ctr"/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РДШ «Голубь Мира»</a:t>
            </a:r>
            <a:endParaRPr lang="ru-RU" sz="1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939" y="2928400"/>
            <a:ext cx="2378043" cy="17835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208" y="2853708"/>
            <a:ext cx="2477632" cy="18582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3382586" y="2206854"/>
            <a:ext cx="287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Поздравительная открытка </a:t>
            </a:r>
          </a:p>
          <a:p>
            <a:pPr algn="ctr"/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ителям района</a:t>
            </a:r>
            <a:endParaRPr lang="ru-RU" sz="1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3" t="28911" r="14679" b="33861"/>
          <a:stretch/>
        </p:blipFill>
        <p:spPr>
          <a:xfrm>
            <a:off x="363109" y="4849530"/>
            <a:ext cx="2740351" cy="17654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946603" y="2939008"/>
            <a:ext cx="2068164" cy="15475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TextBox 12"/>
          <p:cNvSpPr txBox="1"/>
          <p:nvPr/>
        </p:nvSpPr>
        <p:spPr>
          <a:xfrm>
            <a:off x="6596720" y="2288019"/>
            <a:ext cx="27319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«Ветеран живущий рядом»</a:t>
            </a:r>
            <a:endParaRPr lang="ru-RU" sz="1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547" y="3028738"/>
            <a:ext cx="2411994" cy="24119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TextBox 14"/>
          <p:cNvSpPr txBox="1"/>
          <p:nvPr/>
        </p:nvSpPr>
        <p:spPr>
          <a:xfrm>
            <a:off x="9664211" y="2288019"/>
            <a:ext cx="22343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Всероссийская акция </a:t>
            </a:r>
          </a:p>
          <a:p>
            <a:pPr algn="ctr"/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РДШ «Окна Победы»</a:t>
            </a:r>
            <a:endParaRPr lang="ru-RU" sz="1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83075" y="4774011"/>
            <a:ext cx="27312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«Каждой птичке свой дом»</a:t>
            </a:r>
            <a:endParaRPr lang="ru-RU" sz="1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690237" y="5416162"/>
            <a:ext cx="1477011" cy="11052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2014" y="5126945"/>
            <a:ext cx="758693" cy="16836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9" name="TextBox 18"/>
          <p:cNvSpPr txBox="1"/>
          <p:nvPr/>
        </p:nvSpPr>
        <p:spPr>
          <a:xfrm>
            <a:off x="7419715" y="4733239"/>
            <a:ext cx="14592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«Лес Победы»</a:t>
            </a:r>
            <a:endParaRPr lang="ru-RU" sz="1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941" y="5058163"/>
            <a:ext cx="1987664" cy="17410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274551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CustomShape 1"/>
          <p:cNvSpPr/>
          <p:nvPr/>
        </p:nvSpPr>
        <p:spPr>
          <a:xfrm>
            <a:off x="1383956" y="666123"/>
            <a:ext cx="8411665" cy="115028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3300" b="1" strike="noStrike" spc="-1" dirty="0" err="1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Деятельностный</a:t>
            </a:r>
            <a:r>
              <a:rPr lang="ru-RU" sz="3300" b="1" strike="noStrike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 </a:t>
            </a:r>
            <a:r>
              <a:rPr lang="ru-RU" sz="3300" b="1" strike="noStrike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аспект </a:t>
            </a:r>
          </a:p>
          <a:p>
            <a:pPr algn="ctr">
              <a:lnSpc>
                <a:spcPct val="100000"/>
              </a:lnSpc>
            </a:pPr>
            <a:r>
              <a:rPr lang="ru-RU" sz="3300" b="1" strike="noStrike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Экскурсии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894260" y="490280"/>
            <a:ext cx="1859441" cy="185334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39054" y="2214961"/>
            <a:ext cx="721464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000"/>
            <a:endParaRPr lang="ru-RU" u="sng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0625" y="2343625"/>
            <a:ext cx="29968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в воинскую часть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23068" y="3029466"/>
            <a:ext cx="1962927" cy="14688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4585" y="3280404"/>
            <a:ext cx="2504792" cy="18785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2716039" y="2782408"/>
            <a:ext cx="36908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в областную библиотеку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7923" y="3459516"/>
            <a:ext cx="2672442" cy="19997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6027140" y="2782408"/>
            <a:ext cx="29340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в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Нижегородский планетарий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911" y="4459378"/>
            <a:ext cx="2323723" cy="17427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TextBox 12"/>
          <p:cNvSpPr txBox="1"/>
          <p:nvPr/>
        </p:nvSpPr>
        <p:spPr>
          <a:xfrm>
            <a:off x="9644362" y="3541086"/>
            <a:ext cx="18347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в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Пожарную часть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Круговая стрелка 13">
            <a:hlinkClick r:id="rId8" action="ppaction://hlinksldjump"/>
          </p:cNvPr>
          <p:cNvSpPr/>
          <p:nvPr/>
        </p:nvSpPr>
        <p:spPr>
          <a:xfrm rot="5400000">
            <a:off x="336681" y="5812260"/>
            <a:ext cx="669957" cy="914400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4832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CustomShape 7"/>
          <p:cNvSpPr/>
          <p:nvPr/>
        </p:nvSpPr>
        <p:spPr>
          <a:xfrm>
            <a:off x="2592000" y="38160"/>
            <a:ext cx="5789280" cy="507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4" name="CustomShape 8"/>
          <p:cNvSpPr/>
          <p:nvPr/>
        </p:nvSpPr>
        <p:spPr>
          <a:xfrm>
            <a:off x="2141845" y="703702"/>
            <a:ext cx="7569397" cy="142649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4000" b="1" strike="noStrike" spc="-1" dirty="0" err="1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Деятельностный</a:t>
            </a:r>
            <a:r>
              <a:rPr lang="ru-RU" sz="4000" b="1" strike="noStrike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 </a:t>
            </a:r>
            <a:r>
              <a:rPr lang="ru-RU" sz="4000" b="1" strike="noStrike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аспект</a:t>
            </a:r>
          </a:p>
          <a:p>
            <a:pPr algn="ctr">
              <a:lnSpc>
                <a:spcPct val="100000"/>
              </a:lnSpc>
            </a:pPr>
            <a:r>
              <a:rPr lang="ru-RU" sz="4000" b="1" strike="noStrike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Классные часы</a:t>
            </a:r>
            <a:endParaRPr lang="ru-RU" sz="4000" b="1" strike="noStrike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894260" y="490280"/>
            <a:ext cx="1859441" cy="185334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918480" y="2405606"/>
            <a:ext cx="4069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/>
              </a:rPr>
              <a:t>«Российские ученые и изобретатели»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0508" y="2836919"/>
            <a:ext cx="1830061" cy="20382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4701" y="4305055"/>
            <a:ext cx="3139152" cy="23489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336832" y="2275866"/>
            <a:ext cx="29158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«Армейский чемоданчик»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10493" y="3023746"/>
            <a:ext cx="3028384" cy="2271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33347" y="4324381"/>
            <a:ext cx="2761055" cy="20707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3299010" y="2774938"/>
            <a:ext cx="4619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Эколята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молодые защитники природы»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291" y="3144270"/>
            <a:ext cx="2389572" cy="17880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548" y="5022957"/>
            <a:ext cx="2430732" cy="18230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129159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CustomShape 1"/>
          <p:cNvSpPr/>
          <p:nvPr/>
        </p:nvSpPr>
        <p:spPr>
          <a:xfrm>
            <a:off x="515561" y="488666"/>
            <a:ext cx="9838674" cy="159114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-1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  <a:cs typeface="+mn-cs"/>
              </a:rPr>
              <a:t>Результативность  профессиональной  педагогической деятельности и достигнутые эффекты</a:t>
            </a:r>
            <a:endParaRPr kumimoji="0" lang="ru-RU" sz="3200" b="1" i="0" u="none" strike="noStrike" kern="1200" cap="none" spc="-1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0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894260" y="490280"/>
            <a:ext cx="1859441" cy="185334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915215" y="2262144"/>
            <a:ext cx="59111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file"/>
              </a:rPr>
              <a:t>Результаты теста на определение </a:t>
            </a:r>
            <a:r>
              <a:rPr lang="ru-RU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file"/>
              </a:rPr>
              <a:t>сформированности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file"/>
              </a:rPr>
              <a:t> </a:t>
            </a:r>
          </a:p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file"/>
              </a:rPr>
              <a:t>"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file"/>
              </a:rPr>
              <a:t>Внутренней позиции школьника"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109197764"/>
              </p:ext>
            </p:extLst>
          </p:nvPr>
        </p:nvGraphicFramePr>
        <p:xfrm>
          <a:off x="1022555" y="2908475"/>
          <a:ext cx="4070036" cy="3132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837692522"/>
              </p:ext>
            </p:extLst>
          </p:nvPr>
        </p:nvGraphicFramePr>
        <p:xfrm>
          <a:off x="6489340" y="2908475"/>
          <a:ext cx="4070036" cy="3132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9325754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B82AA50-B5CA-4BFC-97ED-46ADD9F91D84}"/>
              </a:ext>
            </a:extLst>
          </p:cNvPr>
          <p:cNvGrpSpPr/>
          <p:nvPr/>
        </p:nvGrpSpPr>
        <p:grpSpPr>
          <a:xfrm>
            <a:off x="1257973" y="4647234"/>
            <a:ext cx="3663604" cy="618984"/>
            <a:chOff x="1257973" y="4647234"/>
            <a:chExt cx="3663604" cy="618984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C997266-B267-4243-BC66-0D2ABA581F2E}"/>
                </a:ext>
              </a:extLst>
            </p:cNvPr>
            <p:cNvSpPr/>
            <p:nvPr/>
          </p:nvSpPr>
          <p:spPr>
            <a:xfrm flipH="1">
              <a:off x="1257973" y="4958441"/>
              <a:ext cx="139610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id-ID" sz="14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081333</a:t>
              </a:r>
              <a:r>
                <a:rPr lang="en-US" sz="14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556876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0796F7C-0D40-4377-B6DA-5F320CAB0756}"/>
                </a:ext>
              </a:extLst>
            </p:cNvPr>
            <p:cNvSpPr/>
            <p:nvPr/>
          </p:nvSpPr>
          <p:spPr>
            <a:xfrm flipH="1">
              <a:off x="3032799" y="4958441"/>
              <a:ext cx="188877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US" sz="14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Example@gmail.com</a:t>
              </a:r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094E889E-0D04-4E75-B97D-DC1C04DC7364}"/>
                </a:ext>
              </a:extLst>
            </p:cNvPr>
            <p:cNvGrpSpPr/>
            <p:nvPr/>
          </p:nvGrpSpPr>
          <p:grpSpPr>
            <a:xfrm>
              <a:off x="1369295" y="4647234"/>
              <a:ext cx="2936526" cy="322764"/>
              <a:chOff x="4804876" y="6354379"/>
              <a:chExt cx="2936526" cy="322764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2BCB1DE0-7757-47E2-BA2C-75626547697F}"/>
                  </a:ext>
                </a:extLst>
              </p:cNvPr>
              <p:cNvSpPr txBox="1"/>
              <p:nvPr/>
            </p:nvSpPr>
            <p:spPr>
              <a:xfrm>
                <a:off x="5077673" y="6369366"/>
                <a:ext cx="81188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400" b="1" dirty="0">
                    <a:solidFill>
                      <a:schemeClr val="bg1"/>
                    </a:solidFill>
                    <a:latin typeface="Aller" panose="020B0503030302020204" pitchFamily="34" charset="0"/>
                    <a:ea typeface="Lato Heavy" panose="020F0502020204030203" pitchFamily="34" charset="0"/>
                    <a:cs typeface="Segoe UI" panose="020B0502040204020203" pitchFamily="34" charset="0"/>
                  </a:rPr>
                  <a:t>Звоните</a:t>
                </a:r>
                <a:endParaRPr lang="id-ID" sz="1400" b="1" dirty="0">
                  <a:solidFill>
                    <a:schemeClr val="bg1"/>
                  </a:solidFill>
                  <a:latin typeface="Aller" panose="020B0503030302020204" pitchFamily="34" charset="0"/>
                  <a:ea typeface="Lato Heavy" panose="020F050202020403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21" name="Freeform 76">
                <a:extLst>
                  <a:ext uri="{FF2B5EF4-FFF2-40B4-BE49-F238E27FC236}">
                    <a16:creationId xmlns:a16="http://schemas.microsoft.com/office/drawing/2014/main" id="{31FBFBE7-650E-436C-9E39-40E52AC02F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04876" y="6354379"/>
                <a:ext cx="139980" cy="241462"/>
              </a:xfrm>
              <a:custGeom>
                <a:avLst/>
                <a:gdLst>
                  <a:gd name="T0" fmla="*/ 106806 w 283"/>
                  <a:gd name="T1" fmla="*/ 0 h 489"/>
                  <a:gd name="T2" fmla="*/ 106806 w 283"/>
                  <a:gd name="T3" fmla="*/ 0 h 489"/>
                  <a:gd name="T4" fmla="*/ 19746 w 283"/>
                  <a:gd name="T5" fmla="*/ 0 h 489"/>
                  <a:gd name="T6" fmla="*/ 0 w 283"/>
                  <a:gd name="T7" fmla="*/ 19712 h 489"/>
                  <a:gd name="T8" fmla="*/ 0 w 283"/>
                  <a:gd name="T9" fmla="*/ 194435 h 489"/>
                  <a:gd name="T10" fmla="*/ 19746 w 283"/>
                  <a:gd name="T11" fmla="*/ 218627 h 489"/>
                  <a:gd name="T12" fmla="*/ 106806 w 283"/>
                  <a:gd name="T13" fmla="*/ 218627 h 489"/>
                  <a:gd name="T14" fmla="*/ 126551 w 283"/>
                  <a:gd name="T15" fmla="*/ 194435 h 489"/>
                  <a:gd name="T16" fmla="*/ 126551 w 283"/>
                  <a:gd name="T17" fmla="*/ 19712 h 489"/>
                  <a:gd name="T18" fmla="*/ 106806 w 283"/>
                  <a:gd name="T19" fmla="*/ 0 h 489"/>
                  <a:gd name="T20" fmla="*/ 63276 w 283"/>
                  <a:gd name="T21" fmla="*/ 206083 h 489"/>
                  <a:gd name="T22" fmla="*/ 63276 w 283"/>
                  <a:gd name="T23" fmla="*/ 206083 h 489"/>
                  <a:gd name="T24" fmla="*/ 47569 w 283"/>
                  <a:gd name="T25" fmla="*/ 198467 h 489"/>
                  <a:gd name="T26" fmla="*/ 63276 w 283"/>
                  <a:gd name="T27" fmla="*/ 186371 h 489"/>
                  <a:gd name="T28" fmla="*/ 78982 w 283"/>
                  <a:gd name="T29" fmla="*/ 198467 h 489"/>
                  <a:gd name="T30" fmla="*/ 63276 w 283"/>
                  <a:gd name="T31" fmla="*/ 206083 h 489"/>
                  <a:gd name="T32" fmla="*/ 110845 w 283"/>
                  <a:gd name="T33" fmla="*/ 174722 h 489"/>
                  <a:gd name="T34" fmla="*/ 110845 w 283"/>
                  <a:gd name="T35" fmla="*/ 174722 h 489"/>
                  <a:gd name="T36" fmla="*/ 15707 w 283"/>
                  <a:gd name="T37" fmla="*/ 174722 h 489"/>
                  <a:gd name="T38" fmla="*/ 15707 w 283"/>
                  <a:gd name="T39" fmla="*/ 27776 h 489"/>
                  <a:gd name="T40" fmla="*/ 110845 w 283"/>
                  <a:gd name="T41" fmla="*/ 27776 h 489"/>
                  <a:gd name="T42" fmla="*/ 110845 w 283"/>
                  <a:gd name="T43" fmla="*/ 174722 h 48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283" h="489">
                    <a:moveTo>
                      <a:pt x="238" y="0"/>
                    </a:moveTo>
                    <a:lnTo>
                      <a:pt x="238" y="0"/>
                    </a:lnTo>
                    <a:cubicBezTo>
                      <a:pt x="44" y="0"/>
                      <a:pt x="44" y="0"/>
                      <a:pt x="44" y="0"/>
                    </a:cubicBezTo>
                    <a:cubicBezTo>
                      <a:pt x="17" y="0"/>
                      <a:pt x="0" y="18"/>
                      <a:pt x="0" y="44"/>
                    </a:cubicBezTo>
                    <a:cubicBezTo>
                      <a:pt x="0" y="434"/>
                      <a:pt x="0" y="434"/>
                      <a:pt x="0" y="434"/>
                    </a:cubicBezTo>
                    <a:cubicBezTo>
                      <a:pt x="0" y="460"/>
                      <a:pt x="17" y="488"/>
                      <a:pt x="44" y="488"/>
                    </a:cubicBezTo>
                    <a:cubicBezTo>
                      <a:pt x="238" y="488"/>
                      <a:pt x="238" y="488"/>
                      <a:pt x="238" y="488"/>
                    </a:cubicBezTo>
                    <a:cubicBezTo>
                      <a:pt x="265" y="488"/>
                      <a:pt x="282" y="460"/>
                      <a:pt x="282" y="434"/>
                    </a:cubicBezTo>
                    <a:cubicBezTo>
                      <a:pt x="282" y="44"/>
                      <a:pt x="282" y="44"/>
                      <a:pt x="282" y="44"/>
                    </a:cubicBezTo>
                    <a:cubicBezTo>
                      <a:pt x="282" y="18"/>
                      <a:pt x="265" y="0"/>
                      <a:pt x="238" y="0"/>
                    </a:cubicBezTo>
                    <a:close/>
                    <a:moveTo>
                      <a:pt x="141" y="460"/>
                    </a:moveTo>
                    <a:lnTo>
                      <a:pt x="141" y="460"/>
                    </a:lnTo>
                    <a:cubicBezTo>
                      <a:pt x="123" y="460"/>
                      <a:pt x="106" y="451"/>
                      <a:pt x="106" y="443"/>
                    </a:cubicBezTo>
                    <a:cubicBezTo>
                      <a:pt x="106" y="425"/>
                      <a:pt x="123" y="416"/>
                      <a:pt x="141" y="416"/>
                    </a:cubicBezTo>
                    <a:cubicBezTo>
                      <a:pt x="159" y="416"/>
                      <a:pt x="176" y="425"/>
                      <a:pt x="176" y="443"/>
                    </a:cubicBezTo>
                    <a:cubicBezTo>
                      <a:pt x="176" y="451"/>
                      <a:pt x="159" y="460"/>
                      <a:pt x="141" y="460"/>
                    </a:cubicBezTo>
                    <a:close/>
                    <a:moveTo>
                      <a:pt x="247" y="390"/>
                    </a:moveTo>
                    <a:lnTo>
                      <a:pt x="247" y="390"/>
                    </a:lnTo>
                    <a:cubicBezTo>
                      <a:pt x="35" y="390"/>
                      <a:pt x="35" y="390"/>
                      <a:pt x="35" y="390"/>
                    </a:cubicBezTo>
                    <a:cubicBezTo>
                      <a:pt x="35" y="62"/>
                      <a:pt x="35" y="62"/>
                      <a:pt x="35" y="62"/>
                    </a:cubicBezTo>
                    <a:cubicBezTo>
                      <a:pt x="247" y="62"/>
                      <a:pt x="247" y="62"/>
                      <a:pt x="247" y="62"/>
                    </a:cubicBezTo>
                    <a:lnTo>
                      <a:pt x="247" y="3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34290" tIns="17145" rIns="34290" bIns="17145" anchor="ctr"/>
              <a:lstStyle/>
              <a:p>
                <a:endParaRPr lang="en-U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Freeform 51">
                <a:extLst>
                  <a:ext uri="{FF2B5EF4-FFF2-40B4-BE49-F238E27FC236}">
                    <a16:creationId xmlns:a16="http://schemas.microsoft.com/office/drawing/2014/main" id="{4626C775-41DC-4B7E-AA65-4E5CC9F430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78717" y="6402724"/>
                <a:ext cx="229217" cy="141729"/>
              </a:xfrm>
              <a:custGeom>
                <a:avLst/>
                <a:gdLst>
                  <a:gd name="T0" fmla="*/ 8120 w 461"/>
                  <a:gd name="T1" fmla="*/ 12182 h 285"/>
                  <a:gd name="T2" fmla="*/ 8120 w 461"/>
                  <a:gd name="T3" fmla="*/ 12182 h 285"/>
                  <a:gd name="T4" fmla="*/ 91576 w 461"/>
                  <a:gd name="T5" fmla="*/ 56398 h 285"/>
                  <a:gd name="T6" fmla="*/ 104207 w 461"/>
                  <a:gd name="T7" fmla="*/ 60008 h 285"/>
                  <a:gd name="T8" fmla="*/ 111876 w 461"/>
                  <a:gd name="T9" fmla="*/ 56398 h 285"/>
                  <a:gd name="T10" fmla="*/ 195783 w 461"/>
                  <a:gd name="T11" fmla="*/ 12182 h 285"/>
                  <a:gd name="T12" fmla="*/ 199843 w 461"/>
                  <a:gd name="T13" fmla="*/ 0 h 285"/>
                  <a:gd name="T14" fmla="*/ 8120 w 461"/>
                  <a:gd name="T15" fmla="*/ 0 h 285"/>
                  <a:gd name="T16" fmla="*/ 8120 w 461"/>
                  <a:gd name="T17" fmla="*/ 12182 h 285"/>
                  <a:gd name="T18" fmla="*/ 199843 w 461"/>
                  <a:gd name="T19" fmla="*/ 36095 h 285"/>
                  <a:gd name="T20" fmla="*/ 199843 w 461"/>
                  <a:gd name="T21" fmla="*/ 36095 h 285"/>
                  <a:gd name="T22" fmla="*/ 111876 w 461"/>
                  <a:gd name="T23" fmla="*/ 80311 h 285"/>
                  <a:gd name="T24" fmla="*/ 104207 w 461"/>
                  <a:gd name="T25" fmla="*/ 80311 h 285"/>
                  <a:gd name="T26" fmla="*/ 91576 w 461"/>
                  <a:gd name="T27" fmla="*/ 80311 h 285"/>
                  <a:gd name="T28" fmla="*/ 8120 w 461"/>
                  <a:gd name="T29" fmla="*/ 36095 h 285"/>
                  <a:gd name="T30" fmla="*/ 4060 w 461"/>
                  <a:gd name="T31" fmla="*/ 36095 h 285"/>
                  <a:gd name="T32" fmla="*/ 4060 w 461"/>
                  <a:gd name="T33" fmla="*/ 120015 h 285"/>
                  <a:gd name="T34" fmla="*/ 15789 w 461"/>
                  <a:gd name="T35" fmla="*/ 128137 h 285"/>
                  <a:gd name="T36" fmla="*/ 191723 w 461"/>
                  <a:gd name="T37" fmla="*/ 128137 h 285"/>
                  <a:gd name="T38" fmla="*/ 203903 w 461"/>
                  <a:gd name="T39" fmla="*/ 120015 h 285"/>
                  <a:gd name="T40" fmla="*/ 203903 w 461"/>
                  <a:gd name="T41" fmla="*/ 36095 h 285"/>
                  <a:gd name="T42" fmla="*/ 199843 w 461"/>
                  <a:gd name="T43" fmla="*/ 36095 h 28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461" h="285">
                    <a:moveTo>
                      <a:pt x="18" y="27"/>
                    </a:moveTo>
                    <a:lnTo>
                      <a:pt x="18" y="27"/>
                    </a:lnTo>
                    <a:cubicBezTo>
                      <a:pt x="35" y="35"/>
                      <a:pt x="203" y="125"/>
                      <a:pt x="203" y="125"/>
                    </a:cubicBezTo>
                    <a:cubicBezTo>
                      <a:pt x="212" y="133"/>
                      <a:pt x="221" y="133"/>
                      <a:pt x="231" y="133"/>
                    </a:cubicBezTo>
                    <a:cubicBezTo>
                      <a:pt x="239" y="133"/>
                      <a:pt x="248" y="133"/>
                      <a:pt x="248" y="125"/>
                    </a:cubicBezTo>
                    <a:cubicBezTo>
                      <a:pt x="256" y="125"/>
                      <a:pt x="425" y="35"/>
                      <a:pt x="434" y="27"/>
                    </a:cubicBezTo>
                    <a:cubicBezTo>
                      <a:pt x="452" y="18"/>
                      <a:pt x="460" y="0"/>
                      <a:pt x="44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0" y="0"/>
                      <a:pt x="9" y="18"/>
                      <a:pt x="18" y="27"/>
                    </a:cubicBezTo>
                    <a:close/>
                    <a:moveTo>
                      <a:pt x="443" y="80"/>
                    </a:moveTo>
                    <a:lnTo>
                      <a:pt x="443" y="80"/>
                    </a:lnTo>
                    <a:cubicBezTo>
                      <a:pt x="434" y="80"/>
                      <a:pt x="256" y="169"/>
                      <a:pt x="248" y="178"/>
                    </a:cubicBezTo>
                    <a:cubicBezTo>
                      <a:pt x="248" y="178"/>
                      <a:pt x="239" y="178"/>
                      <a:pt x="231" y="178"/>
                    </a:cubicBezTo>
                    <a:cubicBezTo>
                      <a:pt x="221" y="178"/>
                      <a:pt x="212" y="178"/>
                      <a:pt x="203" y="178"/>
                    </a:cubicBezTo>
                    <a:cubicBezTo>
                      <a:pt x="194" y="169"/>
                      <a:pt x="27" y="80"/>
                      <a:pt x="18" y="80"/>
                    </a:cubicBezTo>
                    <a:cubicBezTo>
                      <a:pt x="9" y="72"/>
                      <a:pt x="9" y="80"/>
                      <a:pt x="9" y="80"/>
                    </a:cubicBezTo>
                    <a:cubicBezTo>
                      <a:pt x="9" y="88"/>
                      <a:pt x="9" y="266"/>
                      <a:pt x="9" y="266"/>
                    </a:cubicBezTo>
                    <a:cubicBezTo>
                      <a:pt x="9" y="275"/>
                      <a:pt x="18" y="284"/>
                      <a:pt x="35" y="284"/>
                    </a:cubicBezTo>
                    <a:cubicBezTo>
                      <a:pt x="425" y="284"/>
                      <a:pt x="425" y="284"/>
                      <a:pt x="425" y="284"/>
                    </a:cubicBezTo>
                    <a:cubicBezTo>
                      <a:pt x="443" y="284"/>
                      <a:pt x="452" y="275"/>
                      <a:pt x="452" y="266"/>
                    </a:cubicBezTo>
                    <a:cubicBezTo>
                      <a:pt x="452" y="266"/>
                      <a:pt x="452" y="88"/>
                      <a:pt x="452" y="80"/>
                    </a:cubicBezTo>
                    <a:cubicBezTo>
                      <a:pt x="452" y="80"/>
                      <a:pt x="452" y="72"/>
                      <a:pt x="443" y="8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34290" tIns="17145" rIns="34290" bIns="17145" anchor="ctr"/>
              <a:lstStyle/>
              <a:p>
                <a:endParaRPr lang="en-US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F2C74B8A-5BA6-4D0E-86D0-E6CE41D13BAA}"/>
                  </a:ext>
                </a:extLst>
              </p:cNvPr>
              <p:cNvSpPr txBox="1"/>
              <p:nvPr/>
            </p:nvSpPr>
            <p:spPr>
              <a:xfrm>
                <a:off x="6948749" y="6367844"/>
                <a:ext cx="79265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400" b="1" dirty="0">
                    <a:solidFill>
                      <a:schemeClr val="bg1"/>
                    </a:solidFill>
                    <a:latin typeface="Aller" panose="020B0503030302020204" pitchFamily="34" charset="0"/>
                    <a:ea typeface="Lato Heavy" panose="020F0502020204030203" pitchFamily="34" charset="0"/>
                    <a:cs typeface="Segoe UI" panose="020B0502040204020203" pitchFamily="34" charset="0"/>
                  </a:rPr>
                  <a:t>Пишите</a:t>
                </a:r>
                <a:endParaRPr lang="id-ID" sz="1400" b="1" dirty="0">
                  <a:solidFill>
                    <a:schemeClr val="bg1"/>
                  </a:solidFill>
                  <a:latin typeface="Aller" panose="020B0503030302020204" pitchFamily="34" charset="0"/>
                  <a:ea typeface="Lato Heavy" panose="020F0502020204030203" pitchFamily="34" charset="0"/>
                  <a:cs typeface="Segoe UI" panose="020B0502040204020203" pitchFamily="34" charset="0"/>
                </a:endParaRPr>
              </a:p>
            </p:txBody>
          </p:sp>
        </p:grp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86313A16-20DB-441C-A7BF-122C74B48A3C}"/>
                </a:ext>
              </a:extLst>
            </p:cNvPr>
            <p:cNvCxnSpPr/>
            <p:nvPr/>
          </p:nvCxnSpPr>
          <p:spPr>
            <a:xfrm>
              <a:off x="2750820" y="4647234"/>
              <a:ext cx="0" cy="61898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12606494-0EC4-45B1-82BE-7F4ED1943C7C}"/>
              </a:ext>
            </a:extLst>
          </p:cNvPr>
          <p:cNvSpPr txBox="1"/>
          <p:nvPr/>
        </p:nvSpPr>
        <p:spPr>
          <a:xfrm>
            <a:off x="1280160" y="3578093"/>
            <a:ext cx="3915093" cy="682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algn="ctr">
              <a:lnSpc>
                <a:spcPct val="120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just"/>
            <a:r>
              <a:rPr lang="ru-RU" sz="11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Товарищи! постоянный количественный рост и сфера нашей активности позволяет оценить значение системы обучения кадров, соответствует насущным потребностям. </a:t>
            </a:r>
            <a:endParaRPr lang="en-US" sz="11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9" name="Text Placeholder 2">
            <a:extLst>
              <a:ext uri="{FF2B5EF4-FFF2-40B4-BE49-F238E27FC236}">
                <a16:creationId xmlns:a16="http://schemas.microsoft.com/office/drawing/2014/main" id="{89AF0EA0-2ECB-4F90-AEBE-7FA0B9261513}"/>
              </a:ext>
            </a:extLst>
          </p:cNvPr>
          <p:cNvSpPr txBox="1">
            <a:spLocks/>
          </p:cNvSpPr>
          <p:nvPr/>
        </p:nvSpPr>
        <p:spPr>
          <a:xfrm>
            <a:off x="1280160" y="3273147"/>
            <a:ext cx="2162435" cy="237874"/>
          </a:xfrm>
          <a:prstGeom prst="rect">
            <a:avLst/>
          </a:prstGeom>
        </p:spPr>
        <p:txBody>
          <a:bodyPr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Ваш заголовок</a:t>
            </a:r>
            <a:endParaRPr lang="id-ID" sz="1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9850" y="802037"/>
            <a:ext cx="80563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4000" b="1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Трансляция опыта</a:t>
            </a:r>
            <a:endParaRPr lang="ru-RU" sz="4000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9" name="Объект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42441161"/>
              </p:ext>
            </p:extLst>
          </p:nvPr>
        </p:nvGraphicFramePr>
        <p:xfrm>
          <a:off x="478195" y="1509923"/>
          <a:ext cx="5638969" cy="3670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7791">
                  <a:extLst>
                    <a:ext uri="{9D8B030D-6E8A-4147-A177-3AD203B41FA5}">
                      <a16:colId xmlns:a16="http://schemas.microsoft.com/office/drawing/2014/main" val="1207237643"/>
                    </a:ext>
                  </a:extLst>
                </a:gridCol>
                <a:gridCol w="2870871">
                  <a:extLst>
                    <a:ext uri="{9D8B030D-6E8A-4147-A177-3AD203B41FA5}">
                      <a16:colId xmlns:a16="http://schemas.microsoft.com/office/drawing/2014/main" val="751067546"/>
                    </a:ext>
                  </a:extLst>
                </a:gridCol>
                <a:gridCol w="2090307">
                  <a:extLst>
                    <a:ext uri="{9D8B030D-6E8A-4147-A177-3AD203B41FA5}">
                      <a16:colId xmlns:a16="http://schemas.microsoft.com/office/drawing/2014/main" val="897808213"/>
                    </a:ext>
                  </a:extLst>
                </a:gridCol>
              </a:tblGrid>
              <a:tr h="34476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Год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Формат проведения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Уровень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7153324"/>
                  </a:ext>
                </a:extLst>
              </a:tr>
              <a:tr h="76518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None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Внеурочное занятие «Удивительное превращение пирожка»</a:t>
                      </a:r>
                      <a:endParaRPr lang="ru-RU" sz="1200" kern="1200" baseline="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342900" indent="-342900">
                        <a:buNone/>
                      </a:pPr>
                      <a:endParaRPr lang="ru-RU" sz="12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Региональный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0482345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Внеурочное занятие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«Шар земной именуется миром</a:t>
                      </a:r>
                    </a:p>
                    <a:p>
                      <a:pPr marL="342900" marR="0" lvl="0" indent="-3429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Региональный</a:t>
                      </a:r>
                    </a:p>
                    <a:p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438676"/>
                  </a:ext>
                </a:extLst>
              </a:tr>
              <a:tr h="178169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1)</a:t>
                      </a:r>
                      <a:r>
                        <a:rPr lang="ru-RU" sz="12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Семинар в рамках всероссийской олимпиады по ОБЖ </a:t>
                      </a:r>
                    </a:p>
                    <a:p>
                      <a:pPr marL="342900" marR="0" lvl="0" indent="-3429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2) 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Педагогический форум «Приоритетные направления развития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системы воспитания: вызовы времени, инновационные решения» - «Всероссийское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движение «</a:t>
                      </a:r>
                      <a:r>
                        <a:rPr lang="ru-RU" sz="12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Юнармия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» в программе воспитания в школе № 118»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Федеральный</a:t>
                      </a:r>
                    </a:p>
                    <a:p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Районный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3336576"/>
                  </a:ext>
                </a:extLst>
              </a:tr>
            </a:tbl>
          </a:graphicData>
        </a:graphic>
      </p:graphicFrame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57222" y="463119"/>
            <a:ext cx="1361089" cy="1356627"/>
          </a:xfrm>
          <a:prstGeom prst="rect">
            <a:avLst/>
          </a:prstGeom>
        </p:spPr>
      </p:pic>
      <p:pic>
        <p:nvPicPr>
          <p:cNvPr id="4099" name="Picture 3" descr="E:\для аттестации на высшую\Презентация\рабочая программа_page-0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39076" y="1663976"/>
            <a:ext cx="5152924" cy="3981805"/>
          </a:xfrm>
          <a:prstGeom prst="rect">
            <a:avLst/>
          </a:prstGeom>
          <a:noFill/>
        </p:spPr>
      </p:pic>
      <p:pic>
        <p:nvPicPr>
          <p:cNvPr id="4098" name="Picture 2" descr="E:\для аттестации на высшую\Презентация\рабочая программа_page-0001.jpg"/>
          <p:cNvPicPr>
            <a:picLocks noChangeAspect="1" noChangeArrowheads="1"/>
          </p:cNvPicPr>
          <p:nvPr/>
        </p:nvPicPr>
        <p:blipFill>
          <a:blip r:embed="rId5" cstate="print"/>
          <a:srcRect l="50719" b="4547"/>
          <a:stretch>
            <a:fillRect/>
          </a:stretch>
        </p:blipFill>
        <p:spPr bwMode="auto">
          <a:xfrm>
            <a:off x="9742570" y="2354384"/>
            <a:ext cx="2378157" cy="3130296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8215168"/>
              </p:ext>
            </p:extLst>
          </p:nvPr>
        </p:nvGraphicFramePr>
        <p:xfrm>
          <a:off x="478194" y="5159158"/>
          <a:ext cx="5638969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7791">
                  <a:extLst>
                    <a:ext uri="{9D8B030D-6E8A-4147-A177-3AD203B41FA5}">
                      <a16:colId xmlns:a16="http://schemas.microsoft.com/office/drawing/2014/main" val="2166645001"/>
                    </a:ext>
                  </a:extLst>
                </a:gridCol>
                <a:gridCol w="2870871">
                  <a:extLst>
                    <a:ext uri="{9D8B030D-6E8A-4147-A177-3AD203B41FA5}">
                      <a16:colId xmlns:a16="http://schemas.microsoft.com/office/drawing/2014/main" val="1111498250"/>
                    </a:ext>
                  </a:extLst>
                </a:gridCol>
                <a:gridCol w="2090307">
                  <a:extLst>
                    <a:ext uri="{9D8B030D-6E8A-4147-A177-3AD203B41FA5}">
                      <a16:colId xmlns:a16="http://schemas.microsoft.com/office/drawing/2014/main" val="2430948401"/>
                    </a:ext>
                  </a:extLst>
                </a:gridCol>
              </a:tblGrid>
              <a:tr h="579438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«Организация и проведение воспитательных мероприятий. Актуальные формы воспитательной работы с детьми и подростками в соответствии с возрастными особенностями и современными трендами»</a:t>
                      </a:r>
                    </a:p>
                    <a:p>
                      <a:pPr marL="342900" marR="0" lvl="0" indent="-3429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Региональный</a:t>
                      </a:r>
                    </a:p>
                    <a:p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3554399"/>
                  </a:ext>
                </a:extLst>
              </a:tr>
            </a:tbl>
          </a:graphicData>
        </a:graphic>
      </p:graphicFrame>
      <p:pic>
        <p:nvPicPr>
          <p:cNvPr id="25" name="Picture 2" descr="G:\7_lt64MrozY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861" y="5427968"/>
            <a:ext cx="2562555" cy="13530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" name="Picture 3" descr="G:\110GB10-d_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6689" y="5427968"/>
            <a:ext cx="2814038" cy="14186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268953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B82AA50-B5CA-4BFC-97ED-46ADD9F91D84}"/>
              </a:ext>
            </a:extLst>
          </p:cNvPr>
          <p:cNvGrpSpPr/>
          <p:nvPr/>
        </p:nvGrpSpPr>
        <p:grpSpPr>
          <a:xfrm>
            <a:off x="1257973" y="4647234"/>
            <a:ext cx="3663604" cy="618984"/>
            <a:chOff x="1257973" y="4647234"/>
            <a:chExt cx="3663604" cy="618984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C997266-B267-4243-BC66-0D2ABA581F2E}"/>
                </a:ext>
              </a:extLst>
            </p:cNvPr>
            <p:cNvSpPr/>
            <p:nvPr/>
          </p:nvSpPr>
          <p:spPr>
            <a:xfrm flipH="1">
              <a:off x="1257973" y="4958441"/>
              <a:ext cx="139610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id-ID" sz="14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081333</a:t>
              </a:r>
              <a:r>
                <a:rPr lang="en-US" sz="14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556876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0796F7C-0D40-4377-B6DA-5F320CAB0756}"/>
                </a:ext>
              </a:extLst>
            </p:cNvPr>
            <p:cNvSpPr/>
            <p:nvPr/>
          </p:nvSpPr>
          <p:spPr>
            <a:xfrm flipH="1">
              <a:off x="3032799" y="4958441"/>
              <a:ext cx="188877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US" sz="14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Example@gmail.com</a:t>
              </a:r>
            </a:p>
          </p:txBody>
        </p:sp>
        <p:grpSp>
          <p:nvGrpSpPr>
            <p:cNvPr id="3" name="Group 18">
              <a:extLst>
                <a:ext uri="{FF2B5EF4-FFF2-40B4-BE49-F238E27FC236}">
                  <a16:creationId xmlns:a16="http://schemas.microsoft.com/office/drawing/2014/main" id="{094E889E-0D04-4E75-B97D-DC1C04DC7364}"/>
                </a:ext>
              </a:extLst>
            </p:cNvPr>
            <p:cNvGrpSpPr/>
            <p:nvPr/>
          </p:nvGrpSpPr>
          <p:grpSpPr>
            <a:xfrm>
              <a:off x="1369295" y="4647234"/>
              <a:ext cx="2936526" cy="322764"/>
              <a:chOff x="4804876" y="6354379"/>
              <a:chExt cx="2936526" cy="322764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2BCB1DE0-7757-47E2-BA2C-75626547697F}"/>
                  </a:ext>
                </a:extLst>
              </p:cNvPr>
              <p:cNvSpPr txBox="1"/>
              <p:nvPr/>
            </p:nvSpPr>
            <p:spPr>
              <a:xfrm>
                <a:off x="5077673" y="6369366"/>
                <a:ext cx="81188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400" b="1" dirty="0">
                    <a:solidFill>
                      <a:schemeClr val="bg1"/>
                    </a:solidFill>
                    <a:latin typeface="Aller" panose="020B0503030302020204" pitchFamily="34" charset="0"/>
                    <a:ea typeface="Lato Heavy" panose="020F0502020204030203" pitchFamily="34" charset="0"/>
                    <a:cs typeface="Segoe UI" panose="020B0502040204020203" pitchFamily="34" charset="0"/>
                  </a:rPr>
                  <a:t>Звоните</a:t>
                </a:r>
                <a:endParaRPr lang="id-ID" sz="1400" b="1" dirty="0">
                  <a:solidFill>
                    <a:schemeClr val="bg1"/>
                  </a:solidFill>
                  <a:latin typeface="Aller" panose="020B0503030302020204" pitchFamily="34" charset="0"/>
                  <a:ea typeface="Lato Heavy" panose="020F050202020403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21" name="Freeform 76">
                <a:extLst>
                  <a:ext uri="{FF2B5EF4-FFF2-40B4-BE49-F238E27FC236}">
                    <a16:creationId xmlns:a16="http://schemas.microsoft.com/office/drawing/2014/main" id="{31FBFBE7-650E-436C-9E39-40E52AC02F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04876" y="6354379"/>
                <a:ext cx="139980" cy="241462"/>
              </a:xfrm>
              <a:custGeom>
                <a:avLst/>
                <a:gdLst>
                  <a:gd name="T0" fmla="*/ 106806 w 283"/>
                  <a:gd name="T1" fmla="*/ 0 h 489"/>
                  <a:gd name="T2" fmla="*/ 106806 w 283"/>
                  <a:gd name="T3" fmla="*/ 0 h 489"/>
                  <a:gd name="T4" fmla="*/ 19746 w 283"/>
                  <a:gd name="T5" fmla="*/ 0 h 489"/>
                  <a:gd name="T6" fmla="*/ 0 w 283"/>
                  <a:gd name="T7" fmla="*/ 19712 h 489"/>
                  <a:gd name="T8" fmla="*/ 0 w 283"/>
                  <a:gd name="T9" fmla="*/ 194435 h 489"/>
                  <a:gd name="T10" fmla="*/ 19746 w 283"/>
                  <a:gd name="T11" fmla="*/ 218627 h 489"/>
                  <a:gd name="T12" fmla="*/ 106806 w 283"/>
                  <a:gd name="T13" fmla="*/ 218627 h 489"/>
                  <a:gd name="T14" fmla="*/ 126551 w 283"/>
                  <a:gd name="T15" fmla="*/ 194435 h 489"/>
                  <a:gd name="T16" fmla="*/ 126551 w 283"/>
                  <a:gd name="T17" fmla="*/ 19712 h 489"/>
                  <a:gd name="T18" fmla="*/ 106806 w 283"/>
                  <a:gd name="T19" fmla="*/ 0 h 489"/>
                  <a:gd name="T20" fmla="*/ 63276 w 283"/>
                  <a:gd name="T21" fmla="*/ 206083 h 489"/>
                  <a:gd name="T22" fmla="*/ 63276 w 283"/>
                  <a:gd name="T23" fmla="*/ 206083 h 489"/>
                  <a:gd name="T24" fmla="*/ 47569 w 283"/>
                  <a:gd name="T25" fmla="*/ 198467 h 489"/>
                  <a:gd name="T26" fmla="*/ 63276 w 283"/>
                  <a:gd name="T27" fmla="*/ 186371 h 489"/>
                  <a:gd name="T28" fmla="*/ 78982 w 283"/>
                  <a:gd name="T29" fmla="*/ 198467 h 489"/>
                  <a:gd name="T30" fmla="*/ 63276 w 283"/>
                  <a:gd name="T31" fmla="*/ 206083 h 489"/>
                  <a:gd name="T32" fmla="*/ 110845 w 283"/>
                  <a:gd name="T33" fmla="*/ 174722 h 489"/>
                  <a:gd name="T34" fmla="*/ 110845 w 283"/>
                  <a:gd name="T35" fmla="*/ 174722 h 489"/>
                  <a:gd name="T36" fmla="*/ 15707 w 283"/>
                  <a:gd name="T37" fmla="*/ 174722 h 489"/>
                  <a:gd name="T38" fmla="*/ 15707 w 283"/>
                  <a:gd name="T39" fmla="*/ 27776 h 489"/>
                  <a:gd name="T40" fmla="*/ 110845 w 283"/>
                  <a:gd name="T41" fmla="*/ 27776 h 489"/>
                  <a:gd name="T42" fmla="*/ 110845 w 283"/>
                  <a:gd name="T43" fmla="*/ 174722 h 48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283" h="489">
                    <a:moveTo>
                      <a:pt x="238" y="0"/>
                    </a:moveTo>
                    <a:lnTo>
                      <a:pt x="238" y="0"/>
                    </a:lnTo>
                    <a:cubicBezTo>
                      <a:pt x="44" y="0"/>
                      <a:pt x="44" y="0"/>
                      <a:pt x="44" y="0"/>
                    </a:cubicBezTo>
                    <a:cubicBezTo>
                      <a:pt x="17" y="0"/>
                      <a:pt x="0" y="18"/>
                      <a:pt x="0" y="44"/>
                    </a:cubicBezTo>
                    <a:cubicBezTo>
                      <a:pt x="0" y="434"/>
                      <a:pt x="0" y="434"/>
                      <a:pt x="0" y="434"/>
                    </a:cubicBezTo>
                    <a:cubicBezTo>
                      <a:pt x="0" y="460"/>
                      <a:pt x="17" y="488"/>
                      <a:pt x="44" y="488"/>
                    </a:cubicBezTo>
                    <a:cubicBezTo>
                      <a:pt x="238" y="488"/>
                      <a:pt x="238" y="488"/>
                      <a:pt x="238" y="488"/>
                    </a:cubicBezTo>
                    <a:cubicBezTo>
                      <a:pt x="265" y="488"/>
                      <a:pt x="282" y="460"/>
                      <a:pt x="282" y="434"/>
                    </a:cubicBezTo>
                    <a:cubicBezTo>
                      <a:pt x="282" y="44"/>
                      <a:pt x="282" y="44"/>
                      <a:pt x="282" y="44"/>
                    </a:cubicBezTo>
                    <a:cubicBezTo>
                      <a:pt x="282" y="18"/>
                      <a:pt x="265" y="0"/>
                      <a:pt x="238" y="0"/>
                    </a:cubicBezTo>
                    <a:close/>
                    <a:moveTo>
                      <a:pt x="141" y="460"/>
                    </a:moveTo>
                    <a:lnTo>
                      <a:pt x="141" y="460"/>
                    </a:lnTo>
                    <a:cubicBezTo>
                      <a:pt x="123" y="460"/>
                      <a:pt x="106" y="451"/>
                      <a:pt x="106" y="443"/>
                    </a:cubicBezTo>
                    <a:cubicBezTo>
                      <a:pt x="106" y="425"/>
                      <a:pt x="123" y="416"/>
                      <a:pt x="141" y="416"/>
                    </a:cubicBezTo>
                    <a:cubicBezTo>
                      <a:pt x="159" y="416"/>
                      <a:pt x="176" y="425"/>
                      <a:pt x="176" y="443"/>
                    </a:cubicBezTo>
                    <a:cubicBezTo>
                      <a:pt x="176" y="451"/>
                      <a:pt x="159" y="460"/>
                      <a:pt x="141" y="460"/>
                    </a:cubicBezTo>
                    <a:close/>
                    <a:moveTo>
                      <a:pt x="247" y="390"/>
                    </a:moveTo>
                    <a:lnTo>
                      <a:pt x="247" y="390"/>
                    </a:lnTo>
                    <a:cubicBezTo>
                      <a:pt x="35" y="390"/>
                      <a:pt x="35" y="390"/>
                      <a:pt x="35" y="390"/>
                    </a:cubicBezTo>
                    <a:cubicBezTo>
                      <a:pt x="35" y="62"/>
                      <a:pt x="35" y="62"/>
                      <a:pt x="35" y="62"/>
                    </a:cubicBezTo>
                    <a:cubicBezTo>
                      <a:pt x="247" y="62"/>
                      <a:pt x="247" y="62"/>
                      <a:pt x="247" y="62"/>
                    </a:cubicBezTo>
                    <a:lnTo>
                      <a:pt x="247" y="3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34290" tIns="17145" rIns="34290" bIns="17145" anchor="ctr"/>
              <a:lstStyle/>
              <a:p>
                <a:endParaRPr lang="en-U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Freeform 51">
                <a:extLst>
                  <a:ext uri="{FF2B5EF4-FFF2-40B4-BE49-F238E27FC236}">
                    <a16:creationId xmlns:a16="http://schemas.microsoft.com/office/drawing/2014/main" id="{4626C775-41DC-4B7E-AA65-4E5CC9F430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78717" y="6402724"/>
                <a:ext cx="229217" cy="141729"/>
              </a:xfrm>
              <a:custGeom>
                <a:avLst/>
                <a:gdLst>
                  <a:gd name="T0" fmla="*/ 8120 w 461"/>
                  <a:gd name="T1" fmla="*/ 12182 h 285"/>
                  <a:gd name="T2" fmla="*/ 8120 w 461"/>
                  <a:gd name="T3" fmla="*/ 12182 h 285"/>
                  <a:gd name="T4" fmla="*/ 91576 w 461"/>
                  <a:gd name="T5" fmla="*/ 56398 h 285"/>
                  <a:gd name="T6" fmla="*/ 104207 w 461"/>
                  <a:gd name="T7" fmla="*/ 60008 h 285"/>
                  <a:gd name="T8" fmla="*/ 111876 w 461"/>
                  <a:gd name="T9" fmla="*/ 56398 h 285"/>
                  <a:gd name="T10" fmla="*/ 195783 w 461"/>
                  <a:gd name="T11" fmla="*/ 12182 h 285"/>
                  <a:gd name="T12" fmla="*/ 199843 w 461"/>
                  <a:gd name="T13" fmla="*/ 0 h 285"/>
                  <a:gd name="T14" fmla="*/ 8120 w 461"/>
                  <a:gd name="T15" fmla="*/ 0 h 285"/>
                  <a:gd name="T16" fmla="*/ 8120 w 461"/>
                  <a:gd name="T17" fmla="*/ 12182 h 285"/>
                  <a:gd name="T18" fmla="*/ 199843 w 461"/>
                  <a:gd name="T19" fmla="*/ 36095 h 285"/>
                  <a:gd name="T20" fmla="*/ 199843 w 461"/>
                  <a:gd name="T21" fmla="*/ 36095 h 285"/>
                  <a:gd name="T22" fmla="*/ 111876 w 461"/>
                  <a:gd name="T23" fmla="*/ 80311 h 285"/>
                  <a:gd name="T24" fmla="*/ 104207 w 461"/>
                  <a:gd name="T25" fmla="*/ 80311 h 285"/>
                  <a:gd name="T26" fmla="*/ 91576 w 461"/>
                  <a:gd name="T27" fmla="*/ 80311 h 285"/>
                  <a:gd name="T28" fmla="*/ 8120 w 461"/>
                  <a:gd name="T29" fmla="*/ 36095 h 285"/>
                  <a:gd name="T30" fmla="*/ 4060 w 461"/>
                  <a:gd name="T31" fmla="*/ 36095 h 285"/>
                  <a:gd name="T32" fmla="*/ 4060 w 461"/>
                  <a:gd name="T33" fmla="*/ 120015 h 285"/>
                  <a:gd name="T34" fmla="*/ 15789 w 461"/>
                  <a:gd name="T35" fmla="*/ 128137 h 285"/>
                  <a:gd name="T36" fmla="*/ 191723 w 461"/>
                  <a:gd name="T37" fmla="*/ 128137 h 285"/>
                  <a:gd name="T38" fmla="*/ 203903 w 461"/>
                  <a:gd name="T39" fmla="*/ 120015 h 285"/>
                  <a:gd name="T40" fmla="*/ 203903 w 461"/>
                  <a:gd name="T41" fmla="*/ 36095 h 285"/>
                  <a:gd name="T42" fmla="*/ 199843 w 461"/>
                  <a:gd name="T43" fmla="*/ 36095 h 28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461" h="285">
                    <a:moveTo>
                      <a:pt x="18" y="27"/>
                    </a:moveTo>
                    <a:lnTo>
                      <a:pt x="18" y="27"/>
                    </a:lnTo>
                    <a:cubicBezTo>
                      <a:pt x="35" y="35"/>
                      <a:pt x="203" y="125"/>
                      <a:pt x="203" y="125"/>
                    </a:cubicBezTo>
                    <a:cubicBezTo>
                      <a:pt x="212" y="133"/>
                      <a:pt x="221" y="133"/>
                      <a:pt x="231" y="133"/>
                    </a:cubicBezTo>
                    <a:cubicBezTo>
                      <a:pt x="239" y="133"/>
                      <a:pt x="248" y="133"/>
                      <a:pt x="248" y="125"/>
                    </a:cubicBezTo>
                    <a:cubicBezTo>
                      <a:pt x="256" y="125"/>
                      <a:pt x="425" y="35"/>
                      <a:pt x="434" y="27"/>
                    </a:cubicBezTo>
                    <a:cubicBezTo>
                      <a:pt x="452" y="18"/>
                      <a:pt x="460" y="0"/>
                      <a:pt x="44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0" y="0"/>
                      <a:pt x="9" y="18"/>
                      <a:pt x="18" y="27"/>
                    </a:cubicBezTo>
                    <a:close/>
                    <a:moveTo>
                      <a:pt x="443" y="80"/>
                    </a:moveTo>
                    <a:lnTo>
                      <a:pt x="443" y="80"/>
                    </a:lnTo>
                    <a:cubicBezTo>
                      <a:pt x="434" y="80"/>
                      <a:pt x="256" y="169"/>
                      <a:pt x="248" y="178"/>
                    </a:cubicBezTo>
                    <a:cubicBezTo>
                      <a:pt x="248" y="178"/>
                      <a:pt x="239" y="178"/>
                      <a:pt x="231" y="178"/>
                    </a:cubicBezTo>
                    <a:cubicBezTo>
                      <a:pt x="221" y="178"/>
                      <a:pt x="212" y="178"/>
                      <a:pt x="203" y="178"/>
                    </a:cubicBezTo>
                    <a:cubicBezTo>
                      <a:pt x="194" y="169"/>
                      <a:pt x="27" y="80"/>
                      <a:pt x="18" y="80"/>
                    </a:cubicBezTo>
                    <a:cubicBezTo>
                      <a:pt x="9" y="72"/>
                      <a:pt x="9" y="80"/>
                      <a:pt x="9" y="80"/>
                    </a:cubicBezTo>
                    <a:cubicBezTo>
                      <a:pt x="9" y="88"/>
                      <a:pt x="9" y="266"/>
                      <a:pt x="9" y="266"/>
                    </a:cubicBezTo>
                    <a:cubicBezTo>
                      <a:pt x="9" y="275"/>
                      <a:pt x="18" y="284"/>
                      <a:pt x="35" y="284"/>
                    </a:cubicBezTo>
                    <a:cubicBezTo>
                      <a:pt x="425" y="284"/>
                      <a:pt x="425" y="284"/>
                      <a:pt x="425" y="284"/>
                    </a:cubicBezTo>
                    <a:cubicBezTo>
                      <a:pt x="443" y="284"/>
                      <a:pt x="452" y="275"/>
                      <a:pt x="452" y="266"/>
                    </a:cubicBezTo>
                    <a:cubicBezTo>
                      <a:pt x="452" y="266"/>
                      <a:pt x="452" y="88"/>
                      <a:pt x="452" y="80"/>
                    </a:cubicBezTo>
                    <a:cubicBezTo>
                      <a:pt x="452" y="80"/>
                      <a:pt x="452" y="72"/>
                      <a:pt x="443" y="8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34290" tIns="17145" rIns="34290" bIns="17145" anchor="ctr"/>
              <a:lstStyle/>
              <a:p>
                <a:endParaRPr lang="en-US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F2C74B8A-5BA6-4D0E-86D0-E6CE41D13BAA}"/>
                  </a:ext>
                </a:extLst>
              </p:cNvPr>
              <p:cNvSpPr txBox="1"/>
              <p:nvPr/>
            </p:nvSpPr>
            <p:spPr>
              <a:xfrm>
                <a:off x="6948749" y="6367844"/>
                <a:ext cx="79265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400" b="1" dirty="0">
                    <a:solidFill>
                      <a:schemeClr val="bg1"/>
                    </a:solidFill>
                    <a:latin typeface="Aller" panose="020B0503030302020204" pitchFamily="34" charset="0"/>
                    <a:ea typeface="Lato Heavy" panose="020F0502020204030203" pitchFamily="34" charset="0"/>
                    <a:cs typeface="Segoe UI" panose="020B0502040204020203" pitchFamily="34" charset="0"/>
                  </a:rPr>
                  <a:t>Пишите</a:t>
                </a:r>
                <a:endParaRPr lang="id-ID" sz="1400" b="1" dirty="0">
                  <a:solidFill>
                    <a:schemeClr val="bg1"/>
                  </a:solidFill>
                  <a:latin typeface="Aller" panose="020B0503030302020204" pitchFamily="34" charset="0"/>
                  <a:ea typeface="Lato Heavy" panose="020F0502020204030203" pitchFamily="34" charset="0"/>
                  <a:cs typeface="Segoe UI" panose="020B0502040204020203" pitchFamily="34" charset="0"/>
                </a:endParaRPr>
              </a:p>
            </p:txBody>
          </p:sp>
        </p:grp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86313A16-20DB-441C-A7BF-122C74B48A3C}"/>
                </a:ext>
              </a:extLst>
            </p:cNvPr>
            <p:cNvCxnSpPr/>
            <p:nvPr/>
          </p:nvCxnSpPr>
          <p:spPr>
            <a:xfrm>
              <a:off x="2750820" y="4647234"/>
              <a:ext cx="0" cy="61898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12606494-0EC4-45B1-82BE-7F4ED1943C7C}"/>
              </a:ext>
            </a:extLst>
          </p:cNvPr>
          <p:cNvSpPr txBox="1"/>
          <p:nvPr/>
        </p:nvSpPr>
        <p:spPr>
          <a:xfrm>
            <a:off x="1280160" y="3578093"/>
            <a:ext cx="3915093" cy="682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algn="ctr">
              <a:lnSpc>
                <a:spcPct val="120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just"/>
            <a:r>
              <a:rPr lang="ru-RU" sz="11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Товарищи! постоянный количественный рост и сфера нашей активности позволяет оценить значение системы обучения кадров, соответствует насущным потребностям. </a:t>
            </a:r>
            <a:endParaRPr lang="en-US" sz="11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9" name="Text Placeholder 2">
            <a:extLst>
              <a:ext uri="{FF2B5EF4-FFF2-40B4-BE49-F238E27FC236}">
                <a16:creationId xmlns:a16="http://schemas.microsoft.com/office/drawing/2014/main" id="{89AF0EA0-2ECB-4F90-AEBE-7FA0B9261513}"/>
              </a:ext>
            </a:extLst>
          </p:cNvPr>
          <p:cNvSpPr txBox="1">
            <a:spLocks/>
          </p:cNvSpPr>
          <p:nvPr/>
        </p:nvSpPr>
        <p:spPr>
          <a:xfrm>
            <a:off x="1280160" y="3273147"/>
            <a:ext cx="2162435" cy="237874"/>
          </a:xfrm>
          <a:prstGeom prst="rect">
            <a:avLst/>
          </a:prstGeom>
        </p:spPr>
        <p:txBody>
          <a:bodyPr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Ваш заголовок</a:t>
            </a:r>
            <a:endParaRPr lang="id-ID" sz="1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82956" y="470343"/>
            <a:ext cx="80563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4000" b="1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Трансляция опыта</a:t>
            </a:r>
            <a:endParaRPr lang="ru-RU" sz="4000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894260" y="490280"/>
            <a:ext cx="1859441" cy="1853345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2904565" y="119232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b="1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ea typeface="DejaVu Sans"/>
                <a:cs typeface="Times New Roman" pitchFamily="18" charset="0"/>
              </a:rPr>
              <a:t>Родительские собрания</a:t>
            </a:r>
            <a:endParaRPr lang="ru-RU" b="1" spc="-1" dirty="0" smtClean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00000"/>
              </a:lnSpc>
            </a:pPr>
            <a:endParaRPr lang="ru-RU" b="1" spc="-1" dirty="0" smtClean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00000"/>
              </a:lnSpc>
            </a:pPr>
            <a:r>
              <a:rPr lang="ru-RU" b="1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ea typeface="DejaVu Sans"/>
                <a:cs typeface="Times New Roman" pitchFamily="18" charset="0"/>
              </a:rPr>
              <a:t>Педагогические </a:t>
            </a:r>
            <a:r>
              <a:rPr lang="ru-RU" b="1" spc="-1" dirty="0" err="1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ea typeface="DejaVu Sans"/>
                <a:cs typeface="Times New Roman" pitchFamily="18" charset="0"/>
              </a:rPr>
              <a:t>интернет-сообщества</a:t>
            </a:r>
            <a:endParaRPr lang="ru-RU" b="1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E:\4453101177.jpg"/>
          <p:cNvPicPr>
            <a:picLocks noChangeAspect="1" noChangeArrowheads="1"/>
          </p:cNvPicPr>
          <p:nvPr/>
        </p:nvPicPr>
        <p:blipFill>
          <a:blip r:embed="rId4" cstate="print">
            <a:lum bright="-10000"/>
          </a:blip>
          <a:srcRect/>
          <a:stretch>
            <a:fillRect/>
          </a:stretch>
        </p:blipFill>
        <p:spPr bwMode="auto">
          <a:xfrm>
            <a:off x="797859" y="4366186"/>
            <a:ext cx="3523130" cy="2491814"/>
          </a:xfrm>
          <a:prstGeom prst="rect">
            <a:avLst/>
          </a:prstGeom>
          <a:noFill/>
        </p:spPr>
      </p:pic>
      <p:pic>
        <p:nvPicPr>
          <p:cNvPr id="5123" name="Picture 3" descr="E:\сайт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1745" y="2224044"/>
            <a:ext cx="4267478" cy="2601022"/>
          </a:xfrm>
          <a:prstGeom prst="rect">
            <a:avLst/>
          </a:prstGeom>
          <a:noFill/>
        </p:spPr>
      </p:pic>
      <p:pic>
        <p:nvPicPr>
          <p:cNvPr id="5124" name="Picture 4" descr="F:\МОИ Школа 118\Мои 17 - 21\Благодарственные письма\Здоровое питание от А до Я - Благодарственное письмо.jpg"/>
          <p:cNvPicPr>
            <a:picLocks noChangeAspect="1" noChangeArrowheads="1"/>
          </p:cNvPicPr>
          <p:nvPr/>
        </p:nvPicPr>
        <p:blipFill>
          <a:blip r:embed="rId6" cstate="print">
            <a:lum bright="-10000"/>
          </a:blip>
          <a:srcRect/>
          <a:stretch>
            <a:fillRect/>
          </a:stretch>
        </p:blipFill>
        <p:spPr bwMode="auto">
          <a:xfrm>
            <a:off x="5012766" y="2832847"/>
            <a:ext cx="2431331" cy="3424704"/>
          </a:xfrm>
          <a:prstGeom prst="rect">
            <a:avLst/>
          </a:prstGeom>
          <a:noFill/>
        </p:spPr>
      </p:pic>
      <p:pic>
        <p:nvPicPr>
          <p:cNvPr id="5125" name="Picture 5" descr="F:\МОИ Школа 118\Мои 17 - 21\Конкурсы\Навигаторы детства.jpg"/>
          <p:cNvPicPr>
            <a:picLocks noChangeAspect="1" noChangeArrowheads="1"/>
          </p:cNvPicPr>
          <p:nvPr/>
        </p:nvPicPr>
        <p:blipFill>
          <a:blip r:embed="rId7" cstate="print">
            <a:lum bright="-10000"/>
          </a:blip>
          <a:srcRect/>
          <a:stretch>
            <a:fillRect/>
          </a:stretch>
        </p:blipFill>
        <p:spPr bwMode="auto">
          <a:xfrm>
            <a:off x="8052975" y="2247784"/>
            <a:ext cx="2892931" cy="1970004"/>
          </a:xfrm>
          <a:prstGeom prst="rect">
            <a:avLst/>
          </a:prstGeom>
          <a:noFill/>
        </p:spPr>
      </p:pic>
      <p:pic>
        <p:nvPicPr>
          <p:cNvPr id="5126" name="Picture 6" descr="F:\МОИ Школа 118\Мои 2021 - 2022\Артек.jpeg"/>
          <p:cNvPicPr>
            <a:picLocks noChangeAspect="1" noChangeArrowheads="1"/>
          </p:cNvPicPr>
          <p:nvPr/>
        </p:nvPicPr>
        <p:blipFill>
          <a:blip r:embed="rId8" cstate="print">
            <a:lum bright="-20000"/>
          </a:blip>
          <a:srcRect/>
          <a:stretch>
            <a:fillRect/>
          </a:stretch>
        </p:blipFill>
        <p:spPr bwMode="auto">
          <a:xfrm rot="5400000">
            <a:off x="8217257" y="3663187"/>
            <a:ext cx="2690022" cy="36996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268953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4856" y="448419"/>
            <a:ext cx="10700034" cy="1558828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2700" b="1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Тема:</a:t>
            </a:r>
            <a:r>
              <a:rPr lang="ru-RU" sz="2700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/>
            </a:r>
            <a:br>
              <a:rPr lang="ru-RU" sz="2700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Arial"/>
              </a:rPr>
            </a:br>
            <a:r>
              <a:rPr lang="ru-RU" sz="2700" b="1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Формирование </a:t>
            </a:r>
            <a:r>
              <a:rPr lang="ru-RU" sz="2700" b="1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личностных </a:t>
            </a:r>
            <a:r>
              <a:rPr lang="ru-RU" sz="2700" b="1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УУД</a:t>
            </a:r>
            <a:r>
              <a:rPr lang="ru-RU" sz="2700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/>
            </a:r>
            <a:br>
              <a:rPr lang="ru-RU" sz="2700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Arial"/>
              </a:rPr>
            </a:br>
            <a:r>
              <a:rPr lang="ru-RU" sz="2700" b="1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учащихся средствами </a:t>
            </a:r>
            <a:r>
              <a:rPr lang="ru-RU" sz="2700" b="1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внеурочной </a:t>
            </a:r>
            <a:r>
              <a:rPr lang="ru-RU" sz="2700" b="1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деятельности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16368" y="448419"/>
            <a:ext cx="1859441" cy="1853345"/>
          </a:xfrm>
          <a:prstGeom prst="rect">
            <a:avLst/>
          </a:prstGeom>
        </p:spPr>
      </p:pic>
      <p:pic>
        <p:nvPicPr>
          <p:cNvPr id="2051" name="Picture 3" descr="H:\Безымянный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1629" y="2221865"/>
            <a:ext cx="7794739" cy="43323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910566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CustomShape 1"/>
          <p:cNvSpPr/>
          <p:nvPr/>
        </p:nvSpPr>
        <p:spPr>
          <a:xfrm>
            <a:off x="2517847" y="830564"/>
            <a:ext cx="6362726" cy="81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4000" b="1" strike="noStrike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Список литературы</a:t>
            </a:r>
            <a:endParaRPr lang="ru-RU" sz="4000" b="1" strike="noStrike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ru-RU" sz="3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894260" y="490280"/>
            <a:ext cx="1859441" cy="18533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9181" y="2343625"/>
            <a:ext cx="1164452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Бобрышева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Е.В. Технология «Портфолио» в развитии личностных УУД младших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школьников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//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Наука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 нас. 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2017.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(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2).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 103–107.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Ежова Н.Р. Развитие личностных универсальных учебных действий у младших школьников во внеурочной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//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Аллея науки. 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2018.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(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27).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 800–803.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Зуева И.Е. Познавательные стратегии как средство личностного развития младших школьников на занятиях по иностранному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языку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//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Вестник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Вятского государственного гуманитарного университета. 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2019.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1-3.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С.128–132.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Королькова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О.И. Учебно-исследовательский проект как средство личностного развития младшего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школьника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//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и образование: границы коммуникаций. 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2013.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(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13).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 234–235.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Поляшова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Н.В., Петрова И.А. Динамика развития самоопределения как личностного универсального учебного действия у младших школьников в условиях целенаправленного воздействия.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Герценовские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чтения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//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Начальное образование. 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2016.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2.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 10–16.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государственный образовательный стандарт начального общего образования [Текст] / Министерство образования и </a:t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науки РФ. - М.: Просвещение, 2010. - 31с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Морозова, Н.Г. Формирование личностных УУД на внеклассных мероприятиях [Электронный ресурс] / Н.Г. Морозова. – Режим </a:t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доступа: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www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sl.edu35.ru.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Емелина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М.А. Формирование личностных учебных действий во внеурочной деятельности [Электронный ресурс] / М.А.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Емелина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– 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Режим доступа: https://infourok.ru/vistuplenie-na-seminare-na-temu- formirovanielichnostnih-uud-vo-vneurochnoy-deyatelnosti-1307750.html.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Интернет-ресурсы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38311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CustomShape 1"/>
          <p:cNvSpPr/>
          <p:nvPr/>
        </p:nvSpPr>
        <p:spPr>
          <a:xfrm>
            <a:off x="1780562" y="3053576"/>
            <a:ext cx="8823360" cy="2826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4800" b="1" strike="noStrike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СПАСИБО</a:t>
            </a:r>
            <a:endParaRPr lang="ru-RU" sz="4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</a:pPr>
            <a:r>
              <a:rPr lang="ru-RU" sz="4800" b="1" strike="noStrike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</a:t>
            </a:r>
            <a:endParaRPr lang="ru-RU" sz="4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</a:pPr>
            <a:r>
              <a:rPr lang="ru-RU" sz="4800" b="1" strike="noStrike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ВНИМАНИЕ</a:t>
            </a:r>
            <a:endParaRPr lang="ru-RU" sz="4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ru-RU" sz="5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894260" y="490280"/>
            <a:ext cx="1859441" cy="18533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1536" y="2696101"/>
            <a:ext cx="1704733" cy="16959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4260" y="4766368"/>
            <a:ext cx="1692658" cy="16926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630171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CustomShape 1"/>
          <p:cNvSpPr/>
          <p:nvPr/>
        </p:nvSpPr>
        <p:spPr>
          <a:xfrm>
            <a:off x="400528" y="514407"/>
            <a:ext cx="9399079" cy="1271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3000" b="1" strike="noStrike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Условия формирования личного вклада педагога в развитие образования</a:t>
            </a:r>
            <a:endParaRPr lang="ru-RU" sz="3000" b="0" strike="noStrike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3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2" name="CustomShape 2"/>
          <p:cNvSpPr/>
          <p:nvPr/>
        </p:nvSpPr>
        <p:spPr>
          <a:xfrm>
            <a:off x="324000" y="1196640"/>
            <a:ext cx="11415840" cy="4352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457200" algn="just">
              <a:lnSpc>
                <a:spcPct val="100000"/>
              </a:lnSpc>
            </a:pPr>
            <a:r>
              <a:rPr lang="ru-RU" sz="2000" b="1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   </a:t>
            </a:r>
            <a:endParaRPr lang="ru-RU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880399" y="514407"/>
            <a:ext cx="1859441" cy="1853345"/>
          </a:xfrm>
          <a:prstGeom prst="rect">
            <a:avLst/>
          </a:prstGeom>
        </p:spPr>
      </p:pic>
      <p:sp>
        <p:nvSpPr>
          <p:cNvPr id="6" name="CustomShape 3"/>
          <p:cNvSpPr/>
          <p:nvPr/>
        </p:nvSpPr>
        <p:spPr>
          <a:xfrm>
            <a:off x="138614" y="2134396"/>
            <a:ext cx="11786611" cy="4389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indent="450000" algn="just">
              <a:lnSpc>
                <a:spcPct val="100000"/>
              </a:lnSpc>
            </a:pPr>
            <a:r>
              <a:rPr lang="ru-RU" b="1" i="1" strike="noStrike" spc="-1" dirty="0">
                <a:solidFill>
                  <a:srgbClr val="0D1F63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Научно – исследовательские условия: </a:t>
            </a:r>
            <a:endParaRPr lang="ru-RU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b="0" strike="noStrike" spc="-1" dirty="0">
                <a:solidFill>
                  <a:srgbClr val="0D1F63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проблемы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внеурочной деятельности в начальной школе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(работы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Е.В.Бондаревская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И.П.Иванов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Л.И.Новикова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Н.Е.Щуркова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.). </a:t>
            </a:r>
          </a:p>
          <a:p>
            <a:pPr marL="342900" indent="-34290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b="0" strike="noStrike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Анализ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личностных УУД, разработанных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системно-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деятельностного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подхода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(работы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Л.С.Выготский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А.Н.Леонтьев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П.Я.Гальперин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Д.Б.Эльконин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В.В.Давыдов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А.Г.Асмолов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b="0" strike="noStrike" spc="-1" dirty="0" smtClean="0">
              <a:solidFill>
                <a:srgbClr val="0D1F63"/>
              </a:solidFill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</a:pPr>
            <a:r>
              <a:rPr lang="ru-RU" b="1" i="1" strike="noStrike" spc="-1" dirty="0" smtClean="0">
                <a:solidFill>
                  <a:srgbClr val="0D1F63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 Методические условия:</a:t>
            </a:r>
          </a:p>
          <a:p>
            <a:pPr marL="342900" indent="-34290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</a:t>
            </a:r>
            <a:r>
              <a:rPr lang="ru-RU" b="0" strike="noStrike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зучение комплексных субъектно-ориентированных педагогических диагностик личностных УУД младших школьников</a:t>
            </a:r>
          </a:p>
          <a:p>
            <a:pPr marL="342900" indent="-34290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методические разработки внеклассных занятий с использованием технологий, направленных на развитие личностных УУД и апробация их на практике</a:t>
            </a:r>
          </a:p>
          <a:p>
            <a:pPr marL="342900" indent="-34290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b="0" strike="noStrike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прохождение курсов повышения квалификации</a:t>
            </a:r>
          </a:p>
          <a:p>
            <a:pPr marL="342900" indent="-34290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распространение опыта работы по теме через сайт учителя, </a:t>
            </a:r>
            <a:r>
              <a:rPr lang="ru-RU" spc="-1" dirty="0" err="1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инстаграмм</a:t>
            </a:r>
            <a:r>
              <a:rPr lang="ru-RU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класса.</a:t>
            </a:r>
            <a:endParaRPr lang="ru-RU" b="0" strike="noStrike" spc="-1" dirty="0" smtClean="0"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indent="450000" algn="just">
              <a:lnSpc>
                <a:spcPct val="100000"/>
              </a:lnSpc>
            </a:pPr>
            <a:r>
              <a:rPr lang="ru-RU" b="1" i="1" strike="noStrike" spc="-1" dirty="0" smtClean="0">
                <a:solidFill>
                  <a:srgbClr val="0D1F63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Организационно </a:t>
            </a:r>
            <a:r>
              <a:rPr lang="ru-RU" b="1" i="1" strike="noStrike" spc="-1" dirty="0">
                <a:solidFill>
                  <a:srgbClr val="0D1F63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– педагогические </a:t>
            </a:r>
            <a:r>
              <a:rPr lang="ru-RU" b="1" i="1" strike="noStrike" spc="-1" dirty="0" smtClean="0">
                <a:solidFill>
                  <a:srgbClr val="0D1F63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условия:</a:t>
            </a:r>
          </a:p>
          <a:p>
            <a:pPr marL="342900" indent="-34290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b="0" strike="noStrike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работа </a:t>
            </a:r>
            <a:r>
              <a:rPr lang="ru-RU" b="0" strike="noStrike" spc="-1" dirty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контексте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системно-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деятельностного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подхода, обозначенного в современных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ФГОС;</a:t>
            </a:r>
            <a:endParaRPr lang="ru-RU" b="0" strike="noStrike" spc="-1" dirty="0"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b="0" strike="noStrike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работа </a:t>
            </a:r>
            <a:r>
              <a:rPr lang="ru-RU" b="0" strike="noStrike" spc="-1" dirty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должности учителя начальных </a:t>
            </a:r>
            <a:r>
              <a:rPr lang="ru-RU" b="0" strike="noStrike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классов</a:t>
            </a:r>
          </a:p>
          <a:p>
            <a:pPr marL="342900" indent="-34290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выступление на школьных методических объединениях, </a:t>
            </a:r>
            <a:r>
              <a:rPr lang="ru-RU" spc="-1" dirty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</a:t>
            </a:r>
            <a:r>
              <a:rPr lang="ru-RU" b="0" strike="noStrike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астер – классы, открытые уроки, семинары</a:t>
            </a:r>
          </a:p>
          <a:p>
            <a:pPr marL="342900" indent="-342900" algn="just">
              <a:lnSpc>
                <a:spcPct val="100000"/>
              </a:lnSpc>
              <a:buFontTx/>
              <a:buChar char="-"/>
            </a:pPr>
            <a:endParaRPr lang="ru-RU" b="0" strike="noStrike" spc="-1" dirty="0" smtClean="0"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indent="450000" algn="just">
              <a:lnSpc>
                <a:spcPct val="100000"/>
              </a:lnSpc>
            </a:pPr>
            <a:endParaRPr lang="ru-RU" b="0" strike="noStrike" spc="-1" dirty="0"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442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CustomShape 1"/>
          <p:cNvSpPr/>
          <p:nvPr/>
        </p:nvSpPr>
        <p:spPr>
          <a:xfrm>
            <a:off x="741207" y="579102"/>
            <a:ext cx="5976116" cy="1271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3300" b="1" strike="noStrike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Актуальность </a:t>
            </a:r>
            <a:r>
              <a:rPr lang="ru-RU" sz="3300" b="1" strike="noStrike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развития </a:t>
            </a:r>
            <a:r>
              <a:rPr lang="ru-RU" sz="3300" b="1" strike="noStrike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образования</a:t>
            </a:r>
            <a:endParaRPr lang="ru-RU" sz="3300" b="0" strike="noStrike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3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5" name="CustomShape 2"/>
          <p:cNvSpPr/>
          <p:nvPr/>
        </p:nvSpPr>
        <p:spPr>
          <a:xfrm>
            <a:off x="656640" y="2534040"/>
            <a:ext cx="11100480" cy="273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36" name="Рисунок 6"/>
          <p:cNvPicPr/>
          <p:nvPr/>
        </p:nvPicPr>
        <p:blipFill>
          <a:blip r:embed="rId3" cstate="print"/>
          <a:stretch/>
        </p:blipFill>
        <p:spPr>
          <a:xfrm>
            <a:off x="6718580" y="1007031"/>
            <a:ext cx="3175680" cy="790200"/>
          </a:xfrm>
          <a:prstGeom prst="rect">
            <a:avLst/>
          </a:prstGeom>
          <a:ln>
            <a:noFill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894260" y="490280"/>
            <a:ext cx="1859441" cy="185334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2983" y="4226465"/>
            <a:ext cx="3665629" cy="115235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31.07.2020 г. № 304-ФЗ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внесении изменений в Федеральный закон «Об образовании в Российской Федерации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8114" y="2323048"/>
            <a:ext cx="3675675" cy="113732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мероприятий в рамках Десятилетия детства до 2027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998611" y="2366599"/>
            <a:ext cx="3601720" cy="116549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мероприятий по реализации Стратегии развития воспитания в РФ 2021-2025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гг.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0607" y="5477435"/>
            <a:ext cx="11443447" cy="107770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Стратегия государственной культурной политики до 2030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года. Цель -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содействие формированию гармонично развитой личности, способной к активному участию в реализации государственной культурной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политики.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107350" y="2591613"/>
            <a:ext cx="3647700" cy="11254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проект «Образование» 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016542" y="4267119"/>
            <a:ext cx="3651644" cy="11027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Рабочая программа воспитания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103406" y="3941827"/>
            <a:ext cx="3651644" cy="11027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мероприятий в рамках работы Российского движения школьников </a:t>
            </a:r>
          </a:p>
        </p:txBody>
      </p:sp>
    </p:spTree>
    <p:extLst>
      <p:ext uri="{BB962C8B-B14F-4D97-AF65-F5344CB8AC3E}">
        <p14:creationId xmlns:p14="http://schemas.microsoft.com/office/powerpoint/2010/main" val="7607239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CustomShape 1"/>
          <p:cNvSpPr/>
          <p:nvPr/>
        </p:nvSpPr>
        <p:spPr>
          <a:xfrm>
            <a:off x="1714859" y="774707"/>
            <a:ext cx="8281322" cy="59938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4000" b="1" strike="noStrike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Теоретические основы</a:t>
            </a:r>
            <a:endParaRPr lang="ru-RU" sz="4000" b="0" strike="noStrike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3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3" name="CustomShape 2"/>
          <p:cNvSpPr/>
          <p:nvPr/>
        </p:nvSpPr>
        <p:spPr>
          <a:xfrm>
            <a:off x="6514560" y="1658520"/>
            <a:ext cx="5428320" cy="3437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4" name="CustomShape 3"/>
          <p:cNvSpPr/>
          <p:nvPr/>
        </p:nvSpPr>
        <p:spPr>
          <a:xfrm>
            <a:off x="327840" y="1658520"/>
            <a:ext cx="5899200" cy="3649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5" name="CustomShape 4"/>
          <p:cNvSpPr/>
          <p:nvPr/>
        </p:nvSpPr>
        <p:spPr>
          <a:xfrm>
            <a:off x="1056480" y="1442160"/>
            <a:ext cx="9598080" cy="3382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0" i="1" strike="noStrike" spc="-1" dirty="0" smtClean="0">
                <a:solidFill>
                  <a:srgbClr val="0D1F63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«</a:t>
            </a:r>
            <a:endParaRPr lang="ru-RU" sz="2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6" name="CustomShape 5"/>
          <p:cNvSpPr/>
          <p:nvPr/>
        </p:nvSpPr>
        <p:spPr>
          <a:xfrm>
            <a:off x="1536000" y="3816000"/>
            <a:ext cx="9598080" cy="1933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894260" y="490280"/>
            <a:ext cx="1859441" cy="185334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61529" y="2319522"/>
            <a:ext cx="5293991" cy="425104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Личностные 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УУД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обеспечивают ценностно-смысловую ориентацию учащихся (умение соотносить поступки и события с принятыми этическими принципами, знание моральных норм и умение выделить нравственный аспект поведения) и ориентацию в социальных ролях и межличностных отношениях.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843040" y="2319522"/>
            <a:ext cx="6085991" cy="425104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Внеурочная деятельность – это проявляемая вне уроков активность детей, обусловленная в основном их интересами и потребностями, направленная на познание и преобразование себя и окружающей действительности, играющая при правильной организации важную роль в развитии учащихся и формировании ученического коллектива.</a:t>
            </a:r>
          </a:p>
        </p:txBody>
      </p:sp>
    </p:spTree>
    <p:extLst>
      <p:ext uri="{BB962C8B-B14F-4D97-AF65-F5344CB8AC3E}">
        <p14:creationId xmlns:p14="http://schemas.microsoft.com/office/powerpoint/2010/main" val="2384546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CustomShape 1"/>
          <p:cNvSpPr/>
          <p:nvPr/>
        </p:nvSpPr>
        <p:spPr>
          <a:xfrm>
            <a:off x="992342" y="524045"/>
            <a:ext cx="8799854" cy="81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3300" b="1" strike="noStrike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Цель и задачи педагогической деятельности</a:t>
            </a:r>
            <a:endParaRPr lang="ru-RU" sz="3300" b="0" strike="noStrike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3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894260" y="490280"/>
            <a:ext cx="1859441" cy="185334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8223" y="1100917"/>
            <a:ext cx="9628093" cy="1842545"/>
          </a:xfrm>
        </p:spPr>
        <p:txBody>
          <a:bodyPr/>
          <a:lstStyle/>
          <a:p>
            <a:r>
              <a:rPr lang="ru-RU" sz="2800" b="1" i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8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создать условия для формирования личностных УУД учащихся во внеурочной деятельности.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00356" y="2802276"/>
            <a:ext cx="10812927" cy="3583642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психолого-педагогическую литературу по изучаемой теме.</a:t>
            </a:r>
          </a:p>
          <a:p>
            <a:pPr marL="342900" indent="-342900">
              <a:buFont typeface="Wingdings 3" charset="2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Отобрать эффективные методики для формирования личностных УУД и применения личностно-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деятельностного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подхода в процессе обучения в начальной школе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систему внеурочных занятий, направленных на развитие личностных УУД.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эффективность проделанной работы.</a:t>
            </a:r>
          </a:p>
        </p:txBody>
      </p:sp>
    </p:spTree>
    <p:extLst>
      <p:ext uri="{BB962C8B-B14F-4D97-AF65-F5344CB8AC3E}">
        <p14:creationId xmlns:p14="http://schemas.microsoft.com/office/powerpoint/2010/main" val="23841813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CustomShape 1"/>
          <p:cNvSpPr/>
          <p:nvPr/>
        </p:nvSpPr>
        <p:spPr>
          <a:xfrm>
            <a:off x="2059620" y="580938"/>
            <a:ext cx="6522198" cy="81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3300" b="1" strike="noStrike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Ведущая педагогическая идея</a:t>
            </a:r>
            <a:endParaRPr lang="ru-RU" sz="3300" b="0" strike="noStrike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3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2" name="CustomShape 3"/>
          <p:cNvSpPr/>
          <p:nvPr/>
        </p:nvSpPr>
        <p:spPr>
          <a:xfrm>
            <a:off x="292800" y="720000"/>
            <a:ext cx="7862880" cy="1303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ru-RU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90095" y="444927"/>
            <a:ext cx="1859441" cy="1853345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951074" y="3217563"/>
            <a:ext cx="9239021" cy="34021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обществе школу принято считать основным источником знаний. С внедрением в образование УУД, школа стремится развивать ученика так, чтобы в дальнейшем он мог самостоятельно совершенствовать свои знания, навыки, смог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саморазвиваться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Планируемым результатом уже выступает способность самостоятельно ставить цели, планировать задачи по их достижению, оценивать результаты.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0899" y="1658470"/>
            <a:ext cx="6239196" cy="14390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«Любой ребёнок достоин того, чтобы получить полноценное развитие, при котором бы произошло раскрытие его уникальных способностей»</a:t>
            </a: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Джон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Рескин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91658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CustomShape 1"/>
          <p:cNvSpPr/>
          <p:nvPr/>
        </p:nvSpPr>
        <p:spPr>
          <a:xfrm>
            <a:off x="777661" y="754422"/>
            <a:ext cx="9598053" cy="81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3300" b="1" i="1" strike="noStrike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Процесс формирования </a:t>
            </a:r>
            <a:r>
              <a:rPr lang="ru-RU" sz="3300" b="1" i="1" strike="noStrike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личностных </a:t>
            </a:r>
            <a:r>
              <a:rPr lang="ru-RU" sz="3300" b="1" i="1" strike="noStrike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УУД</a:t>
            </a:r>
            <a:endParaRPr lang="ru-RU" sz="3300" b="0" strike="noStrike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8" name="CustomShape 5"/>
          <p:cNvSpPr/>
          <p:nvPr/>
        </p:nvSpPr>
        <p:spPr>
          <a:xfrm>
            <a:off x="477600" y="1785960"/>
            <a:ext cx="4363200" cy="1362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marL="216000" indent="-209160">
              <a:lnSpc>
                <a:spcPct val="100000"/>
              </a:lnSpc>
              <a:buClr>
                <a:srgbClr val="002060"/>
              </a:buClr>
              <a:buFont typeface="Arial"/>
              <a:buChar char="•"/>
            </a:pPr>
            <a:endParaRPr lang="ru-RU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9" name="CustomShape 6"/>
          <p:cNvSpPr/>
          <p:nvPr/>
        </p:nvSpPr>
        <p:spPr>
          <a:xfrm>
            <a:off x="6394080" y="1466280"/>
            <a:ext cx="5991360" cy="2001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ru-RU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0" name="CustomShape 7"/>
          <p:cNvSpPr/>
          <p:nvPr/>
        </p:nvSpPr>
        <p:spPr>
          <a:xfrm>
            <a:off x="4351200" y="3481920"/>
            <a:ext cx="5038560" cy="936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ru-RU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894260" y="490280"/>
            <a:ext cx="1859441" cy="185334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10501" y="2174199"/>
            <a:ext cx="3080333" cy="212713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этап</a:t>
            </a:r>
          </a:p>
          <a:p>
            <a:pPr marL="285750" indent="-285750" algn="ctr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Уважение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своей семье, к своим родственникам, любовь к родителям.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Освоение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роли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ученика.</a:t>
            </a:r>
          </a:p>
          <a:p>
            <a:pPr marL="285750" indent="-285750" algn="ctr">
              <a:buFontTx/>
              <a:buChar char="-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ормирование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интереса (мотивации) к учению.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1-2 класс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577280" y="2448868"/>
            <a:ext cx="4546748" cy="300210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этап</a:t>
            </a: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Уважение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своему народу, к другим народам, принятие ценностей других народов. </a:t>
            </a: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Освоение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личностного смысла учения; выбор дальнейшего образовательного маршрута.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жизненных ситуаций и поступков героев художественных текстов с точки зрения общечеловеческих норм, нравственных и этических ценностей, ценностей гражданина России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 algn="ctr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класс</a:t>
            </a:r>
          </a:p>
          <a:p>
            <a:pPr marL="285750" indent="-285750" algn="ctr">
              <a:buFontTx/>
              <a:buChar char="-"/>
            </a:pP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438579" y="3533840"/>
            <a:ext cx="3891159" cy="280121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этап</a:t>
            </a:r>
          </a:p>
          <a:p>
            <a:pPr marL="285750" indent="-285750" algn="ctr">
              <a:buFontTx/>
              <a:buChar char="-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Уважение к своему народу, к другим народам, терпимость к обычаям и традициям других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народов.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>
              <a:buFontTx/>
              <a:buChar char="-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Освоение личностного смысла учения, желания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продолжать свою учебу.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>
              <a:buFontTx/>
              <a:buChar char="-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жизненных ситуаций и поступков героев художественных текстов с точки зрения общечеловеческих норм.</a:t>
            </a: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класс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2259106" y="1420427"/>
            <a:ext cx="1398494" cy="75377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5446059" y="1500326"/>
            <a:ext cx="4830" cy="198159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7184134" y="1420427"/>
            <a:ext cx="1623690" cy="75377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030" name="Picture 6" descr="https://fs00.infourok.ru/images/doc/144/167324/img1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75" t="24652" b="29465"/>
          <a:stretch/>
        </p:blipFill>
        <p:spPr bwMode="auto">
          <a:xfrm>
            <a:off x="213929" y="4475737"/>
            <a:ext cx="2644892" cy="2393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5262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Орлята России\ОРЛЯТА РОССИИ\ЛОГОТИПЫ И МАТЕРИАЛЫ ПО ОРЛЯТАМ РОССИИ ДЛЯ СТЕНДОВ\логотип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9842" y="2114915"/>
            <a:ext cx="3140488" cy="15247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9" name="CustomShape 1"/>
          <p:cNvSpPr/>
          <p:nvPr/>
        </p:nvSpPr>
        <p:spPr>
          <a:xfrm>
            <a:off x="1383956" y="666123"/>
            <a:ext cx="8411665" cy="115028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3300" b="1" strike="noStrike" spc="-1" dirty="0" err="1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Деятельностный</a:t>
            </a:r>
            <a:r>
              <a:rPr lang="ru-RU" sz="3300" b="1" strike="noStrike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 </a:t>
            </a:r>
            <a:r>
              <a:rPr lang="ru-RU" sz="3300" b="1" strike="noStrike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аспект </a:t>
            </a:r>
          </a:p>
          <a:p>
            <a:pPr algn="ctr">
              <a:lnSpc>
                <a:spcPct val="100000"/>
              </a:lnSpc>
            </a:pPr>
            <a:r>
              <a:rPr lang="ru-RU" sz="3300" b="1" strike="noStrike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проект «Орлята России»</a:t>
            </a:r>
            <a:endParaRPr lang="ru-RU" sz="3300" b="0" strike="noStrike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894260" y="490280"/>
            <a:ext cx="1859441" cy="185334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39054" y="2214961"/>
            <a:ext cx="7214647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000"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Программа направлена на достижение национальных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целей Российской Федерации, создание условий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воспитания социально ответственной личности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учащихся начальной школы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общеобразовательных организаций</a:t>
            </a:r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Внеурочная программа «Орлята России» состоит из 7 модулей, каждый из модулей включает в себя 8 тематических классных часов.</a:t>
            </a:r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Модули: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Op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 – Э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py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дит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(сентябрь – октябрь)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Op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 –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Xpa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нит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ль 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op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ич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ec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й п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мяти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(ноябрь)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Op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 –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Mac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ep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(декабрь)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Op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 – Лид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ep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(январь – февраль)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Op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 –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op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 (февраль – март)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Op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 – 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o6po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ц (март – апрель)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Op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 – Эк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 (апрель – май)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indent="450000"/>
            <a:endParaRPr lang="ru-RU" u="sng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68" t="7390" r="8937"/>
          <a:stretch/>
        </p:blipFill>
        <p:spPr>
          <a:xfrm>
            <a:off x="497531" y="3524683"/>
            <a:ext cx="3238533" cy="29191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02231" y="4449452"/>
            <a:ext cx="1251470" cy="1994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9570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овет директоров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Совет директоров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1964</TotalTime>
  <Words>1455</Words>
  <Application>Microsoft Office PowerPoint</Application>
  <PresentationFormat>Широкоэкранный</PresentationFormat>
  <Paragraphs>350</Paragraphs>
  <Slides>21</Slides>
  <Notes>17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32" baseType="lpstr">
      <vt:lpstr>Aller</vt:lpstr>
      <vt:lpstr>Arial</vt:lpstr>
      <vt:lpstr>Calibri</vt:lpstr>
      <vt:lpstr>Century Gothic</vt:lpstr>
      <vt:lpstr>DejaVu Sans</vt:lpstr>
      <vt:lpstr>Lato Heavy</vt:lpstr>
      <vt:lpstr>Segoe UI</vt:lpstr>
      <vt:lpstr>Segoe UI Light</vt:lpstr>
      <vt:lpstr>Times New Roman</vt:lpstr>
      <vt:lpstr>Wingdings 3</vt:lpstr>
      <vt:lpstr>Совет директоров</vt:lpstr>
      <vt:lpstr>Презентация PowerPoint</vt:lpstr>
      <vt:lpstr>Тема: Формирование личностных УУД учащихся средствами внеурочной деятельности</vt:lpstr>
      <vt:lpstr>Презентация PowerPoint</vt:lpstr>
      <vt:lpstr>Презентация PowerPoint</vt:lpstr>
      <vt:lpstr>Презентация PowerPoint</vt:lpstr>
      <vt:lpstr>Цель: создать условия для формирования личностных УУД учащихся во внеурочной деятельности.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 Кудрявцев</dc:creator>
  <cp:lastModifiedBy>User</cp:lastModifiedBy>
  <cp:revision>139</cp:revision>
  <dcterms:created xsi:type="dcterms:W3CDTF">2021-07-28T19:37:20Z</dcterms:created>
  <dcterms:modified xsi:type="dcterms:W3CDTF">2022-03-29T10:50:55Z</dcterms:modified>
</cp:coreProperties>
</file>