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ags/tag29.xml" ContentType="application/vnd.openxmlformats-officedocument.presentationml.tags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customXml/itemProps6.xml" ContentType="application/vnd.openxmlformats-officedocument.customXmlPropertie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Default Extension="vml" ContentType="application/vnd.openxmlformats-officedocument.vmlDrawing"/>
  <Override PartName="/ppt/tags/tag33.xml" ContentType="application/vnd.openxmlformats-officedocument.presentationml.tags+xml"/>
  <Override PartName="/customXml/itemProps7.xml" ContentType="application/vnd.openxmlformats-officedocument.customXmlPropertie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customXml/itemProps5.xml" ContentType="application/vnd.openxmlformats-officedocument.customXmlPropertie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8"/>
  </p:sldMasterIdLst>
  <p:notesMasterIdLst>
    <p:notesMasterId r:id="rId31"/>
  </p:notesMasterIdLst>
  <p:sldIdLst>
    <p:sldId id="259" r:id="rId9"/>
    <p:sldId id="274" r:id="rId10"/>
    <p:sldId id="278" r:id="rId11"/>
    <p:sldId id="279" r:id="rId12"/>
    <p:sldId id="280" r:id="rId13"/>
    <p:sldId id="256" r:id="rId14"/>
    <p:sldId id="275" r:id="rId15"/>
    <p:sldId id="276" r:id="rId16"/>
    <p:sldId id="264" r:id="rId17"/>
    <p:sldId id="265" r:id="rId18"/>
    <p:sldId id="283" r:id="rId19"/>
    <p:sldId id="284" r:id="rId20"/>
    <p:sldId id="263" r:id="rId21"/>
    <p:sldId id="286" r:id="rId22"/>
    <p:sldId id="287" r:id="rId23"/>
    <p:sldId id="288" r:id="rId24"/>
    <p:sldId id="289" r:id="rId25"/>
    <p:sldId id="291" r:id="rId26"/>
    <p:sldId id="292" r:id="rId27"/>
    <p:sldId id="269" r:id="rId28"/>
    <p:sldId id="295" r:id="rId29"/>
    <p:sldId id="294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33221"/>
    <a:srgbClr val="5C0452"/>
    <a:srgbClr val="333300"/>
    <a:srgbClr val="02646E"/>
    <a:srgbClr val="6A68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246" autoAdjust="0"/>
    <p:restoredTop sz="94086" autoAdjust="0"/>
  </p:normalViewPr>
  <p:slideViewPr>
    <p:cSldViewPr>
      <p:cViewPr>
        <p:scale>
          <a:sx n="50" d="100"/>
          <a:sy n="50" d="100"/>
        </p:scale>
        <p:origin x="-2266" y="-7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1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34" Type="http://schemas.openxmlformats.org/officeDocument/2006/relationships/theme" Target="theme/theme1.xml"/><Relationship Id="rId7" Type="http://schemas.openxmlformats.org/officeDocument/2006/relationships/customXml" Target="../customXml/item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2C5C15-E9BE-4BB7-B026-42D75F01E592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216342-E653-4F28-8F9F-C125EFE9FA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43797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.xml"/><Relationship Id="rId7" Type="http://schemas.openxmlformats.org/officeDocument/2006/relationships/tags" Target="../tags/tag6.xml"/><Relationship Id="rId2" Type="http://schemas.openxmlformats.org/officeDocument/2006/relationships/tags" Target="../tags/tag1.xml"/><Relationship Id="rId1" Type="http://schemas.openxmlformats.org/officeDocument/2006/relationships/customXml" Target="../../customXml/item4.xml"/><Relationship Id="rId6" Type="http://schemas.openxmlformats.org/officeDocument/2006/relationships/tags" Target="../tags/tag5.xml"/><Relationship Id="rId11" Type="http://schemas.openxmlformats.org/officeDocument/2006/relationships/image" Target="../media/image5.png"/><Relationship Id="rId5" Type="http://schemas.openxmlformats.org/officeDocument/2006/relationships/tags" Target="../tags/tag4.xml"/><Relationship Id="rId10" Type="http://schemas.openxmlformats.org/officeDocument/2006/relationships/image" Target="../media/image4.png"/><Relationship Id="rId4" Type="http://schemas.openxmlformats.org/officeDocument/2006/relationships/tags" Target="../tags/tag3.xml"/><Relationship Id="rId9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2" Type="http://schemas.openxmlformats.org/officeDocument/2006/relationships/tags" Target="../tags/tag7.xml"/><Relationship Id="rId1" Type="http://schemas.openxmlformats.org/officeDocument/2006/relationships/customXml" Target="../../customXml/item7.xml"/><Relationship Id="rId6" Type="http://schemas.openxmlformats.org/officeDocument/2006/relationships/tags" Target="../tags/tag11.xml"/><Relationship Id="rId11" Type="http://schemas.openxmlformats.org/officeDocument/2006/relationships/image" Target="../media/image5.png"/><Relationship Id="rId5" Type="http://schemas.openxmlformats.org/officeDocument/2006/relationships/tags" Target="../tags/tag10.xml"/><Relationship Id="rId10" Type="http://schemas.openxmlformats.org/officeDocument/2006/relationships/image" Target="../media/image4.png"/><Relationship Id="rId4" Type="http://schemas.openxmlformats.org/officeDocument/2006/relationships/tags" Target="../tags/tag9.xml"/><Relationship Id="rId9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2" Type="http://schemas.openxmlformats.org/officeDocument/2006/relationships/tags" Target="../tags/tag13.xml"/><Relationship Id="rId1" Type="http://schemas.openxmlformats.org/officeDocument/2006/relationships/customXml" Target="../../customXml/item3.xml"/><Relationship Id="rId6" Type="http://schemas.openxmlformats.org/officeDocument/2006/relationships/tags" Target="../tags/tag17.xml"/><Relationship Id="rId11" Type="http://schemas.openxmlformats.org/officeDocument/2006/relationships/image" Target="../media/image5.png"/><Relationship Id="rId5" Type="http://schemas.openxmlformats.org/officeDocument/2006/relationships/tags" Target="../tags/tag16.xml"/><Relationship Id="rId10" Type="http://schemas.openxmlformats.org/officeDocument/2006/relationships/image" Target="../media/image4.png"/><Relationship Id="rId4" Type="http://schemas.openxmlformats.org/officeDocument/2006/relationships/tags" Target="../tags/tag15.xml"/><Relationship Id="rId9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2" Type="http://schemas.openxmlformats.org/officeDocument/2006/relationships/tags" Target="../tags/tag19.xml"/><Relationship Id="rId1" Type="http://schemas.openxmlformats.org/officeDocument/2006/relationships/customXml" Target="../../customXml/item6.xml"/><Relationship Id="rId6" Type="http://schemas.openxmlformats.org/officeDocument/2006/relationships/tags" Target="../tags/tag23.xml"/><Relationship Id="rId11" Type="http://schemas.openxmlformats.org/officeDocument/2006/relationships/image" Target="../media/image5.png"/><Relationship Id="rId5" Type="http://schemas.openxmlformats.org/officeDocument/2006/relationships/tags" Target="../tags/tag22.xml"/><Relationship Id="rId10" Type="http://schemas.openxmlformats.org/officeDocument/2006/relationships/image" Target="../media/image4.png"/><Relationship Id="rId4" Type="http://schemas.openxmlformats.org/officeDocument/2006/relationships/tags" Target="../tags/tag21.xml"/><Relationship Id="rId9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6.xml"/><Relationship Id="rId7" Type="http://schemas.openxmlformats.org/officeDocument/2006/relationships/tags" Target="../tags/tag30.xml"/><Relationship Id="rId2" Type="http://schemas.openxmlformats.org/officeDocument/2006/relationships/tags" Target="../tags/tag25.xml"/><Relationship Id="rId1" Type="http://schemas.openxmlformats.org/officeDocument/2006/relationships/customXml" Target="../../customXml/item1.xml"/><Relationship Id="rId6" Type="http://schemas.openxmlformats.org/officeDocument/2006/relationships/tags" Target="../tags/tag29.xml"/><Relationship Id="rId11" Type="http://schemas.openxmlformats.org/officeDocument/2006/relationships/image" Target="../media/image5.png"/><Relationship Id="rId5" Type="http://schemas.openxmlformats.org/officeDocument/2006/relationships/tags" Target="../tags/tag28.xml"/><Relationship Id="rId10" Type="http://schemas.openxmlformats.org/officeDocument/2006/relationships/image" Target="../media/image4.png"/><Relationship Id="rId4" Type="http://schemas.openxmlformats.org/officeDocument/2006/relationships/tags" Target="../tags/tag27.xml"/><Relationship Id="rId9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 smtClean="0"/>
              <a:t>График функций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11/29/2021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6116" y="5572140"/>
            <a:ext cx="2895600" cy="365125"/>
          </a:xfrm>
        </p:spPr>
        <p:txBody>
          <a:bodyPr/>
          <a:lstStyle/>
          <a:p>
            <a:r>
              <a:rPr lang="ru-RU" b="1" dirty="0" smtClean="0"/>
              <a:t>Учитель математики </a:t>
            </a:r>
            <a:endParaRPr lang="ru-RU" dirty="0" smtClean="0"/>
          </a:p>
          <a:p>
            <a:r>
              <a:rPr lang="ru-RU" b="1" dirty="0" smtClean="0"/>
              <a:t>Бочарова Наталья Николаевна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2928926" y="0"/>
            <a:ext cx="3643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</a:t>
            </a:r>
            <a:r>
              <a:rPr lang="ru-RU" sz="3600" baseline="0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урока</a:t>
            </a:r>
            <a:r>
              <a:rPr lang="en-US" sz="3600" baseline="0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en-US" sz="3600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11/29/2021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11/29/2021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4048" y="1673352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84048" y="300586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84048" y="433837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5552" y="1852689"/>
            <a:ext cx="857250" cy="857250"/>
          </a:xfrm>
          <a:prstGeom prst="rect">
            <a:avLst/>
          </a:prstGeom>
        </p:spPr>
      </p:pic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5552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5552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20863457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2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1852689"/>
            <a:ext cx="857250" cy="857250"/>
          </a:xfrm>
          <a:prstGeom prst="rect">
            <a:avLst/>
          </a:prstGeom>
        </p:spPr>
      </p:pic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24424937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3 варианта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4048" y="1673352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84048" y="300586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84048" y="433837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5552" y="1852689"/>
            <a:ext cx="857250" cy="857250"/>
          </a:xfrm>
          <a:prstGeom prst="rect">
            <a:avLst/>
          </a:prstGeom>
        </p:spPr>
      </p:pic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5552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5552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33401228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3 варианта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4048" y="1673352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84048" y="300586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84048" y="433837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5552" y="1852689"/>
            <a:ext cx="857250" cy="857250"/>
          </a:xfrm>
          <a:prstGeom prst="rect">
            <a:avLst/>
          </a:prstGeom>
        </p:spPr>
      </p:pic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5552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5552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16606447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2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1852689"/>
            <a:ext cx="857250" cy="857250"/>
          </a:xfrm>
          <a:prstGeom prst="rect">
            <a:avLst/>
          </a:prstGeom>
        </p:spPr>
      </p:pic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2133146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11/29/2021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11/29/2021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2910" y="857232"/>
            <a:ext cx="3852890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57232"/>
            <a:ext cx="3852890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11/29/2021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10" y="788974"/>
            <a:ext cx="385447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2910" y="1500174"/>
            <a:ext cx="3854478" cy="46656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788974"/>
            <a:ext cx="378462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00174"/>
            <a:ext cx="3784627" cy="462598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11/29/2021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11/29/2021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11/29/2021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48" y="785794"/>
            <a:ext cx="2751165" cy="64930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85794"/>
            <a:ext cx="4854602" cy="534036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1435100"/>
            <a:ext cx="275116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11/29/2021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714355"/>
            <a:ext cx="5486400" cy="4013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11/29/2021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8596" y="-24"/>
            <a:ext cx="8229600" cy="654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4348" y="831863"/>
            <a:ext cx="7715304" cy="5311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E8E0A8-8E48-42ED-884C-4B8AE84DB2DE}" type="datetimeFigureOut">
              <a:rPr lang="en-US" smtClean="0"/>
              <a:pPr/>
              <a:t>11/29/2021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5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&#1044;&#1080;&#1084;&#1072;\Desktop\&#1083;&#1077;&#1090;&#1089;%20&#1084;&#1077;&#1088;&#1080;&#1082;&#1072;&#1085;.mp3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1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2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3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4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17.jpeg"/><Relationship Id="rId2" Type="http://schemas.openxmlformats.org/officeDocument/2006/relationships/tags" Target="../tags/tag35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9.wmf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4.bin"/><Relationship Id="rId4" Type="http://schemas.openxmlformats.org/officeDocument/2006/relationships/image" Target="../media/image9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9.wmf"/><Relationship Id="rId4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8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7030A0"/>
                </a:solidFill>
              </a:rPr>
              <a:t>Девиз урока:</a:t>
            </a:r>
            <a:endParaRPr lang="ru-RU" sz="5400" b="1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1500174"/>
            <a:ext cx="771530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C00000"/>
                </a:solidFill>
              </a:rPr>
              <a:t>«Каждое дело творчески, иначе зачем?»</a:t>
            </a:r>
            <a:r>
              <a:rPr lang="ru-RU" sz="7200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7200" dirty="0" smtClean="0">
                <a:solidFill>
                  <a:schemeClr val="tx2">
                    <a:lumMod val="50000"/>
                  </a:schemeClr>
                </a:solidFill>
              </a:rPr>
            </a:br>
            <a:endParaRPr lang="ru-RU" sz="72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642918"/>
            <a:ext cx="7786742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 </a:t>
            </a:r>
            <a:br>
              <a:rPr lang="ru-RU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42976" y="1857364"/>
            <a:ext cx="771530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Рассмотреть параллельность, пересечение и совпадение графиков линейных функций</a:t>
            </a:r>
            <a:endParaRPr lang="ru-RU" sz="44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57356" y="857232"/>
            <a:ext cx="52864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урока:</a:t>
            </a:r>
            <a:endParaRPr lang="ru-RU" sz="4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957744" y="5733256"/>
            <a:ext cx="7559096" cy="864096"/>
          </a:xfrm>
          <a:prstGeom prst="roundRect">
            <a:avLst/>
          </a:prstGeom>
          <a:solidFill>
            <a:schemeClr val="accent6">
              <a:lumMod val="20000"/>
              <a:lumOff val="80000"/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910835" y="4507924"/>
            <a:ext cx="7563540" cy="1009308"/>
          </a:xfrm>
          <a:prstGeom prst="roundRect">
            <a:avLst/>
          </a:prstGeom>
          <a:solidFill>
            <a:schemeClr val="accent6">
              <a:lumMod val="20000"/>
              <a:lumOff val="80000"/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24699" y="3429000"/>
            <a:ext cx="7569346" cy="864096"/>
          </a:xfrm>
          <a:prstGeom prst="roundRect">
            <a:avLst/>
          </a:prstGeom>
          <a:solidFill>
            <a:schemeClr val="accent6">
              <a:lumMod val="20000"/>
              <a:lumOff val="80000"/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24699" y="2420888"/>
            <a:ext cx="7561442" cy="864096"/>
          </a:xfrm>
          <a:prstGeom prst="roundRect">
            <a:avLst/>
          </a:prstGeom>
          <a:solidFill>
            <a:schemeClr val="accent6">
              <a:lumMod val="20000"/>
              <a:lumOff val="80000"/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51168" y="955291"/>
            <a:ext cx="7633003" cy="1050151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842" name="Rectangle 1"/>
          <p:cNvSpPr>
            <a:spLocks noChangeArrowheads="1"/>
          </p:cNvSpPr>
          <p:nvPr/>
        </p:nvSpPr>
        <p:spPr bwMode="auto">
          <a:xfrm>
            <a:off x="928662" y="906517"/>
            <a:ext cx="7786742" cy="5594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304800" algn="ctr" eaLnBrk="0" hangingPunct="0"/>
            <a:r>
              <a:rPr lang="ru-RU" sz="2400" b="1" dirty="0">
                <a:ea typeface="Times New Roman" pitchFamily="18" charset="0"/>
                <a:cs typeface="Arial" charset="0"/>
              </a:rPr>
              <a:t>Взаимное расположение прямых   </a:t>
            </a:r>
            <a:r>
              <a:rPr lang="en-US" sz="2400" b="1" dirty="0">
                <a:ea typeface="Times New Roman" pitchFamily="18" charset="0"/>
                <a:cs typeface="Arial" charset="0"/>
              </a:rPr>
              <a:t>y</a:t>
            </a:r>
            <a:r>
              <a:rPr lang="ru-RU" sz="2400" b="1" dirty="0">
                <a:ea typeface="Times New Roman" pitchFamily="18" charset="0"/>
                <a:cs typeface="Arial" charset="0"/>
              </a:rPr>
              <a:t>=</a:t>
            </a:r>
            <a:r>
              <a:rPr lang="en-US" sz="2400" b="1" dirty="0">
                <a:ea typeface="Times New Roman" pitchFamily="18" charset="0"/>
                <a:cs typeface="Arial" charset="0"/>
              </a:rPr>
              <a:t>k</a:t>
            </a:r>
            <a:r>
              <a:rPr lang="ru-RU" sz="2400" b="1" baseline="-30000" dirty="0">
                <a:ea typeface="Times New Roman" pitchFamily="18" charset="0"/>
                <a:cs typeface="Arial" charset="0"/>
              </a:rPr>
              <a:t>1</a:t>
            </a:r>
            <a:r>
              <a:rPr lang="en-US" sz="2400" b="1" dirty="0">
                <a:ea typeface="Times New Roman" pitchFamily="18" charset="0"/>
                <a:cs typeface="Arial" charset="0"/>
              </a:rPr>
              <a:t>x</a:t>
            </a:r>
            <a:r>
              <a:rPr lang="ru-RU" sz="2400" b="1" dirty="0">
                <a:ea typeface="Times New Roman" pitchFamily="18" charset="0"/>
                <a:cs typeface="Arial" charset="0"/>
              </a:rPr>
              <a:t>+</a:t>
            </a:r>
            <a:r>
              <a:rPr lang="en-US" sz="2400" b="1" dirty="0">
                <a:ea typeface="Times New Roman" pitchFamily="18" charset="0"/>
                <a:cs typeface="Arial" charset="0"/>
              </a:rPr>
              <a:t>b</a:t>
            </a:r>
            <a:r>
              <a:rPr lang="ru-RU" sz="2400" b="1" baseline="-30000" dirty="0">
                <a:ea typeface="Times New Roman" pitchFamily="18" charset="0"/>
                <a:cs typeface="Arial" charset="0"/>
              </a:rPr>
              <a:t>1    </a:t>
            </a:r>
            <a:r>
              <a:rPr lang="ru-RU" sz="2400" b="1" dirty="0">
                <a:ea typeface="Times New Roman" pitchFamily="18" charset="0"/>
                <a:cs typeface="Arial" charset="0"/>
              </a:rPr>
              <a:t> и  </a:t>
            </a:r>
            <a:r>
              <a:rPr lang="en-US" sz="2400" b="1" dirty="0">
                <a:ea typeface="Times New Roman" pitchFamily="18" charset="0"/>
                <a:cs typeface="Arial" charset="0"/>
              </a:rPr>
              <a:t>y</a:t>
            </a:r>
            <a:r>
              <a:rPr lang="ru-RU" sz="2400" b="1" dirty="0">
                <a:ea typeface="Times New Roman" pitchFamily="18" charset="0"/>
                <a:cs typeface="Arial" charset="0"/>
              </a:rPr>
              <a:t>=</a:t>
            </a:r>
            <a:r>
              <a:rPr lang="en-US" sz="2400" b="1" dirty="0">
                <a:ea typeface="Times New Roman" pitchFamily="18" charset="0"/>
                <a:cs typeface="Arial" charset="0"/>
              </a:rPr>
              <a:t>k</a:t>
            </a:r>
            <a:r>
              <a:rPr lang="ru-RU" sz="2400" b="1" baseline="-30000" dirty="0">
                <a:ea typeface="Times New Roman" pitchFamily="18" charset="0"/>
                <a:cs typeface="Arial" charset="0"/>
              </a:rPr>
              <a:t>2</a:t>
            </a:r>
            <a:r>
              <a:rPr lang="en-US" sz="2400" b="1" dirty="0">
                <a:ea typeface="Times New Roman" pitchFamily="18" charset="0"/>
                <a:cs typeface="Arial" charset="0"/>
              </a:rPr>
              <a:t>x</a:t>
            </a:r>
            <a:r>
              <a:rPr lang="ru-RU" sz="2400" b="1" dirty="0">
                <a:ea typeface="Times New Roman" pitchFamily="18" charset="0"/>
                <a:cs typeface="Arial" charset="0"/>
              </a:rPr>
              <a:t> +</a:t>
            </a:r>
            <a:r>
              <a:rPr lang="en-US" sz="2400" b="1" dirty="0">
                <a:ea typeface="Times New Roman" pitchFamily="18" charset="0"/>
                <a:cs typeface="Arial" charset="0"/>
              </a:rPr>
              <a:t>b</a:t>
            </a:r>
            <a:r>
              <a:rPr lang="ru-RU" sz="2400" b="1" baseline="-30000" dirty="0">
                <a:ea typeface="Times New Roman" pitchFamily="18" charset="0"/>
                <a:cs typeface="Arial" charset="0"/>
              </a:rPr>
              <a:t>2</a:t>
            </a:r>
            <a:r>
              <a:rPr lang="ru-RU" sz="2400" b="1" dirty="0">
                <a:ea typeface="Times New Roman" pitchFamily="18" charset="0"/>
                <a:cs typeface="Arial" charset="0"/>
              </a:rPr>
              <a:t>    </a:t>
            </a:r>
            <a:r>
              <a:rPr lang="ru-RU" sz="2400" b="1" dirty="0">
                <a:solidFill>
                  <a:srgbClr val="C00000"/>
                </a:solidFill>
                <a:ea typeface="Times New Roman" pitchFamily="18" charset="0"/>
                <a:cs typeface="Arial" charset="0"/>
              </a:rPr>
              <a:t>зависит от коэффициентов  </a:t>
            </a:r>
            <a:r>
              <a:rPr lang="en-US" sz="2400" b="1" dirty="0">
                <a:solidFill>
                  <a:srgbClr val="C00000"/>
                </a:solidFill>
                <a:ea typeface="Times New Roman" pitchFamily="18" charset="0"/>
                <a:cs typeface="Arial" charset="0"/>
              </a:rPr>
              <a:t>k</a:t>
            </a:r>
            <a:r>
              <a:rPr lang="ru-RU" sz="2400" b="1" dirty="0">
                <a:solidFill>
                  <a:srgbClr val="C00000"/>
                </a:solidFill>
                <a:ea typeface="Times New Roman" pitchFamily="18" charset="0"/>
                <a:cs typeface="Arial" charset="0"/>
              </a:rPr>
              <a:t> и  </a:t>
            </a:r>
            <a:r>
              <a:rPr lang="en-US" sz="2400" b="1" dirty="0">
                <a:solidFill>
                  <a:srgbClr val="C00000"/>
                </a:solidFill>
                <a:ea typeface="Times New Roman" pitchFamily="18" charset="0"/>
                <a:cs typeface="Arial" charset="0"/>
              </a:rPr>
              <a:t>b</a:t>
            </a:r>
            <a:r>
              <a:rPr lang="ru-RU" sz="2400" b="1" dirty="0">
                <a:solidFill>
                  <a:srgbClr val="C00000"/>
                </a:solidFill>
                <a:ea typeface="Times New Roman" pitchFamily="18" charset="0"/>
                <a:cs typeface="Arial" charset="0"/>
              </a:rPr>
              <a:t>.</a:t>
            </a:r>
          </a:p>
          <a:p>
            <a:pPr indent="304800" eaLnBrk="0" hangingPunct="0"/>
            <a:endParaRPr lang="ru-RU" sz="2400" b="1" dirty="0" smtClean="0">
              <a:solidFill>
                <a:srgbClr val="000066"/>
              </a:solidFill>
              <a:ea typeface="Times New Roman" pitchFamily="18" charset="0"/>
              <a:cs typeface="Arial" charset="0"/>
            </a:endParaRPr>
          </a:p>
          <a:p>
            <a:pPr indent="304800" eaLnBrk="0" hangingPunct="0"/>
            <a:r>
              <a:rPr lang="ru-RU" sz="2400" b="1" dirty="0" smtClean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Если</a:t>
            </a:r>
            <a:r>
              <a:rPr lang="ru-RU" sz="2400" b="1" dirty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:</a:t>
            </a:r>
          </a:p>
          <a:p>
            <a:pPr indent="304800" eaLnBrk="0" hangingPunct="0"/>
            <a:r>
              <a:rPr lang="ru-RU" sz="2400" b="1" dirty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а)  </a:t>
            </a:r>
            <a:r>
              <a:rPr lang="en-US" sz="2400" b="1" dirty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k</a:t>
            </a:r>
            <a:r>
              <a:rPr lang="ru-RU" sz="2400" b="1" baseline="-30000" dirty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1</a:t>
            </a:r>
            <a:r>
              <a:rPr lang="ru-RU" sz="2400" b="1" dirty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 = </a:t>
            </a:r>
            <a:r>
              <a:rPr lang="en-US" sz="2400" b="1" dirty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k</a:t>
            </a:r>
            <a:r>
              <a:rPr lang="ru-RU" sz="2400" b="1" baseline="-30000" dirty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2</a:t>
            </a:r>
            <a:r>
              <a:rPr lang="ru-RU" sz="2400" b="1" dirty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, </a:t>
            </a:r>
            <a:r>
              <a:rPr lang="en-US" sz="2400" b="1" dirty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b</a:t>
            </a:r>
            <a:r>
              <a:rPr lang="ru-RU" sz="2400" b="1" baseline="-30000" dirty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1 </a:t>
            </a:r>
            <a:r>
              <a:rPr lang="ru-RU" sz="2400" b="1" dirty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≠  </a:t>
            </a:r>
            <a:r>
              <a:rPr lang="en-US" sz="2400" b="1" dirty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b</a:t>
            </a:r>
            <a:r>
              <a:rPr lang="ru-RU" sz="2400" b="1" baseline="-30000" dirty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2</a:t>
            </a:r>
            <a:r>
              <a:rPr lang="ru-RU" sz="2400" b="1" dirty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, то графики функций  </a:t>
            </a:r>
            <a:r>
              <a:rPr lang="ru-RU" sz="2400" b="1" dirty="0">
                <a:solidFill>
                  <a:srgbClr val="C00000"/>
                </a:solidFill>
                <a:ea typeface="Times New Roman" pitchFamily="18" charset="0"/>
                <a:cs typeface="Arial" charset="0"/>
              </a:rPr>
              <a:t>параллельны;</a:t>
            </a:r>
          </a:p>
          <a:p>
            <a:pPr indent="304800" eaLnBrk="0" hangingPunct="0"/>
            <a:endParaRPr lang="ru-RU" sz="2400" b="1" dirty="0">
              <a:solidFill>
                <a:srgbClr val="C00000"/>
              </a:solidFill>
              <a:ea typeface="Times New Roman" pitchFamily="18" charset="0"/>
              <a:cs typeface="Arial" charset="0"/>
            </a:endParaRPr>
          </a:p>
          <a:p>
            <a:pPr indent="304800" eaLnBrk="0" hangingPunct="0"/>
            <a:endParaRPr lang="ru-RU" sz="2400" b="1" dirty="0" smtClean="0">
              <a:solidFill>
                <a:srgbClr val="000066"/>
              </a:solidFill>
              <a:ea typeface="Times New Roman" pitchFamily="18" charset="0"/>
              <a:cs typeface="Arial" charset="0"/>
            </a:endParaRPr>
          </a:p>
          <a:p>
            <a:pPr indent="304800" eaLnBrk="0" hangingPunct="0"/>
            <a:r>
              <a:rPr lang="ru-RU" sz="2400" b="1" dirty="0" smtClean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б</a:t>
            </a:r>
            <a:r>
              <a:rPr lang="ru-RU" sz="2400" b="1" dirty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) </a:t>
            </a:r>
            <a:r>
              <a:rPr lang="en-US" sz="2400" b="1" dirty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k</a:t>
            </a:r>
            <a:r>
              <a:rPr lang="ru-RU" sz="2400" b="1" baseline="-30000" dirty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1</a:t>
            </a:r>
            <a:r>
              <a:rPr lang="ru-RU" sz="2400" b="1" dirty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 = </a:t>
            </a:r>
            <a:r>
              <a:rPr lang="en-US" sz="2400" b="1" dirty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k</a:t>
            </a:r>
            <a:r>
              <a:rPr lang="ru-RU" sz="2400" b="1" baseline="-30000" dirty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2</a:t>
            </a:r>
            <a:r>
              <a:rPr lang="ru-RU" sz="2400" b="1" dirty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, </a:t>
            </a:r>
            <a:r>
              <a:rPr lang="en-US" sz="2400" b="1" dirty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b</a:t>
            </a:r>
            <a:r>
              <a:rPr lang="ru-RU" sz="2400" b="1" baseline="-30000" dirty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1 </a:t>
            </a:r>
            <a:r>
              <a:rPr lang="ru-RU" sz="2400" b="1" dirty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 =  </a:t>
            </a:r>
            <a:r>
              <a:rPr lang="en-US" sz="2400" b="1" dirty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b</a:t>
            </a:r>
            <a:r>
              <a:rPr lang="ru-RU" sz="2400" b="1" baseline="-30000" dirty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2</a:t>
            </a:r>
            <a:r>
              <a:rPr lang="ru-RU" sz="2400" b="1" dirty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, , то графики функций  </a:t>
            </a:r>
            <a:r>
              <a:rPr lang="ru-RU" sz="2400" b="1" dirty="0">
                <a:solidFill>
                  <a:srgbClr val="C00000"/>
                </a:solidFill>
                <a:ea typeface="Times New Roman" pitchFamily="18" charset="0"/>
                <a:cs typeface="Arial" charset="0"/>
              </a:rPr>
              <a:t>совпадают;</a:t>
            </a:r>
          </a:p>
          <a:p>
            <a:pPr indent="304800" eaLnBrk="0" hangingPunct="0"/>
            <a:endParaRPr lang="ru-RU" sz="2400" b="1" dirty="0">
              <a:solidFill>
                <a:srgbClr val="C00000"/>
              </a:solidFill>
              <a:ea typeface="Times New Roman" pitchFamily="18" charset="0"/>
              <a:cs typeface="Arial" charset="0"/>
            </a:endParaRPr>
          </a:p>
          <a:p>
            <a:pPr indent="304800" eaLnBrk="0" hangingPunct="0"/>
            <a:endParaRPr lang="ru-RU" sz="2400" b="1" dirty="0" smtClean="0">
              <a:solidFill>
                <a:srgbClr val="000066"/>
              </a:solidFill>
              <a:ea typeface="Times New Roman" pitchFamily="18" charset="0"/>
              <a:cs typeface="Arial" charset="0"/>
            </a:endParaRPr>
          </a:p>
          <a:p>
            <a:pPr indent="304800" eaLnBrk="0" hangingPunct="0"/>
            <a:r>
              <a:rPr lang="ru-RU" sz="2400" b="1" dirty="0" smtClean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в)  </a:t>
            </a:r>
            <a:r>
              <a:rPr lang="en-US" sz="2400" b="1" dirty="0" smtClean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k</a:t>
            </a:r>
            <a:r>
              <a:rPr lang="ru-RU" sz="2400" b="1" baseline="-30000" dirty="0" smtClean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1</a:t>
            </a:r>
            <a:r>
              <a:rPr lang="ru-RU" sz="2400" b="1" dirty="0" smtClean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  ≠ </a:t>
            </a:r>
            <a:r>
              <a:rPr lang="en-US" sz="2400" b="1" dirty="0" smtClean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k</a:t>
            </a:r>
            <a:r>
              <a:rPr lang="ru-RU" sz="2400" b="1" baseline="-30000" dirty="0" smtClean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2</a:t>
            </a:r>
            <a:r>
              <a:rPr lang="ru-RU" sz="2400" b="1" dirty="0" smtClean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, </a:t>
            </a:r>
            <a:r>
              <a:rPr lang="en-US" sz="2400" b="1" dirty="0" smtClean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b</a:t>
            </a:r>
            <a:r>
              <a:rPr lang="ru-RU" sz="2400" b="1" baseline="-30000" dirty="0" smtClean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1  </a:t>
            </a:r>
            <a:r>
              <a:rPr lang="ru-RU" sz="2400" b="1" dirty="0" smtClean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≠ </a:t>
            </a:r>
            <a:r>
              <a:rPr lang="en-US" sz="2400" b="1" dirty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b</a:t>
            </a:r>
            <a:r>
              <a:rPr lang="ru-RU" sz="2400" b="1" baseline="-30000" dirty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2</a:t>
            </a:r>
            <a:r>
              <a:rPr lang="ru-RU" sz="2400" b="1" dirty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, </a:t>
            </a:r>
            <a:r>
              <a:rPr lang="ru-RU" sz="2400" b="1" dirty="0" smtClean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графики функций  </a:t>
            </a:r>
            <a:r>
              <a:rPr lang="ru-RU" sz="2400" b="1" dirty="0" smtClean="0">
                <a:solidFill>
                  <a:srgbClr val="C00000"/>
                </a:solidFill>
                <a:ea typeface="Times New Roman" pitchFamily="18" charset="0"/>
                <a:cs typeface="Arial" charset="0"/>
              </a:rPr>
              <a:t>пересекаются.</a:t>
            </a:r>
          </a:p>
          <a:p>
            <a:pPr indent="304800" eaLnBrk="0" hangingPunct="0"/>
            <a:endParaRPr lang="ru-RU" sz="2400" b="1" dirty="0" smtClean="0">
              <a:solidFill>
                <a:srgbClr val="C00000"/>
              </a:solidFill>
              <a:ea typeface="Times New Roman" pitchFamily="18" charset="0"/>
              <a:cs typeface="Arial" charset="0"/>
            </a:endParaRPr>
          </a:p>
          <a:p>
            <a:pPr indent="304800" eaLnBrk="0" hangingPunct="0"/>
            <a:endParaRPr lang="ru-RU" sz="2400" b="1" dirty="0" smtClean="0">
              <a:solidFill>
                <a:srgbClr val="002060"/>
              </a:solidFill>
              <a:ea typeface="Times New Roman" pitchFamily="18" charset="0"/>
              <a:cs typeface="Arial" charset="0"/>
            </a:endParaRPr>
          </a:p>
          <a:p>
            <a:pPr indent="304800" eaLnBrk="0" hangingPunct="0"/>
            <a:r>
              <a:rPr lang="ru-RU" sz="2400" b="1" dirty="0" smtClean="0">
                <a:solidFill>
                  <a:srgbClr val="002060"/>
                </a:solidFill>
                <a:ea typeface="Times New Roman" pitchFamily="18" charset="0"/>
                <a:cs typeface="Arial" charset="0"/>
              </a:rPr>
              <a:t>г)  </a:t>
            </a:r>
            <a:r>
              <a:rPr lang="en-US" sz="2400" b="1" dirty="0" smtClean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k</a:t>
            </a:r>
            <a:r>
              <a:rPr lang="ru-RU" sz="2400" b="1" baseline="-30000" dirty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1</a:t>
            </a:r>
            <a:r>
              <a:rPr lang="ru-RU" sz="2400" b="1" dirty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  ≠ </a:t>
            </a:r>
            <a:r>
              <a:rPr lang="en-US" sz="2400" b="1" dirty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k</a:t>
            </a:r>
            <a:r>
              <a:rPr lang="ru-RU" sz="2400" b="1" baseline="-30000" dirty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2</a:t>
            </a:r>
            <a:r>
              <a:rPr lang="ru-RU" sz="2400" b="1" dirty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, </a:t>
            </a:r>
            <a:r>
              <a:rPr lang="ru-RU" sz="2400" b="1" dirty="0" smtClean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 </a:t>
            </a:r>
            <a:r>
              <a:rPr lang="en-US" sz="2400" b="1" dirty="0" smtClean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b</a:t>
            </a:r>
            <a:r>
              <a:rPr lang="ru-RU" sz="2400" b="1" baseline="-30000" dirty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1 </a:t>
            </a:r>
            <a:r>
              <a:rPr lang="ru-RU" sz="2400" b="1" dirty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 =  </a:t>
            </a:r>
            <a:r>
              <a:rPr lang="en-US" sz="2400" b="1" dirty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b</a:t>
            </a:r>
            <a:r>
              <a:rPr lang="ru-RU" sz="2400" b="1" baseline="-30000" dirty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2</a:t>
            </a:r>
            <a:r>
              <a:rPr lang="ru-RU" sz="2400" b="1" dirty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, </a:t>
            </a:r>
            <a:r>
              <a:rPr lang="ru-RU" sz="2400" b="1" dirty="0" smtClean="0">
                <a:solidFill>
                  <a:srgbClr val="000066"/>
                </a:solidFill>
                <a:ea typeface="Times New Roman" pitchFamily="18" charset="0"/>
                <a:cs typeface="Arial" charset="0"/>
              </a:rPr>
              <a:t>то графики функций </a:t>
            </a:r>
            <a:r>
              <a:rPr lang="ru-RU" sz="2400" b="1" dirty="0" smtClean="0">
                <a:solidFill>
                  <a:srgbClr val="C00000"/>
                </a:solidFill>
                <a:ea typeface="Times New Roman" pitchFamily="18" charset="0"/>
                <a:cs typeface="Arial" charset="0"/>
              </a:rPr>
              <a:t>пересекаются в      точке (0; </a:t>
            </a:r>
            <a:r>
              <a:rPr lang="en-US" sz="2400" b="1" dirty="0" smtClean="0">
                <a:solidFill>
                  <a:srgbClr val="C00000"/>
                </a:solidFill>
                <a:ea typeface="Times New Roman" pitchFamily="18" charset="0"/>
                <a:cs typeface="Arial" charset="0"/>
              </a:rPr>
              <a:t>b)</a:t>
            </a:r>
            <a:endParaRPr lang="ru-RU" sz="2400" b="1" dirty="0">
              <a:solidFill>
                <a:srgbClr val="C00000"/>
              </a:solidFill>
              <a:ea typeface="Times New Roman" pitchFamily="18" charset="0"/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67744" y="31961"/>
            <a:ext cx="34323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kern="0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Выводы: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878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714348" y="642918"/>
            <a:ext cx="7929554" cy="5047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Здоровье-сберегающая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пауза 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Ось</a:t>
            </a:r>
            <a:r>
              <a:rPr lang="ru-RU" sz="2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ординат.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Раз. Два. Потянулись.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Ось </a:t>
            </a:r>
            <a:r>
              <a:rPr lang="ru-RU" sz="2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абсцисс.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Потянулись.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Прямая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у=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kx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– положительное. Наклон вправо. Потянулись.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– отрицательное. Наклон влево. Потянулись.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Закроем глаза, проделаем круговые движения глазами влево, вправо, откроем глаза и быстро поморгаем.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летс мерика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6786578" y="528638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Текст 19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pPr lvl="0"/>
            <a:r>
              <a:rPr lang="ru-RU" sz="3600" b="1" dirty="0">
                <a:solidFill>
                  <a:srgbClr val="7030A0"/>
                </a:solidFill>
              </a:rPr>
              <a:t>Установите взаимное положение графиков </a:t>
            </a:r>
            <a:r>
              <a:rPr lang="ru-RU" sz="3600" b="1" dirty="0" smtClean="0">
                <a:solidFill>
                  <a:srgbClr val="7030A0"/>
                </a:solidFill>
              </a:rPr>
              <a:t>функций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18" name="Объект 17"/>
          <p:cNvSpPr>
            <a:spLocks noGrp="1"/>
          </p:cNvSpPr>
          <p:nvPr>
            <p:ph sz="quarter" idx="11"/>
          </p:nvPr>
        </p:nvSpPr>
        <p:spPr>
          <a:xfrm>
            <a:off x="428596" y="1571612"/>
            <a:ext cx="7388352" cy="1215923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       Графики </a:t>
            </a:r>
            <a:r>
              <a:rPr lang="ru-RU" b="1" dirty="0" smtClean="0">
                <a:solidFill>
                  <a:srgbClr val="FF0000"/>
                </a:solidFill>
              </a:rPr>
              <a:t>пересекаются</a:t>
            </a:r>
            <a:endParaRPr lang="ru-RU" dirty="0"/>
          </a:p>
        </p:txBody>
      </p:sp>
      <p:sp>
        <p:nvSpPr>
          <p:cNvPr id="13" name="Объект 12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pPr algn="l"/>
            <a:r>
              <a:rPr lang="ru-RU" dirty="0" smtClean="0"/>
              <a:t>       Графики </a:t>
            </a:r>
            <a:r>
              <a:rPr lang="ru-RU" b="1" dirty="0" smtClean="0">
                <a:solidFill>
                  <a:srgbClr val="FF0000"/>
                </a:solidFill>
              </a:rPr>
              <a:t>параллельны</a:t>
            </a:r>
            <a:endParaRPr lang="ru-RU" dirty="0"/>
          </a:p>
        </p:txBody>
      </p:sp>
      <p:sp>
        <p:nvSpPr>
          <p:cNvPr id="14" name="Объект 13"/>
          <p:cNvSpPr>
            <a:spLocks noGrp="1"/>
          </p:cNvSpPr>
          <p:nvPr>
            <p:ph sz="quarter" idx="13"/>
          </p:nvPr>
        </p:nvSpPr>
        <p:spPr>
          <a:xfrm>
            <a:off x="357158" y="4357694"/>
            <a:ext cx="7376864" cy="1215923"/>
          </a:xfrm>
        </p:spPr>
        <p:txBody>
          <a:bodyPr>
            <a:noAutofit/>
          </a:bodyPr>
          <a:lstStyle/>
          <a:p>
            <a:pPr algn="l"/>
            <a:r>
              <a:rPr lang="ru-RU" sz="3000" dirty="0" smtClean="0"/>
              <a:t>         Графики </a:t>
            </a:r>
            <a:r>
              <a:rPr lang="ru-RU" sz="3000" b="1" dirty="0" smtClean="0">
                <a:solidFill>
                  <a:srgbClr val="FF0000"/>
                </a:solidFill>
              </a:rPr>
              <a:t>совпадают</a:t>
            </a:r>
            <a:endParaRPr lang="ru-RU" sz="30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95536" y="620688"/>
            <a:ext cx="4608512" cy="13247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7200" b="1" i="1" dirty="0">
                <a:solidFill>
                  <a:srgbClr val="0000FF"/>
                </a:solidFill>
                <a:latin typeface="+mn-lt"/>
              </a:rPr>
              <a:t>у</a:t>
            </a:r>
            <a:r>
              <a:rPr kumimoji="0" lang="ru-RU" sz="7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– </a:t>
            </a:r>
            <a:r>
              <a:rPr lang="ru-RU" sz="7200" b="1" i="1" dirty="0" smtClean="0">
                <a:solidFill>
                  <a:srgbClr val="0000FF"/>
                </a:solidFill>
                <a:latin typeface="+mn-lt"/>
              </a:rPr>
              <a:t>4 + 2х</a:t>
            </a:r>
            <a:r>
              <a:rPr kumimoji="0" lang="ru-RU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</a:p>
        </p:txBody>
      </p:sp>
      <p:sp>
        <p:nvSpPr>
          <p:cNvPr id="21" name="Содержимое 2"/>
          <p:cNvSpPr txBox="1">
            <a:spLocks/>
          </p:cNvSpPr>
          <p:nvPr/>
        </p:nvSpPr>
        <p:spPr>
          <a:xfrm>
            <a:off x="5148064" y="648152"/>
            <a:ext cx="4608512" cy="13247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7200" b="1" i="1" dirty="0">
                <a:solidFill>
                  <a:srgbClr val="009900"/>
                </a:solidFill>
                <a:latin typeface="+mn-lt"/>
              </a:rPr>
              <a:t>у</a:t>
            </a:r>
            <a:r>
              <a:rPr kumimoji="0" lang="ru-RU" sz="7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+mn-lt"/>
              </a:rPr>
              <a:t> = 2х – 4     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87624" y="5301208"/>
            <a:ext cx="3384376" cy="0"/>
          </a:xfrm>
          <a:prstGeom prst="line">
            <a:avLst/>
          </a:prstGeom>
          <a:ln w="76200"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5428" y="4839396"/>
            <a:ext cx="461812" cy="46181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2182" y="3368910"/>
            <a:ext cx="492137" cy="49213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9356" y="1963770"/>
            <a:ext cx="492137" cy="49213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Текст 19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pPr lvl="0"/>
            <a:r>
              <a:rPr lang="ru-RU" sz="3600" b="1" dirty="0">
                <a:solidFill>
                  <a:srgbClr val="7030A0"/>
                </a:solidFill>
              </a:rPr>
              <a:t>Установите взаимное положение графиков </a:t>
            </a:r>
            <a:r>
              <a:rPr lang="ru-RU" sz="3600" b="1" dirty="0" smtClean="0">
                <a:solidFill>
                  <a:srgbClr val="7030A0"/>
                </a:solidFill>
              </a:rPr>
              <a:t>функций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18" name="Объект 17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ru-RU" dirty="0"/>
              <a:t>Графики </a:t>
            </a:r>
            <a:r>
              <a:rPr lang="ru-RU" b="1" dirty="0">
                <a:solidFill>
                  <a:srgbClr val="FF0000"/>
                </a:solidFill>
              </a:rPr>
              <a:t>пересекаются</a:t>
            </a:r>
            <a:endParaRPr lang="ru-RU" dirty="0"/>
          </a:p>
        </p:txBody>
      </p:sp>
      <p:sp>
        <p:nvSpPr>
          <p:cNvPr id="13" name="Объект 12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ru-RU" dirty="0"/>
              <a:t>Графики </a:t>
            </a:r>
            <a:r>
              <a:rPr lang="ru-RU" b="1" dirty="0">
                <a:solidFill>
                  <a:srgbClr val="FF0000"/>
                </a:solidFill>
              </a:rPr>
              <a:t>параллельны</a:t>
            </a:r>
            <a:endParaRPr lang="ru-RU" dirty="0"/>
          </a:p>
        </p:txBody>
      </p:sp>
      <p:sp>
        <p:nvSpPr>
          <p:cNvPr id="14" name="Объект 13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r>
              <a:rPr lang="ru-RU" sz="3000" dirty="0"/>
              <a:t>Графики </a:t>
            </a:r>
            <a:r>
              <a:rPr lang="ru-RU" sz="3000" b="1" dirty="0">
                <a:solidFill>
                  <a:srgbClr val="FF0000"/>
                </a:solidFill>
              </a:rPr>
              <a:t>совпадают</a:t>
            </a:r>
            <a:endParaRPr lang="ru-RU" sz="30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95536" y="620688"/>
            <a:ext cx="3528392" cy="13247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7200" b="1" i="1" dirty="0">
                <a:solidFill>
                  <a:srgbClr val="0000FF"/>
                </a:solidFill>
                <a:latin typeface="+mn-lt"/>
              </a:rPr>
              <a:t>у</a:t>
            </a:r>
            <a:r>
              <a:rPr kumimoji="0" lang="ru-RU" sz="7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х +3</a:t>
            </a: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Содержимое 2"/>
          <p:cNvSpPr txBox="1">
            <a:spLocks/>
          </p:cNvSpPr>
          <p:nvPr/>
        </p:nvSpPr>
        <p:spPr>
          <a:xfrm>
            <a:off x="4565264" y="648152"/>
            <a:ext cx="4608512" cy="13247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7200" b="1" i="1" dirty="0">
                <a:solidFill>
                  <a:srgbClr val="009900"/>
                </a:solidFill>
                <a:latin typeface="+mn-lt"/>
              </a:rPr>
              <a:t>у</a:t>
            </a:r>
            <a:r>
              <a:rPr kumimoji="0" lang="ru-RU" sz="7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+mn-lt"/>
              </a:rPr>
              <a:t> = 2х – 4    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6136" y="2125858"/>
            <a:ext cx="461812" cy="4618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6136" y="3284984"/>
            <a:ext cx="492137" cy="49213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6136" y="4437111"/>
            <a:ext cx="492137" cy="492137"/>
          </a:xfrm>
          <a:prstGeom prst="rect">
            <a:avLst/>
          </a:prstGeom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1475656" y="2636912"/>
            <a:ext cx="3960440" cy="0"/>
          </a:xfrm>
          <a:prstGeom prst="line">
            <a:avLst/>
          </a:prstGeom>
          <a:ln w="76200"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xmlns="" val="341299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Текст 19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pPr lvl="0"/>
            <a:r>
              <a:rPr lang="ru-RU" sz="3600" b="1" dirty="0">
                <a:solidFill>
                  <a:srgbClr val="7030A0"/>
                </a:solidFill>
              </a:rPr>
              <a:t>Установите взаимное положение графиков </a:t>
            </a:r>
            <a:r>
              <a:rPr lang="ru-RU" sz="3600" b="1" dirty="0" smtClean="0">
                <a:solidFill>
                  <a:srgbClr val="7030A0"/>
                </a:solidFill>
              </a:rPr>
              <a:t>функций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18" name="Объект 17"/>
          <p:cNvSpPr>
            <a:spLocks noGrp="1"/>
          </p:cNvSpPr>
          <p:nvPr>
            <p:ph sz="quarter" idx="11"/>
          </p:nvPr>
        </p:nvSpPr>
        <p:spPr>
          <a:xfrm>
            <a:off x="500034" y="1571612"/>
            <a:ext cx="7388352" cy="1215923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    Графики </a:t>
            </a:r>
            <a:r>
              <a:rPr lang="ru-RU" b="1" dirty="0">
                <a:solidFill>
                  <a:srgbClr val="FF0000"/>
                </a:solidFill>
              </a:rPr>
              <a:t>пересекаются</a:t>
            </a:r>
            <a:endParaRPr lang="ru-RU" dirty="0"/>
          </a:p>
        </p:txBody>
      </p:sp>
      <p:sp>
        <p:nvSpPr>
          <p:cNvPr id="13" name="Объект 12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pPr algn="l"/>
            <a:r>
              <a:rPr lang="ru-RU" dirty="0" smtClean="0"/>
              <a:t>      Графики </a:t>
            </a:r>
            <a:r>
              <a:rPr lang="ru-RU" b="1" dirty="0">
                <a:solidFill>
                  <a:srgbClr val="FF0000"/>
                </a:solidFill>
              </a:rPr>
              <a:t>параллельны</a:t>
            </a:r>
            <a:endParaRPr lang="ru-RU" dirty="0"/>
          </a:p>
        </p:txBody>
      </p:sp>
      <p:sp>
        <p:nvSpPr>
          <p:cNvPr id="14" name="Объект 13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algn="l"/>
            <a:r>
              <a:rPr lang="ru-RU" sz="3000" dirty="0" smtClean="0"/>
              <a:t>       Графики </a:t>
            </a:r>
            <a:r>
              <a:rPr lang="ru-RU" sz="3000" b="1" dirty="0">
                <a:solidFill>
                  <a:srgbClr val="FF0000"/>
                </a:solidFill>
              </a:rPr>
              <a:t>совпадают</a:t>
            </a:r>
            <a:endParaRPr lang="ru-RU" sz="30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95536" y="785794"/>
            <a:ext cx="3816424" cy="11596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7200" b="1" i="1" dirty="0">
                <a:solidFill>
                  <a:srgbClr val="0000FF"/>
                </a:solidFill>
                <a:latin typeface="+mn-lt"/>
              </a:rPr>
              <a:t>у</a:t>
            </a:r>
            <a:r>
              <a:rPr kumimoji="0" lang="ru-RU" sz="7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4х + 6</a:t>
            </a: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Содержимое 2"/>
          <p:cNvSpPr txBox="1">
            <a:spLocks/>
          </p:cNvSpPr>
          <p:nvPr/>
        </p:nvSpPr>
        <p:spPr>
          <a:xfrm>
            <a:off x="4357686" y="785794"/>
            <a:ext cx="4608512" cy="10001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7200" b="1" i="1" dirty="0">
                <a:solidFill>
                  <a:srgbClr val="009900"/>
                </a:solidFill>
                <a:latin typeface="+mn-lt"/>
              </a:rPr>
              <a:t>у</a:t>
            </a:r>
            <a:r>
              <a:rPr kumimoji="0" lang="ru-RU" sz="7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+mn-lt"/>
              </a:rPr>
              <a:t> = -2 + 4х    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55197" y="3396118"/>
            <a:ext cx="461812" cy="4618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55197" y="4583738"/>
            <a:ext cx="492137" cy="49213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24872" y="1934691"/>
            <a:ext cx="492137" cy="492137"/>
          </a:xfrm>
          <a:prstGeom prst="rect">
            <a:avLst/>
          </a:prstGeom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971600" y="4005064"/>
            <a:ext cx="3960440" cy="0"/>
          </a:xfrm>
          <a:prstGeom prst="line">
            <a:avLst/>
          </a:prstGeom>
          <a:ln w="76200"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xmlns="" val="2062508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>
          <a:xfrm>
            <a:off x="179512" y="428604"/>
            <a:ext cx="8833104" cy="128588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Поставьте вместо * число так, чтобы графики функций были параллельны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</a:rPr>
              <a:t>12</a:t>
            </a:r>
            <a:endParaRPr lang="ru-RU" sz="5400" b="1" i="1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2"/>
          </p:nvPr>
        </p:nvSpPr>
        <p:spPr>
          <a:xfrm>
            <a:off x="445776" y="2933157"/>
            <a:ext cx="7388352" cy="1215923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sz="5400" b="1" i="1" dirty="0" smtClean="0">
                <a:solidFill>
                  <a:srgbClr val="FF0000"/>
                </a:solidFill>
              </a:rPr>
              <a:t>– 3 </a:t>
            </a:r>
            <a:endParaRPr lang="ru-RU" sz="5400" b="1" i="1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sz="5400" b="1" i="1" dirty="0" smtClean="0">
                <a:solidFill>
                  <a:srgbClr val="FF0000"/>
                </a:solidFill>
              </a:rPr>
              <a:t>8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928662" y="1714488"/>
            <a:ext cx="4968552" cy="132474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ru-RU" sz="8000" b="1" i="1" dirty="0" smtClean="0">
                <a:solidFill>
                  <a:srgbClr val="0000FF"/>
                </a:solidFill>
              </a:rPr>
              <a:t>у = 8х + 12</a:t>
            </a:r>
            <a:endParaRPr lang="ru-RU" sz="8000" b="1" i="1" dirty="0">
              <a:solidFill>
                <a:srgbClr val="0000FF"/>
              </a:solidFill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1079612" y="3717032"/>
            <a:ext cx="4608512" cy="13247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8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 =</a:t>
            </a:r>
            <a:r>
              <a:rPr kumimoji="0" lang="ru-RU" sz="8000" b="1" i="1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*</a:t>
            </a:r>
            <a:r>
              <a:rPr kumimoji="0" lang="ru-RU" sz="8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х – 3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2410" y="4810870"/>
            <a:ext cx="461812" cy="4618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6632" y="1969623"/>
            <a:ext cx="492137" cy="49213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92085" y="3229087"/>
            <a:ext cx="492137" cy="492137"/>
          </a:xfrm>
          <a:prstGeom prst="rect">
            <a:avLst/>
          </a:prstGeom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6844623" y="5445224"/>
            <a:ext cx="1353130" cy="0"/>
          </a:xfrm>
          <a:prstGeom prst="line">
            <a:avLst/>
          </a:prstGeom>
          <a:ln w="76200"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xmlns="" val="313035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1" name="Rectangle 7"/>
          <p:cNvSpPr>
            <a:spLocks noChangeArrowheads="1"/>
          </p:cNvSpPr>
          <p:nvPr/>
        </p:nvSpPr>
        <p:spPr bwMode="auto">
          <a:xfrm>
            <a:off x="5436096" y="1357298"/>
            <a:ext cx="3095625" cy="1357322"/>
          </a:xfrm>
          <a:prstGeom prst="rect">
            <a:avLst/>
          </a:prstGeom>
          <a:solidFill>
            <a:srgbClr val="00FF00">
              <a:alpha val="23000"/>
            </a:srgbClr>
          </a:solidFill>
          <a:ln w="9525">
            <a:solidFill>
              <a:srgbClr val="00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i="1" dirty="0">
                <a:latin typeface="Times New Roman" pitchFamily="18" charset="0"/>
              </a:rPr>
              <a:t>k = </a:t>
            </a:r>
            <a:r>
              <a:rPr lang="en-US" sz="3600" b="1" dirty="0">
                <a:latin typeface="Times New Roman" pitchFamily="18" charset="0"/>
              </a:rPr>
              <a:t>-2</a:t>
            </a:r>
            <a:r>
              <a:rPr lang="en-US" sz="3600" b="1" i="1" dirty="0">
                <a:latin typeface="Times New Roman" pitchFamily="18" charset="0"/>
              </a:rPr>
              <a:t>;  A </a:t>
            </a:r>
            <a:r>
              <a:rPr lang="en-US" sz="3600" b="1" dirty="0">
                <a:latin typeface="Times New Roman" pitchFamily="18" charset="0"/>
              </a:rPr>
              <a:t>(0; 3)</a:t>
            </a:r>
            <a:endParaRPr lang="ru-RU" sz="3600" b="1" dirty="0">
              <a:latin typeface="Times New Roman" pitchFamily="18" charset="0"/>
            </a:endParaRPr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1331912" y="1988840"/>
            <a:ext cx="3095625" cy="660400"/>
            <a:chOff x="839" y="1933"/>
            <a:chExt cx="1950" cy="416"/>
          </a:xfrm>
        </p:grpSpPr>
        <p:sp>
          <p:nvSpPr>
            <p:cNvPr id="26638" name="Rectangle 14"/>
            <p:cNvSpPr>
              <a:spLocks noChangeArrowheads="1"/>
            </p:cNvSpPr>
            <p:nvPr/>
          </p:nvSpPr>
          <p:spPr bwMode="auto">
            <a:xfrm>
              <a:off x="839" y="1933"/>
              <a:ext cx="1950" cy="387"/>
            </a:xfrm>
            <a:prstGeom prst="rect">
              <a:avLst/>
            </a:prstGeom>
            <a:solidFill>
              <a:srgbClr val="FFCCFF">
                <a:alpha val="42000"/>
              </a:srgbClr>
            </a:solidFill>
            <a:ln w="9525">
              <a:solidFill>
                <a:srgbClr val="FFCC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sz="3600" b="1">
                <a:latin typeface="Times New Roman" pitchFamily="18" charset="0"/>
              </a:endParaRPr>
            </a:p>
          </p:txBody>
        </p:sp>
        <p:graphicFrame>
          <p:nvGraphicFramePr>
            <p:cNvPr id="26641" name="Object 17"/>
            <p:cNvGraphicFramePr>
              <a:graphicFrameLocks noChangeAspect="1"/>
            </p:cNvGraphicFramePr>
            <p:nvPr/>
          </p:nvGraphicFramePr>
          <p:xfrm>
            <a:off x="1111" y="1933"/>
            <a:ext cx="1406" cy="416"/>
          </p:xfrm>
          <a:graphic>
            <a:graphicData uri="http://schemas.openxmlformats.org/presentationml/2006/ole">
              <p:oleObj spid="_x0000_s52247" name="Формула" r:id="rId4" imgW="672808" imgH="203112" progId="Equation.3">
                <p:embed/>
              </p:oleObj>
            </a:graphicData>
          </a:graphic>
        </p:graphicFrame>
      </p:grpSp>
      <p:grpSp>
        <p:nvGrpSpPr>
          <p:cNvPr id="3" name="Group 22"/>
          <p:cNvGrpSpPr>
            <a:grpSpLocks/>
          </p:cNvGrpSpPr>
          <p:nvPr/>
        </p:nvGrpSpPr>
        <p:grpSpPr bwMode="auto">
          <a:xfrm>
            <a:off x="1331911" y="3378993"/>
            <a:ext cx="3095625" cy="661988"/>
            <a:chOff x="839" y="2568"/>
            <a:chExt cx="1950" cy="417"/>
          </a:xfrm>
        </p:grpSpPr>
        <p:sp>
          <p:nvSpPr>
            <p:cNvPr id="26639" name="Rectangle 15"/>
            <p:cNvSpPr>
              <a:spLocks noChangeArrowheads="1"/>
            </p:cNvSpPr>
            <p:nvPr/>
          </p:nvSpPr>
          <p:spPr bwMode="auto">
            <a:xfrm>
              <a:off x="839" y="2568"/>
              <a:ext cx="1950" cy="387"/>
            </a:xfrm>
            <a:prstGeom prst="rect">
              <a:avLst/>
            </a:prstGeom>
            <a:solidFill>
              <a:srgbClr val="FFCCFF">
                <a:alpha val="42000"/>
              </a:srgbClr>
            </a:solidFill>
            <a:ln w="9525">
              <a:solidFill>
                <a:srgbClr val="FFCC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sz="3600" b="1">
                <a:latin typeface="Times New Roman" pitchFamily="18" charset="0"/>
              </a:endParaRPr>
            </a:p>
          </p:txBody>
        </p:sp>
        <p:graphicFrame>
          <p:nvGraphicFramePr>
            <p:cNvPr id="26644" name="Object 20"/>
            <p:cNvGraphicFramePr>
              <a:graphicFrameLocks noChangeAspect="1"/>
            </p:cNvGraphicFramePr>
            <p:nvPr/>
          </p:nvGraphicFramePr>
          <p:xfrm>
            <a:off x="1020" y="2568"/>
            <a:ext cx="1587" cy="417"/>
          </p:xfrm>
          <a:graphic>
            <a:graphicData uri="http://schemas.openxmlformats.org/presentationml/2006/ole">
              <p:oleObj spid="_x0000_s52248" name="Формула" r:id="rId5" imgW="761669" imgH="203112" progId="Equation.3">
                <p:embed/>
              </p:oleObj>
            </a:graphicData>
          </a:graphic>
        </p:graphicFrame>
      </p:grp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1308719" y="4581128"/>
            <a:ext cx="3095625" cy="631825"/>
            <a:chOff x="839" y="3203"/>
            <a:chExt cx="1950" cy="398"/>
          </a:xfrm>
        </p:grpSpPr>
        <p:sp>
          <p:nvSpPr>
            <p:cNvPr id="26640" name="Rectangle 16"/>
            <p:cNvSpPr>
              <a:spLocks noChangeArrowheads="1"/>
            </p:cNvSpPr>
            <p:nvPr/>
          </p:nvSpPr>
          <p:spPr bwMode="auto">
            <a:xfrm>
              <a:off x="839" y="3203"/>
              <a:ext cx="1950" cy="387"/>
            </a:xfrm>
            <a:prstGeom prst="rect">
              <a:avLst/>
            </a:prstGeom>
            <a:solidFill>
              <a:srgbClr val="FFCCFF">
                <a:alpha val="42000"/>
              </a:srgbClr>
            </a:solidFill>
            <a:ln w="9525">
              <a:solidFill>
                <a:srgbClr val="FFCC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sz="3600" b="1">
                <a:latin typeface="Times New Roman" pitchFamily="18" charset="0"/>
              </a:endParaRPr>
            </a:p>
          </p:txBody>
        </p:sp>
        <p:graphicFrame>
          <p:nvGraphicFramePr>
            <p:cNvPr id="26647" name="Object 23"/>
            <p:cNvGraphicFramePr>
              <a:graphicFrameLocks noChangeAspect="1"/>
            </p:cNvGraphicFramePr>
            <p:nvPr/>
          </p:nvGraphicFramePr>
          <p:xfrm>
            <a:off x="1066" y="3203"/>
            <a:ext cx="1497" cy="398"/>
          </p:xfrm>
          <a:graphic>
            <a:graphicData uri="http://schemas.openxmlformats.org/presentationml/2006/ole">
              <p:oleObj spid="_x0000_s52249" name="Формула" r:id="rId6" imgW="748975" imgH="203112" progId="Equation.3">
                <p:embed/>
              </p:oleObj>
            </a:graphicData>
          </a:graphic>
        </p:graphicFrame>
      </p:grpSp>
      <p:sp>
        <p:nvSpPr>
          <p:cNvPr id="18" name="AutoShape 3"/>
          <p:cNvSpPr>
            <a:spLocks noChangeArrowheads="1"/>
          </p:cNvSpPr>
          <p:nvPr/>
        </p:nvSpPr>
        <p:spPr bwMode="auto">
          <a:xfrm>
            <a:off x="287016" y="104816"/>
            <a:ext cx="8356949" cy="132392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endParaRPr lang="ru-RU" sz="3000" b="1" dirty="0" smtClean="0">
              <a:solidFill>
                <a:srgbClr val="7030A0"/>
              </a:solidFill>
              <a:latin typeface="+mn-lt"/>
            </a:endParaRPr>
          </a:p>
          <a:p>
            <a:pPr algn="ctr"/>
            <a:r>
              <a:rPr lang="ru-RU" sz="3000" b="1" dirty="0" smtClean="0">
                <a:solidFill>
                  <a:srgbClr val="7030A0"/>
                </a:solidFill>
                <a:latin typeface="+mn-lt"/>
              </a:rPr>
              <a:t>Задайте </a:t>
            </a:r>
            <a:r>
              <a:rPr lang="ru-RU" sz="3000" b="1" dirty="0">
                <a:solidFill>
                  <a:srgbClr val="7030A0"/>
                </a:solidFill>
                <a:latin typeface="+mn-lt"/>
              </a:rPr>
              <a:t>формулой  линейную функцию,</a:t>
            </a:r>
          </a:p>
          <a:p>
            <a:r>
              <a:rPr lang="ru-RU" sz="3000" b="1" dirty="0">
                <a:solidFill>
                  <a:srgbClr val="7030A0"/>
                </a:solidFill>
                <a:latin typeface="+mn-lt"/>
              </a:rPr>
              <a:t>если известен её угловой коэффициент и </a:t>
            </a:r>
          </a:p>
          <a:p>
            <a:r>
              <a:rPr lang="ru-RU" sz="3000" b="1" dirty="0">
                <a:solidFill>
                  <a:srgbClr val="7030A0"/>
                </a:solidFill>
                <a:latin typeface="+mn-lt"/>
              </a:rPr>
              <a:t>точка пересечения с осью </a:t>
            </a:r>
            <a:r>
              <a:rPr lang="ru-RU" sz="3000" b="1" dirty="0" err="1">
                <a:solidFill>
                  <a:srgbClr val="7030A0"/>
                </a:solidFill>
                <a:latin typeface="+mn-lt"/>
              </a:rPr>
              <a:t>Оу</a:t>
            </a:r>
            <a:r>
              <a:rPr lang="ru-RU" sz="3000" b="1" dirty="0">
                <a:solidFill>
                  <a:srgbClr val="7030A0"/>
                </a:solidFill>
                <a:latin typeface="+mn-lt"/>
              </a:rPr>
              <a:t>: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4008" y="3467100"/>
            <a:ext cx="461812" cy="46181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13683" y="2124400"/>
            <a:ext cx="492137" cy="49213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4428" y="4670248"/>
            <a:ext cx="492137" cy="492137"/>
          </a:xfrm>
          <a:prstGeom prst="rect">
            <a:avLst/>
          </a:prstGeom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1312935" y="4221088"/>
            <a:ext cx="3133578" cy="0"/>
          </a:xfrm>
          <a:prstGeom prst="line">
            <a:avLst/>
          </a:prstGeom>
          <a:ln w="76200"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custDataLst>
      <p:tags r:id="rId2"/>
    </p:custDataLst>
    <p:extLst>
      <p:ext uri="{BB962C8B-B14F-4D97-AF65-F5344CB8AC3E}">
        <p14:creationId xmlns:p14="http://schemas.microsoft.com/office/powerpoint/2010/main" xmlns="" val="3213377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Заголовок 1"/>
          <p:cNvSpPr>
            <a:spLocks noGrp="1"/>
          </p:cNvSpPr>
          <p:nvPr>
            <p:ph type="title"/>
          </p:nvPr>
        </p:nvSpPr>
        <p:spPr>
          <a:xfrm>
            <a:off x="611560" y="214290"/>
            <a:ext cx="8229600" cy="78581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Самостоятельная работа</a:t>
            </a:r>
            <a:endParaRPr lang="ru-RU" b="1" dirty="0">
              <a:solidFill>
                <a:srgbClr val="7030A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48579679"/>
              </p:ext>
            </p:extLst>
          </p:nvPr>
        </p:nvGraphicFramePr>
        <p:xfrm>
          <a:off x="971600" y="1193865"/>
          <a:ext cx="4536504" cy="499872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2304256"/>
                <a:gridCol w="2232248"/>
              </a:tblGrid>
              <a:tr h="494684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Вариант 1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Вариант 2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94684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d</a:t>
                      </a:r>
                      <a:endParaRPr lang="ru-RU" sz="36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a</a:t>
                      </a:r>
                      <a:endParaRPr lang="ru-RU" sz="3600" b="1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94684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a</a:t>
                      </a:r>
                      <a:endParaRPr lang="ru-RU" sz="36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 smtClean="0"/>
                        <a:t>b</a:t>
                      </a:r>
                      <a:endParaRPr lang="ru-RU" sz="3600" b="1" dirty="0" smtClean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94684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с</a:t>
                      </a:r>
                      <a:endParaRPr lang="ru-RU" sz="36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 smtClean="0"/>
                        <a:t>d</a:t>
                      </a:r>
                      <a:endParaRPr lang="ru-RU" sz="3600" b="1" dirty="0" smtClean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94684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у= – 5х – 4 </a:t>
                      </a:r>
                      <a:endParaRPr lang="ru-RU" sz="36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у = 3х – 5</a:t>
                      </a:r>
                      <a:endParaRPr lang="ru-RU" sz="36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89560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– 7 </a:t>
                      </a:r>
                      <a:endParaRPr lang="ru-RU" sz="36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– 4</a:t>
                      </a:r>
                      <a:endParaRPr lang="ru-RU" sz="36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89560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4</a:t>
                      </a:r>
                      <a:endParaRPr lang="ru-RU" sz="36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2</a:t>
                      </a:r>
                      <a:endParaRPr lang="ru-RU" sz="36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89560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3</a:t>
                      </a:r>
                      <a:endParaRPr lang="ru-RU" sz="36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5</a:t>
                      </a:r>
                      <a:endParaRPr lang="ru-RU" sz="36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936704" y="2564904"/>
            <a:ext cx="278485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«5» - 7  баллов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«4» – 6 баллов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«3» – 3-5 балла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140573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714356"/>
            <a:ext cx="8229600" cy="128588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Какие из перечисленных функций</a:t>
            </a:r>
            <a:b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не являются линейными?</a:t>
            </a:r>
            <a:endParaRPr lang="ru-RU" sz="3500" b="1" dirty="0">
              <a:solidFill>
                <a:srgbClr val="7030A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214414" y="4500570"/>
            <a:ext cx="20717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4332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7) </a:t>
            </a:r>
            <a:r>
              <a:rPr lang="en-US" sz="3200" dirty="0" smtClean="0">
                <a:solidFill>
                  <a:srgbClr val="4332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</a:t>
            </a:r>
            <a:r>
              <a:rPr lang="ru-RU" sz="3200" dirty="0" smtClean="0">
                <a:solidFill>
                  <a:srgbClr val="4332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</a:t>
            </a:r>
            <a:r>
              <a:rPr lang="en-US" sz="3200" dirty="0" smtClean="0">
                <a:solidFill>
                  <a:srgbClr val="4332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ru-RU" sz="3200" baseline="30000" dirty="0" smtClean="0">
                <a:solidFill>
                  <a:srgbClr val="4332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3200" dirty="0" smtClean="0">
                <a:solidFill>
                  <a:srgbClr val="4332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+16</a:t>
            </a:r>
            <a:endParaRPr lang="ru-RU" sz="3200" dirty="0">
              <a:solidFill>
                <a:srgbClr val="43322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428992" y="4429132"/>
            <a:ext cx="20002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4332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8) </a:t>
            </a:r>
            <a:r>
              <a:rPr lang="en-US" sz="3200" dirty="0" smtClean="0">
                <a:solidFill>
                  <a:srgbClr val="4332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</a:t>
            </a:r>
            <a:r>
              <a:rPr lang="ru-RU" sz="3200" dirty="0" smtClean="0">
                <a:solidFill>
                  <a:srgbClr val="4332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=4</a:t>
            </a:r>
            <a:r>
              <a:rPr lang="en-US" sz="3200" dirty="0" smtClean="0">
                <a:solidFill>
                  <a:srgbClr val="4332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ru-RU" sz="3200" dirty="0" smtClean="0">
                <a:solidFill>
                  <a:srgbClr val="4332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-3</a:t>
            </a:r>
            <a:endParaRPr lang="ru-RU" sz="3200" dirty="0">
              <a:solidFill>
                <a:srgbClr val="43322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143636" y="4500570"/>
            <a:ext cx="17145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4332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9) </a:t>
            </a:r>
            <a:r>
              <a:rPr lang="en-US" sz="3200" dirty="0" smtClean="0">
                <a:solidFill>
                  <a:srgbClr val="4332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</a:t>
            </a:r>
            <a:r>
              <a:rPr lang="ru-RU" sz="3200" dirty="0" smtClean="0">
                <a:solidFill>
                  <a:srgbClr val="4332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=7</a:t>
            </a:r>
            <a:r>
              <a:rPr lang="en-US" sz="3200" dirty="0" smtClean="0">
                <a:solidFill>
                  <a:srgbClr val="4332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endParaRPr lang="ru-RU" sz="3200" dirty="0">
              <a:solidFill>
                <a:srgbClr val="43322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45800683"/>
              </p:ext>
            </p:extLst>
          </p:nvPr>
        </p:nvGraphicFramePr>
        <p:xfrm>
          <a:off x="1000100" y="2071678"/>
          <a:ext cx="7343776" cy="4071966"/>
        </p:xfrm>
        <a:graphic>
          <a:graphicData uri="http://schemas.openxmlformats.org/presentationml/2006/ole">
            <p:oleObj spid="_x0000_s28681" name="Документ" r:id="rId3" imgW="7328893" imgH="4052358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571472" y="1785926"/>
            <a:ext cx="8572528" cy="2831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9263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49263" fontAlgn="base">
              <a:spcBef>
                <a:spcPct val="0"/>
              </a:spcBef>
              <a:spcAft>
                <a:spcPct val="0"/>
              </a:spcAft>
              <a:buAutoNum type="arabicPeriod"/>
              <a:tabLst>
                <a:tab pos="457200" algn="l"/>
              </a:tabLst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Задание на карточке</a:t>
            </a:r>
          </a:p>
          <a:p>
            <a:pPr lvl="0" indent="449263" fontAlgn="base">
              <a:spcBef>
                <a:spcPct val="0"/>
              </a:spcBef>
              <a:spcAft>
                <a:spcPct val="0"/>
              </a:spcAft>
              <a:buAutoNum type="arabicPeriod"/>
              <a:tabLst>
                <a:tab pos="457200" algn="l"/>
              </a:tabLst>
            </a:pPr>
            <a:endParaRPr lang="ru-RU" sz="3200" b="1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49263" fontAlgn="base">
              <a:spcBef>
                <a:spcPct val="0"/>
              </a:spcBef>
              <a:spcAft>
                <a:spcPct val="0"/>
              </a:spcAft>
              <a:buAutoNum type="arabicPeriod"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Для интересующихся математикой: «Линейная зависимость в пословицах и поговорках»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785786" y="642918"/>
            <a:ext cx="7772400" cy="93344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/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Домашнее задание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27650" name="Picture 2" descr="C:\Users\Дима\AppData\Local\Microsoft\Windows\Temporary Internet Files\Content.IE5\3JY3HDXO\dglxasset[1].asp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4143380"/>
            <a:ext cx="1548079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5538" name="Picture 2" descr="C:\Users\79105\Downloads\img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82181"/>
            <a:ext cx="7858180" cy="58936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773110"/>
            <a:ext cx="7715304" cy="531178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6000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ru-RU" sz="6000" dirty="0">
              <a:solidFill>
                <a:srgbClr val="7030A0"/>
              </a:solidFill>
            </a:endParaRPr>
          </a:p>
          <a:p>
            <a:pPr marL="0" indent="0" algn="ctr">
              <a:buNone/>
            </a:pPr>
            <a:r>
              <a:rPr lang="ru-RU" sz="6000" dirty="0" smtClean="0">
                <a:solidFill>
                  <a:srgbClr val="7030A0"/>
                </a:solidFill>
              </a:rPr>
              <a:t>Спасибо за урок!!!</a:t>
            </a:r>
            <a:endParaRPr lang="ru-RU" sz="60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AutoShape 2"/>
          <p:cNvSpPr>
            <a:spLocks noChangeArrowheads="1"/>
          </p:cNvSpPr>
          <p:nvPr/>
        </p:nvSpPr>
        <p:spPr bwMode="auto">
          <a:xfrm>
            <a:off x="1258888" y="188913"/>
            <a:ext cx="7705725" cy="719137"/>
          </a:xfrm>
          <a:prstGeom prst="roundRect">
            <a:avLst>
              <a:gd name="adj" fmla="val 16667"/>
            </a:avLst>
          </a:prstGeom>
          <a:solidFill>
            <a:srgbClr val="FFFF99">
              <a:alpha val="56000"/>
            </a:srgbClr>
          </a:soli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 i="1" dirty="0">
                <a:solidFill>
                  <a:srgbClr val="7030A0"/>
                </a:solidFill>
                <a:latin typeface="Times New Roman" pitchFamily="18" charset="0"/>
              </a:rPr>
              <a:t>Найди ошибку!  Объясни!</a:t>
            </a:r>
          </a:p>
        </p:txBody>
      </p:sp>
      <p:graphicFrame>
        <p:nvGraphicFramePr>
          <p:cNvPr id="51203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250825" y="1989138"/>
          <a:ext cx="4249738" cy="3971925"/>
        </p:xfrm>
        <a:graphic>
          <a:graphicData uri="http://schemas.openxmlformats.org/presentationml/2006/ole">
            <p:oleObj spid="_x0000_s49168" name="GraphC" r:id="rId3" imgW="3057525" imgH="2857500" progId="">
              <p:embed/>
            </p:oleObj>
          </a:graphicData>
        </a:graphic>
      </p:graphicFrame>
      <p:graphicFrame>
        <p:nvGraphicFramePr>
          <p:cNvPr id="51204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4643438" y="1954213"/>
          <a:ext cx="4319587" cy="4037012"/>
        </p:xfrm>
        <a:graphic>
          <a:graphicData uri="http://schemas.openxmlformats.org/presentationml/2006/ole">
            <p:oleObj spid="_x0000_s49169" name="GraphC" r:id="rId4" imgW="3057525" imgH="2857500" progId="">
              <p:embed/>
            </p:oleObj>
          </a:graphicData>
        </a:graphic>
      </p:graphicFrame>
      <p:pic>
        <p:nvPicPr>
          <p:cNvPr id="51205" name="Picture 5" descr="CRCTR49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250825" y="188913"/>
            <a:ext cx="808038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5003800" y="1052513"/>
            <a:ext cx="3095625" cy="614362"/>
          </a:xfrm>
          <a:prstGeom prst="rect">
            <a:avLst/>
          </a:prstGeom>
          <a:solidFill>
            <a:srgbClr val="FFCCFF">
              <a:alpha val="42000"/>
            </a:srgbClr>
          </a:solidFill>
          <a:ln w="9525">
            <a:solidFill>
              <a:srgbClr val="FF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i="1">
                <a:solidFill>
                  <a:srgbClr val="FF0000"/>
                </a:solidFill>
                <a:latin typeface="Times New Roman" pitchFamily="18" charset="0"/>
              </a:rPr>
              <a:t>Правильно: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AutoShape 2"/>
          <p:cNvSpPr>
            <a:spLocks noChangeArrowheads="1"/>
          </p:cNvSpPr>
          <p:nvPr/>
        </p:nvSpPr>
        <p:spPr bwMode="auto">
          <a:xfrm>
            <a:off x="1258888" y="188913"/>
            <a:ext cx="7705725" cy="719137"/>
          </a:xfrm>
          <a:prstGeom prst="roundRect">
            <a:avLst>
              <a:gd name="adj" fmla="val 16667"/>
            </a:avLst>
          </a:prstGeom>
          <a:solidFill>
            <a:srgbClr val="FFFF99">
              <a:alpha val="56000"/>
            </a:srgbClr>
          </a:soli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 i="1" dirty="0">
                <a:solidFill>
                  <a:srgbClr val="7030A0"/>
                </a:solidFill>
                <a:latin typeface="Times New Roman" pitchFamily="18" charset="0"/>
              </a:rPr>
              <a:t>Найди ошибку!  Объясни!</a:t>
            </a:r>
          </a:p>
        </p:txBody>
      </p:sp>
      <p:graphicFrame>
        <p:nvGraphicFramePr>
          <p:cNvPr id="52227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250825" y="1989138"/>
          <a:ext cx="4249738" cy="3971925"/>
        </p:xfrm>
        <a:graphic>
          <a:graphicData uri="http://schemas.openxmlformats.org/presentationml/2006/ole">
            <p:oleObj spid="_x0000_s50192" name="GraphC" r:id="rId3" imgW="3057525" imgH="2857500" progId="">
              <p:embed/>
            </p:oleObj>
          </a:graphicData>
        </a:graphic>
      </p:graphicFrame>
      <p:pic>
        <p:nvPicPr>
          <p:cNvPr id="52229" name="Picture 5" descr="CRCTR49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250825" y="188913"/>
            <a:ext cx="808038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2231" name="Object 7"/>
          <p:cNvGraphicFramePr>
            <a:graphicFrameLocks noGrp="1" noChangeAspect="1"/>
          </p:cNvGraphicFramePr>
          <p:nvPr>
            <p:ph sz="half" idx="2"/>
          </p:nvPr>
        </p:nvGraphicFramePr>
        <p:xfrm>
          <a:off x="4778375" y="1954213"/>
          <a:ext cx="4186238" cy="4037012"/>
        </p:xfrm>
        <a:graphic>
          <a:graphicData uri="http://schemas.openxmlformats.org/presentationml/2006/ole">
            <p:oleObj spid="_x0000_s50193" name="GraphC" r:id="rId5" imgW="3057525" imgH="3048000" progId="">
              <p:embed/>
            </p:oleObj>
          </a:graphicData>
        </a:graphic>
      </p:graphicFrame>
      <p:sp>
        <p:nvSpPr>
          <p:cNvPr id="52232" name="Rectangle 8"/>
          <p:cNvSpPr>
            <a:spLocks noChangeArrowheads="1"/>
          </p:cNvSpPr>
          <p:nvPr/>
        </p:nvSpPr>
        <p:spPr bwMode="auto">
          <a:xfrm>
            <a:off x="5003800" y="1052513"/>
            <a:ext cx="3095625" cy="614362"/>
          </a:xfrm>
          <a:prstGeom prst="rect">
            <a:avLst/>
          </a:prstGeom>
          <a:solidFill>
            <a:srgbClr val="FFCCFF">
              <a:alpha val="42000"/>
            </a:srgbClr>
          </a:solidFill>
          <a:ln w="9525">
            <a:solidFill>
              <a:srgbClr val="FF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i="1">
                <a:solidFill>
                  <a:srgbClr val="FF0000"/>
                </a:solidFill>
                <a:latin typeface="Times New Roman" pitchFamily="18" charset="0"/>
              </a:rPr>
              <a:t>Правильно: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AutoShape 4"/>
          <p:cNvSpPr>
            <a:spLocks noChangeArrowheads="1"/>
          </p:cNvSpPr>
          <p:nvPr/>
        </p:nvSpPr>
        <p:spPr bwMode="auto">
          <a:xfrm>
            <a:off x="1258888" y="188913"/>
            <a:ext cx="7705725" cy="719137"/>
          </a:xfrm>
          <a:prstGeom prst="roundRect">
            <a:avLst>
              <a:gd name="adj" fmla="val 16667"/>
            </a:avLst>
          </a:prstGeom>
          <a:solidFill>
            <a:srgbClr val="FFFF99">
              <a:alpha val="56000"/>
            </a:srgbClr>
          </a:soli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 i="1" dirty="0">
                <a:solidFill>
                  <a:srgbClr val="7030A0"/>
                </a:solidFill>
                <a:latin typeface="Times New Roman" pitchFamily="18" charset="0"/>
              </a:rPr>
              <a:t>Найди ошибку!  Объясни!</a:t>
            </a:r>
          </a:p>
        </p:txBody>
      </p:sp>
      <p:graphicFrame>
        <p:nvGraphicFramePr>
          <p:cNvPr id="47110" name="Object 6"/>
          <p:cNvGraphicFramePr>
            <a:graphicFrameLocks noGrp="1" noChangeAspect="1"/>
          </p:cNvGraphicFramePr>
          <p:nvPr>
            <p:ph sz="half" idx="1"/>
          </p:nvPr>
        </p:nvGraphicFramePr>
        <p:xfrm>
          <a:off x="250825" y="1958975"/>
          <a:ext cx="4249738" cy="3971925"/>
        </p:xfrm>
        <a:graphic>
          <a:graphicData uri="http://schemas.openxmlformats.org/presentationml/2006/ole">
            <p:oleObj spid="_x0000_s51216" name="GraphC" r:id="rId3" imgW="3057525" imgH="2857500" progId="">
              <p:embed/>
            </p:oleObj>
          </a:graphicData>
        </a:graphic>
      </p:graphicFrame>
      <p:graphicFrame>
        <p:nvGraphicFramePr>
          <p:cNvPr id="47112" name="Object 8"/>
          <p:cNvGraphicFramePr>
            <a:graphicFrameLocks noGrp="1" noChangeAspect="1"/>
          </p:cNvGraphicFramePr>
          <p:nvPr>
            <p:ph sz="half" idx="2"/>
          </p:nvPr>
        </p:nvGraphicFramePr>
        <p:xfrm>
          <a:off x="4643438" y="1954213"/>
          <a:ext cx="4319587" cy="4037012"/>
        </p:xfrm>
        <a:graphic>
          <a:graphicData uri="http://schemas.openxmlformats.org/presentationml/2006/ole">
            <p:oleObj spid="_x0000_s51217" name="GraphC" r:id="rId4" imgW="3057525" imgH="2857500" progId="">
              <p:embed/>
            </p:oleObj>
          </a:graphicData>
        </a:graphic>
      </p:graphicFrame>
      <p:pic>
        <p:nvPicPr>
          <p:cNvPr id="47115" name="Picture 11" descr="CRCTR49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250825" y="188913"/>
            <a:ext cx="808038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6" name="Rectangle 12"/>
          <p:cNvSpPr>
            <a:spLocks noChangeArrowheads="1"/>
          </p:cNvSpPr>
          <p:nvPr/>
        </p:nvSpPr>
        <p:spPr bwMode="auto">
          <a:xfrm>
            <a:off x="5003800" y="1052513"/>
            <a:ext cx="3095625" cy="614362"/>
          </a:xfrm>
          <a:prstGeom prst="rect">
            <a:avLst/>
          </a:prstGeom>
          <a:solidFill>
            <a:srgbClr val="FFCCFF">
              <a:alpha val="42000"/>
            </a:srgbClr>
          </a:solidFill>
          <a:ln w="9525">
            <a:solidFill>
              <a:srgbClr val="FF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i="1">
                <a:solidFill>
                  <a:srgbClr val="FF0000"/>
                </a:solidFill>
                <a:latin typeface="Times New Roman" pitchFamily="18" charset="0"/>
              </a:rPr>
              <a:t>Правильно: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 animBg="1"/>
      <p:bldP spid="471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70079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Взаимное расположение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графиков линейных функций</a:t>
            </a:r>
            <a:endParaRPr lang="en-US" b="1" dirty="0">
              <a:solidFill>
                <a:srgbClr val="FF0000"/>
              </a:solidFill>
              <a:latin typeface="Felix Titling" pitchFamily="82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42976" y="1857364"/>
            <a:ext cx="771530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Рассмотреть параллельность, пересечение и совпадение графиков линейных функций</a:t>
            </a:r>
            <a:endParaRPr lang="ru-RU" sz="44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57356" y="857232"/>
            <a:ext cx="52864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урока:</a:t>
            </a:r>
            <a:endParaRPr lang="ru-RU" sz="4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642910" y="642918"/>
            <a:ext cx="771530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Задание №1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В одной системе координат постройте графики функций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:     </a:t>
            </a:r>
            <a:r>
              <a:rPr kumimoji="0" lang="en-US" sz="4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=0.5</a:t>
            </a:r>
            <a:r>
              <a:rPr kumimoji="0" lang="en-US" sz="4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x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+1,5</a:t>
            </a:r>
            <a:r>
              <a:rPr kumimoji="0" lang="ru-RU" sz="4000" b="1" i="1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4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=0,5</a:t>
            </a:r>
            <a:r>
              <a:rPr kumimoji="0" lang="en-US" sz="4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x</a:t>
            </a: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4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=0,5</a:t>
            </a:r>
            <a:r>
              <a:rPr kumimoji="0" lang="en-US" sz="4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x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-2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Задание №2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В одной системе координат постройте графики функций:   </a:t>
            </a:r>
            <a:r>
              <a:rPr kumimoji="0" lang="en-US" sz="4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=-</a:t>
            </a:r>
            <a:r>
              <a:rPr kumimoji="0" lang="en-US" sz="4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x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+3</a:t>
            </a:r>
            <a:r>
              <a:rPr kumimoji="0" lang="ru-RU" sz="4000" b="1" i="1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4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=1,5</a:t>
            </a:r>
            <a:r>
              <a:rPr kumimoji="0" lang="en-US" sz="4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x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+3</a:t>
            </a:r>
            <a:r>
              <a:rPr kumimoji="0" lang="ru-RU" sz="4000" b="1" i="1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4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=0,25</a:t>
            </a:r>
            <a:r>
              <a:rPr kumimoji="0" lang="en-US" sz="4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x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+3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 </a:t>
            </a:r>
            <a:br>
              <a:rPr lang="ru-RU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8048" y="571480"/>
            <a:ext cx="7400166" cy="5357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RRECTANSWER" val="3"/>
  <p:tag name="CHOICESCOUNT" val="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RRECTANSWER" val="3"/>
  <p:tag name="CHOICESCOUNT" val="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heme/theme1.xml><?xml version="1.0" encoding="utf-8"?>
<a:theme xmlns:a="http://schemas.openxmlformats.org/drawingml/2006/main" name="TS10190870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item1.xml><?xml version="1.0" encoding="utf-8"?>
<Layout>
  <Type>MultipleChoice</Type>
  <ChoicesCount>3</ChoicesCount>
  <Orientation>Left</Orientation>
</Layout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Layout>
  <Type>MultipleChoice</Type>
  <ChoicesCount>3</ChoicesCount>
  <Orientation>Right</Orientation>
</Layout>
</file>

<file path=customXml/item4.xml><?xml version="1.0" encoding="utf-8"?>
<Layout>
  <Type>MultipleChoice</Type>
  <ChoicesCount>3</ChoicesCount>
  <Orientation>Right</Orientation>
</Layout>
</file>

<file path=customXml/item5.xml><?xml version="1.0" encoding="utf-8"?>
<Layout>
  <Type>MultipleChoice</Type>
  <ChoicesCount>3</ChoicesCount>
  <Orientation>TopVertical</Orientation>
</Layout>
</file>

<file path=customXml/item6.xml><?xml version="1.0" encoding="utf-8"?>
<Layout>
  <Type>MultipleChoice</Type>
  <ChoicesCount>3</ChoicesCount>
  <Orientation>Right</Orientation>
</Layout>
</file>

<file path=customXml/item7.xml><?xml version="1.0" encoding="utf-8"?>
<Layout>
  <Type>MultipleChoice</Type>
  <ChoicesCount>3</ChoicesCount>
  <Orientation>Left</Orientation>
</Layout>
</file>

<file path=customXml/itemProps1.xml><?xml version="1.0" encoding="utf-8"?>
<ds:datastoreItem xmlns:ds="http://schemas.openxmlformats.org/officeDocument/2006/customXml" ds:itemID="{56DD3EA3-CEDA-42DA-A19E-47735D4769D6}">
  <ds:schemaRefs/>
</ds:datastoreItem>
</file>

<file path=customXml/itemProps2.xml><?xml version="1.0" encoding="utf-8"?>
<ds:datastoreItem xmlns:ds="http://schemas.openxmlformats.org/officeDocument/2006/customXml" ds:itemID="{1A21926C-F056-483B-B3E8-AE1F1A8F882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B13FC0A-51F5-4293-8279-8889FA69C2FF}">
  <ds:schemaRefs/>
</ds:datastoreItem>
</file>

<file path=customXml/itemProps4.xml><?xml version="1.0" encoding="utf-8"?>
<ds:datastoreItem xmlns:ds="http://schemas.openxmlformats.org/officeDocument/2006/customXml" ds:itemID="{F0917FFD-8AA9-43A5-A71B-CC96FC036DD4}">
  <ds:schemaRefs/>
</ds:datastoreItem>
</file>

<file path=customXml/itemProps5.xml><?xml version="1.0" encoding="utf-8"?>
<ds:datastoreItem xmlns:ds="http://schemas.openxmlformats.org/officeDocument/2006/customXml" ds:itemID="{0E28844B-0BA5-4B01-9468-17C87F83143B}">
  <ds:schemaRefs/>
</ds:datastoreItem>
</file>

<file path=customXml/itemProps6.xml><?xml version="1.0" encoding="utf-8"?>
<ds:datastoreItem xmlns:ds="http://schemas.openxmlformats.org/officeDocument/2006/customXml" ds:itemID="{941F0F81-F986-4869-887A-5D61F4E21389}">
  <ds:schemaRefs/>
</ds:datastoreItem>
</file>

<file path=customXml/itemProps7.xml><?xml version="1.0" encoding="utf-8"?>
<ds:datastoreItem xmlns:ds="http://schemas.openxmlformats.org/officeDocument/2006/customXml" ds:itemID="{D0FF7247-5BBA-47E3-AA36-E431E3618E49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TS101908703</Template>
  <TotalTime>893</TotalTime>
  <Words>489</Words>
  <Application>Microsoft Office PowerPoint</Application>
  <PresentationFormat>Экран (4:3)</PresentationFormat>
  <Paragraphs>110</Paragraphs>
  <Slides>22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TS101908703</vt:lpstr>
      <vt:lpstr>Документ</vt:lpstr>
      <vt:lpstr>GraphC</vt:lpstr>
      <vt:lpstr>Формула</vt:lpstr>
      <vt:lpstr>Девиз урока:</vt:lpstr>
      <vt:lpstr>Какие из перечисленных функций  не являются линейными?</vt:lpstr>
      <vt:lpstr>Слайд 3</vt:lpstr>
      <vt:lpstr>Слайд 4</vt:lpstr>
      <vt:lpstr>Слайд 5</vt:lpstr>
      <vt:lpstr>Взаимное расположение  графиков линейных функций</vt:lpstr>
      <vt:lpstr>Слайд 7</vt:lpstr>
      <vt:lpstr>Слайд 8</vt:lpstr>
      <vt:lpstr>    </vt:lpstr>
      <vt:lpstr>    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Самостоятельная работа</vt:lpstr>
      <vt:lpstr> Домашнее задание</vt:lpstr>
      <vt:lpstr>Слайд 21</vt:lpstr>
      <vt:lpstr>Слайд 22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>Шаблон оформления</dc:subject>
  <dc:creator>Олег</dc:creator>
  <dc:description>Шаблон оформления
Корпорация Майкрософт</dc:description>
  <cp:lastModifiedBy>79105</cp:lastModifiedBy>
  <cp:revision>69</cp:revision>
  <dcterms:created xsi:type="dcterms:W3CDTF">2014-03-12T18:59:43Z</dcterms:created>
  <dcterms:modified xsi:type="dcterms:W3CDTF">2021-11-29T13:42:39Z</dcterms:modified>
  <cp:category>Шаблон оформления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TC019087039991</vt:lpwstr>
  </property>
</Properties>
</file>