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085184"/>
            <a:ext cx="8305800" cy="1143000"/>
          </a:xfrm>
        </p:spPr>
        <p:txBody>
          <a:bodyPr/>
          <a:lstStyle/>
          <a:p>
            <a:pPr algn="r"/>
            <a:r>
              <a:rPr lang="ru-RU" sz="1800" dirty="0" smtClean="0">
                <a:solidFill>
                  <a:schemeClr val="bg1"/>
                </a:solidFill>
                <a:latin typeface="Arial Black" pitchFamily="34" charset="0"/>
              </a:rPr>
              <a:t>Выполнила: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Arial Black" pitchFamily="34" charset="0"/>
              </a:rPr>
              <a:t>учитель </a:t>
            </a:r>
            <a:r>
              <a:rPr lang="ru-RU" sz="1800" dirty="0" smtClean="0">
                <a:solidFill>
                  <a:schemeClr val="bg1"/>
                </a:solidFill>
                <a:latin typeface="Arial Black" pitchFamily="34" charset="0"/>
              </a:rPr>
              <a:t>иностранных языков</a:t>
            </a:r>
          </a:p>
          <a:p>
            <a:pPr algn="r"/>
            <a:r>
              <a:rPr lang="ru-RU" sz="1800" dirty="0" smtClean="0">
                <a:solidFill>
                  <a:schemeClr val="bg1"/>
                </a:solidFill>
                <a:latin typeface="Arial Black" pitchFamily="34" charset="0"/>
              </a:rPr>
              <a:t>Юсупова Д. М.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214554"/>
            <a:ext cx="7772400" cy="197510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ПРОЕКТ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ПО НЕМЕЦКОМУ ЯЗЫКУ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НА ТЕМУ: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"ОТРАЖЕНИЕ МЕНТАЛЬНОСТИ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 НЕМЕЦКОГО НАРОДА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В ПОГОВОРКАХ И ПОСЛОВИЦАХ"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100027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города Керчи Республики Крым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Школа №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имени Героя Советского Союза И.Е.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Петрова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https://rusbuk.ru/uploads/books/317125/6f2db3952333e774af9f193a2a78165a97eebebamax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4214818"/>
            <a:ext cx="1491196" cy="2311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38481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Бережливость (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Sparsamkeit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>
                <a:solidFill>
                  <a:schemeClr val="bg1"/>
                </a:solidFill>
              </a:rPr>
              <a:t>Sparen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ist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verdienen</a:t>
            </a:r>
            <a:r>
              <a:rPr lang="ru-RU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Экономить – значит зарабатывать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Spare was, dann hast du was</a:t>
            </a:r>
            <a:r>
              <a:rPr lang="de-DE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Сэкономишь сначала </a:t>
            </a:r>
            <a:r>
              <a:rPr lang="de-DE" i="1" dirty="0" smtClean="0">
                <a:solidFill>
                  <a:schemeClr val="bg1"/>
                </a:solidFill>
              </a:rPr>
              <a:t>– </a:t>
            </a:r>
            <a:r>
              <a:rPr lang="ru-RU" i="1" dirty="0" smtClean="0">
                <a:solidFill>
                  <a:schemeClr val="bg1"/>
                </a:solidFill>
              </a:rPr>
              <a:t>поимеешь потом</a:t>
            </a:r>
            <a:r>
              <a:rPr lang="de-DE" dirty="0" smtClean="0">
                <a:solidFill>
                  <a:schemeClr val="bg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9394" name="AutoShape 2" descr="https://www.sueddeutsche.de/image/sz.1.2675011/1200x675?v=151970071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396" name="AutoShape 4" descr="https://www.sueddeutsche.de/image/sz.1.2675011/1200x675?v=151970071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8" name="Picture 6" descr="https://www.lalamove.com/hs-fs/hubfs/shutterstock_572542648-1.jpg?width=900&amp;name=shutterstock_57254264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4071966" cy="2714644"/>
          </a:xfrm>
          <a:prstGeom prst="rect">
            <a:avLst/>
          </a:prstGeom>
          <a:noFill/>
        </p:spPr>
      </p:pic>
      <p:sp>
        <p:nvSpPr>
          <p:cNvPr id="59400" name="AutoShape 8" descr="https://agribusiness.nl/wp-content/uploads/2020/10/AB-Nieuwsfeed-10-2020-BOX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https://agribusiness.nl/wp-content/uploads/2020/10/AB-Nieuwsfeed-10-2020-BOX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404" name="Picture 12" descr="https://i.ytimg.com/vi/bQo781JTGJY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000504"/>
            <a:ext cx="4048152" cy="2277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4500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Немцы немногословны, уравновешены и серьёзны.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Kurze Rede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de-DE" b="1" dirty="0" smtClean="0">
                <a:solidFill>
                  <a:schemeClr val="bg1"/>
                </a:solidFill>
              </a:rPr>
              <a:t>gute Rede</a:t>
            </a:r>
            <a:r>
              <a:rPr lang="ru-RU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Краткая речь – хорошая речь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Deutsch mit j</a:t>
            </a:r>
            <a:r>
              <a:rPr b="1" smtClean="0">
                <a:solidFill>
                  <a:schemeClr val="bg1"/>
                </a:solidFill>
              </a:rPr>
              <a:t>emande</a:t>
            </a:r>
            <a:r>
              <a:rPr lang="de-DE" b="1" dirty="0" smtClean="0">
                <a:solidFill>
                  <a:schemeClr val="bg1"/>
                </a:solidFill>
              </a:rPr>
              <a:t>m sprechen</a:t>
            </a:r>
            <a:r>
              <a:rPr lang="ru-RU" dirty="0" smtClean="0">
                <a:solidFill>
                  <a:schemeClr val="bg1"/>
                </a:solidFill>
              </a:rPr>
              <a:t> – </a:t>
            </a:r>
            <a:r>
              <a:rPr lang="ru-RU" i="1" dirty="0" smtClean="0">
                <a:solidFill>
                  <a:schemeClr val="bg1"/>
                </a:solidFill>
              </a:rPr>
              <a:t>говорить с кем-либо коротко и ясно, напрямик, без обиняков.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b="1" smtClean="0">
                <a:solidFill>
                  <a:schemeClr val="bg1"/>
                </a:solidFill>
              </a:rPr>
              <a:t>A</a:t>
            </a:r>
            <a:r>
              <a:rPr lang="ru-RU" b="1" dirty="0" err="1" smtClean="0">
                <a:solidFill>
                  <a:schemeClr val="bg1"/>
                </a:solidFill>
              </a:rPr>
              <a:t>uf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gut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deutsch</a:t>
            </a:r>
            <a:r>
              <a:rPr lang="ru-RU" dirty="0" smtClean="0">
                <a:solidFill>
                  <a:schemeClr val="bg1"/>
                </a:solidFill>
              </a:rPr>
              <a:t> – </a:t>
            </a:r>
            <a:r>
              <a:rPr lang="ru-RU" i="1" dirty="0" smtClean="0">
                <a:solidFill>
                  <a:schemeClr val="bg1"/>
                </a:solidFill>
              </a:rPr>
              <a:t>просто, понятно; напрямик.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0418" name="AutoShape 2" descr="https://pbs.twimg.com/media/C-VmdwhXcAIHAX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0" name="AutoShape 4" descr="https://testklon-tk.t3snet.de/wp-content/uploads/2017/02/web_W1-Fotolia-Kzenon_72280198_M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422" name="AutoShape 6" descr="https://vk.tula.su/wp-content/uploads/2020/11/%D0%A1%D0%BF%D0%BE%D1%80%D0%B8%D0%BC-%D0%BE-%D0%BD%D0%B0%D0%BB%D0%BE%D0%B3%D0%B0%D1%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0424" name="Picture 8" descr="https://www.hse.ru/data/2015/04/06/1096308561/20150330_0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786322"/>
            <a:ext cx="2784690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195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Стремление к совершенству (</a:t>
            </a:r>
            <a:r>
              <a:rPr b="1" smtClean="0">
                <a:solidFill>
                  <a:srgbClr val="FF0000"/>
                </a:solidFill>
                <a:latin typeface="Arial Black" pitchFamily="34" charset="0"/>
              </a:rPr>
              <a:t>Perfektion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)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de-DE" b="1" dirty="0" smtClean="0">
                <a:solidFill>
                  <a:schemeClr val="bg1"/>
                </a:solidFill>
              </a:rPr>
              <a:t>Sterben ist Leben</a:t>
            </a:r>
            <a:r>
              <a:rPr lang="ru-RU" dirty="0" smtClean="0">
                <a:solidFill>
                  <a:schemeClr val="bg1"/>
                </a:solidFill>
              </a:rPr>
              <a:t> – </a:t>
            </a:r>
            <a:r>
              <a:rPr lang="ru-RU" i="1" dirty="0" smtClean="0">
                <a:solidFill>
                  <a:schemeClr val="bg1"/>
                </a:solidFill>
              </a:rPr>
              <a:t>Стремиться – значит жить.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 err="1" smtClean="0">
                <a:solidFill>
                  <a:schemeClr val="bg1"/>
                </a:solidFill>
              </a:rPr>
              <a:t>Wer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aushält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</a:rPr>
              <a:t>bleibt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Sieger</a:t>
            </a:r>
            <a:r>
              <a:rPr lang="ru-RU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Кто выстоит, останется победителем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42" name="Picture 2" descr="https://hr-portal.ru/files/mini/ziel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35709"/>
            <a:ext cx="5537151" cy="33222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3357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  <a:latin typeface="Arial Black" pitchFamily="34" charset="0"/>
              </a:rPr>
              <a:t>Заключение</a:t>
            </a:r>
            <a:r>
              <a:rPr lang="ru-RU" sz="27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7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Arial Black" pitchFamily="34" charset="0"/>
              </a:rPr>
              <a:t>Пословицы и поговорки имеют огромную общественную и культурную ценность, так как они обобщают опыт каждого отдельно взятого народа. Исследуя и анализируя немецкие пословицы и поговорки, мы сделали вывод, что они существенно отражают характер немецкого народа, его ментальность.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2466" name="Picture 2" descr="https://ds05.infourok.ru/uploads/ex/03c8/000d9857-0d0e5b50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86124"/>
            <a:ext cx="4095778" cy="3071834"/>
          </a:xfrm>
          <a:prstGeom prst="rect">
            <a:avLst/>
          </a:prstGeom>
          <a:noFill/>
        </p:spPr>
      </p:pic>
      <p:sp>
        <p:nvSpPr>
          <p:cNvPr id="62468" name="AutoShape 4" descr="https://news.cgtn.com/news/3145444e7a59444d30416a4d7859544e78417a4e31457a6333566d54/img/b56df20f850b47909fe34bd6a35876b5/b56df20f850b47909fe34bd6a35876b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70" name="Picture 6" descr="https://vita-property.ru/wp-content/uploads/2/3/d/23dbd4318cea7e44dc502960d4df660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43314"/>
            <a:ext cx="4318029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ds04.infourok.ru/uploads/ex/1231/00127538-54eb9132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429784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2192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Актуальность исследования. 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Мне стало интересно узнать, как в немецких пословицах и поговорках отражается характер народа. 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1202" name="Picture 2" descr="https://i.ytimg.com/vi/oUEXI64xLZ4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3116"/>
            <a:ext cx="4214842" cy="3161132"/>
          </a:xfrm>
          <a:prstGeom prst="rect">
            <a:avLst/>
          </a:prstGeom>
          <a:noFill/>
        </p:spPr>
      </p:pic>
      <p:pic>
        <p:nvPicPr>
          <p:cNvPr id="51204" name="Picture 4" descr="https://ds04.infourok.ru/uploads/ex/021f/0018e14e-95617920/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696892"/>
            <a:ext cx="3833807" cy="2875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357958"/>
            <a:ext cx="8229600" cy="6476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Целью данной работы</a:t>
            </a:r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является 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выявление и систематизация пословиц и поговорок в соответствии с типичными 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чертами характера немецкого народа.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Исходя из цели, были поставлены следующие </a:t>
            </a: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задачи: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- раскрыть сущность определения «менталитет» и проанализировать особенности немецкой ментальности;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- обобщить сведения о немецких пословицах и поговорках;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- проанализировать различные формы проявления национального характера немцев в пословицах и поговорках;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- дать классификацию немецких пословиц и поговорок по отличительным особенностям немецкой ментальности.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2226" name="Picture 2" descr="https://avatars.mds.yandex.net/get-zen_doc/1538903/pub_5e25f0d1d7859b00b690ec06_5e2604190ce57b00ae1a777d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50" y="0"/>
            <a:ext cx="1785950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4286248" cy="621510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Менталитет (ментальность)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 – это определенный образ поведения и мышления. 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Ментальность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 – это национальный характер, понимаемый как специфическое сочетание устойчивых личностных черт представителей конкретного этноса. </a:t>
            </a:r>
            <a:b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3250" name="Picture 2" descr="https://sun9-76.userapi.com/c841321/v841321563/2f4c6/N_fPT3D5jl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571480"/>
            <a:ext cx="4609535" cy="2071702"/>
          </a:xfrm>
          <a:prstGeom prst="rect">
            <a:avLst/>
          </a:prstGeom>
          <a:noFill/>
        </p:spPr>
      </p:pic>
      <p:sp>
        <p:nvSpPr>
          <p:cNvPr id="53252" name="AutoShape 4" descr="https://www.theladders.com/wp-content/uploads/Too_Many_Productivity_Apps_0306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www.theladders.com/wp-content/uploads/Too_Many_Productivity_Apps_0306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6" name="Picture 8" descr="https://avatars.mds.yandex.net/get-zen_doc/1866101/pub_607bf33a298124331e827114_607c748deac7203d75589b55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714752"/>
            <a:ext cx="4418951" cy="2577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0"/>
            <a:ext cx="4714876" cy="564357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1. Немцы серьезные и практически не шутят.</a:t>
            </a:r>
            <a:b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</a:rPr>
              <a:t>2. Они аккуратны по отношению к деньгам и бережливы.</a:t>
            </a:r>
            <a:endParaRPr lang="ru-RU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4274" name="AutoShape 2" descr="https://cdn1.ntv.com.tr/gorsel/9bvoECMA7k6TD9FT1zDQPg.jpg?width=1000&amp;mode=both&amp;scale=both&amp;v=1277439343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76" name="AutoShape 4" descr="https://cdn1.ntv.com.tr/gorsel/spor/futbolcular-sahada-kizlar-tribunde-2/futbolcular-sahada-kizlar-tribunde-2,9bvoECMA7k6TD9FT1zDQPg.jpg?w=960&amp;mode=max&amp;v=20100625081543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78" name="Picture 6" descr="https://i.ytimg.com/vi/6JtYwoxQTWI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3357554" cy="2518166"/>
          </a:xfrm>
          <a:prstGeom prst="rect">
            <a:avLst/>
          </a:prstGeom>
          <a:noFill/>
        </p:spPr>
      </p:pic>
      <p:pic>
        <p:nvPicPr>
          <p:cNvPr id="54280" name="Picture 8" descr="https://2.bp.blogspot.com/-KlWbrf42gjE/UaX3TjAA6cI/AAAAAAAAAT4/ZQWD7mzturE/s1600/%D0%9D%D0%B0%D0%BB%D0%BE%D0%B3+%D0%B2+%D0%93%D0%B5%D1%80%D0%BC%D0%B0%D0%BD%D0%B8%D0%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4"/>
            <a:ext cx="3714776" cy="2637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4500594" cy="450059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3. Немцы пунктуальны, корректны, вежливы, осторожны и трудолюбивы.</a:t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4. Немцы практичны и законопослушны. 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5298" name="Picture 2" descr="https://pobedarf.ru/wp-content/uploads/2021/09/75977653bbc62921ffb1fe24fdb9b88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714356"/>
            <a:ext cx="3643339" cy="2428892"/>
          </a:xfrm>
          <a:prstGeom prst="rect">
            <a:avLst/>
          </a:prstGeom>
          <a:noFill/>
        </p:spPr>
      </p:pic>
      <p:sp>
        <p:nvSpPr>
          <p:cNvPr id="55300" name="AutoShape 4" descr="https://www.dw.com/image/48841430_30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2" name="Picture 6" descr="https://s3-eu-west-1.amazonaws.com/de-asitcp-ir-bz-data-prod/data/uploads/2018/07/dpa20picture-alliance-102385_1531749898-1920x1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857628"/>
            <a:ext cx="4310092" cy="2424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19344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chemeClr val="bg1"/>
                </a:solidFill>
                <a:latin typeface="Arial Black" pitchFamily="34" charset="0"/>
              </a:rPr>
              <a:t>Разнообразие, которое отражают немецкие пословицы и поговорки, поистине неисчерпаемо.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6322" name="Picture 2" descr="https://ds05.infourok.ru/uploads/ex/0a64/000d3d4b-d1b72a2f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5905541" cy="4429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4991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Порядок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(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Ordnung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>
                <a:solidFill>
                  <a:schemeClr val="bg1"/>
                </a:solidFill>
              </a:rPr>
              <a:t>Ordnung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muss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sein</a:t>
            </a:r>
            <a:r>
              <a:rPr lang="ru-RU" b="1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Порядок превыше всего.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Ordnung ist das halbe Leben</a:t>
            </a:r>
            <a:r>
              <a:rPr lang="de-DE" dirty="0" smtClean="0">
                <a:solidFill>
                  <a:schemeClr val="bg1"/>
                </a:solidFill>
              </a:rPr>
              <a:t> – </a:t>
            </a:r>
            <a:r>
              <a:rPr lang="ru-RU" i="1" dirty="0" smtClean="0">
                <a:solidFill>
                  <a:schemeClr val="bg1"/>
                </a:solidFill>
              </a:rPr>
              <a:t>Порядок</a:t>
            </a:r>
            <a:r>
              <a:rPr lang="de-DE" i="1" dirty="0" smtClean="0">
                <a:solidFill>
                  <a:schemeClr val="bg1"/>
                </a:solidFill>
              </a:rPr>
              <a:t> – </a:t>
            </a:r>
            <a:r>
              <a:rPr lang="ru-RU" i="1" dirty="0" smtClean="0">
                <a:solidFill>
                  <a:schemeClr val="bg1"/>
                </a:solidFill>
              </a:rPr>
              <a:t>душа всякого дела</a:t>
            </a:r>
            <a:r>
              <a:rPr lang="de-DE" i="1" dirty="0" smtClean="0">
                <a:solidFill>
                  <a:schemeClr val="bg1"/>
                </a:solidFill>
              </a:rPr>
              <a:t>. </a:t>
            </a:r>
            <a:r>
              <a:rPr lang="ru-RU" i="1" dirty="0" smtClean="0">
                <a:solidFill>
                  <a:schemeClr val="bg1"/>
                </a:solidFill>
              </a:rPr>
              <a:t>Порядок – основа жизни.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7346" name="Picture 2" descr="http://1.bp.blogspot.com/-YiLE3lEpQxE/Ubp5UxKbmCI/AAAAAAAAADE/Rx5zklQNUVE/s1600/DSC_0158_web_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000504"/>
            <a:ext cx="3543261" cy="2657446"/>
          </a:xfrm>
          <a:prstGeom prst="rect">
            <a:avLst/>
          </a:prstGeom>
          <a:noFill/>
        </p:spPr>
      </p:pic>
      <p:pic>
        <p:nvPicPr>
          <p:cNvPr id="57348" name="Picture 4" descr="https://stihi.ru/pics/2016/07/04/2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468040"/>
            <a:ext cx="2730706" cy="2108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339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Труд (</a:t>
            </a:r>
            <a:r>
              <a:rPr b="1" smtClean="0">
                <a:solidFill>
                  <a:srgbClr val="FF0000"/>
                </a:solidFill>
                <a:latin typeface="Arial Black" pitchFamily="34" charset="0"/>
              </a:rPr>
              <a:t>Arbeit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Arbeit gibt Brot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de-DE" b="1" dirty="0" smtClean="0">
                <a:solidFill>
                  <a:schemeClr val="bg1"/>
                </a:solidFill>
              </a:rPr>
              <a:t>Faulheit gibt Not</a:t>
            </a:r>
            <a:r>
              <a:rPr lang="ru-RU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Труд приносит хлеб, лень - голод.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Arbeit veredelt</a:t>
            </a:r>
            <a:r>
              <a:rPr lang="de-DE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Работа облагораживает</a:t>
            </a:r>
            <a:r>
              <a:rPr lang="de-DE" i="1" dirty="0" smtClean="0">
                <a:solidFill>
                  <a:schemeClr val="bg1"/>
                </a:solidFill>
              </a:rPr>
              <a:t>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de-DE" b="1" dirty="0" smtClean="0">
                <a:solidFill>
                  <a:schemeClr val="bg1"/>
                </a:solidFill>
              </a:rPr>
              <a:t>Arbeit ist Würze des Lebens</a:t>
            </a:r>
            <a:r>
              <a:rPr lang="de-DE" dirty="0" smtClean="0">
                <a:solidFill>
                  <a:schemeClr val="bg1"/>
                </a:solidFill>
              </a:rPr>
              <a:t>. – </a:t>
            </a:r>
            <a:r>
              <a:rPr lang="ru-RU" i="1" dirty="0" smtClean="0">
                <a:solidFill>
                  <a:schemeClr val="bg1"/>
                </a:solidFill>
              </a:rPr>
              <a:t>Работа</a:t>
            </a:r>
            <a:r>
              <a:rPr lang="de-DE" i="1" dirty="0" smtClean="0">
                <a:solidFill>
                  <a:schemeClr val="bg1"/>
                </a:solidFill>
              </a:rPr>
              <a:t> - </a:t>
            </a:r>
            <a:r>
              <a:rPr lang="ru-RU" i="1" dirty="0" smtClean="0">
                <a:solidFill>
                  <a:schemeClr val="bg1"/>
                </a:solidFill>
              </a:rPr>
              <a:t>соль жизни</a:t>
            </a:r>
            <a:r>
              <a:rPr lang="de-DE" i="1" dirty="0" smtClean="0">
                <a:solidFill>
                  <a:schemeClr val="bg1"/>
                </a:solidFill>
              </a:rPr>
              <a:t>.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8370" name="Picture 2" descr="https://i.iplsc.com/niemcy-obawiaja-sie-bulgarow-i-rumunow-proponuja-zbieranie-o/0002PPVE38Y5SNVG-C122-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286256"/>
            <a:ext cx="3571868" cy="2379785"/>
          </a:xfrm>
          <a:prstGeom prst="rect">
            <a:avLst/>
          </a:prstGeom>
          <a:noFill/>
        </p:spPr>
      </p:pic>
      <p:pic>
        <p:nvPicPr>
          <p:cNvPr id="58372" name="Picture 4" descr="https://i.ytimg.com/vi/B8ga_FBWVlk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357694"/>
            <a:ext cx="4032193" cy="2268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85</TotalTime>
  <Words>124</Words>
  <Application>Microsoft Office PowerPoint</Application>
  <PresentationFormat>Экран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ПРОЕКТ  ПО НЕМЕЦКОМУ ЯЗЫКУ  НА ТЕМУ:  "ОТРАЖЕНИЕ МЕНТАЛЬНОСТИ  НЕМЕЦКОГО НАРОДА  В ПОГОВОРКАХ И ПОСЛОВИЦАХ"</vt:lpstr>
      <vt:lpstr>Актуальность исследования. Мне стало интересно узнать, как в немецких пословицах и поговорках отражается характер народа.  </vt:lpstr>
      <vt:lpstr>Целью данной работы является  выявление и систематизация пословиц и поговорок в соответствии с типичными  чертами характера немецкого народа. Исходя из цели, были поставлены следующие задачи: - раскрыть сущность определения «менталитет» и проанализировать особенности немецкой ментальности; - обобщить сведения о немецких пословицах и поговорках; - проанализировать различные формы проявления национального характера немцев в пословицах и поговорках; - дать классификацию немецких пословиц и поговорок по отличительным особенностям немецкой ментальности. </vt:lpstr>
      <vt:lpstr>Менталитет (ментальность) – это определенный образ поведения и мышления.      Ментальность – это национальный характер, понимаемый как специфическое сочетание устойчивых личностных черт представителей конкретного этноса.  </vt:lpstr>
      <vt:lpstr>1. Немцы серьезные и практически не шутят.      2. Они аккуратны по отношению к деньгам и бережливы.</vt:lpstr>
      <vt:lpstr>3. Немцы пунктуальны, корректны, вежливы, осторожны и трудолюбивы.     4. Немцы практичны и законопослушны. </vt:lpstr>
      <vt:lpstr>Разнообразие, которое отражают немецкие пословицы и поговорки, поистине неисчерпаемо.  </vt:lpstr>
      <vt:lpstr>Порядок (Ordnung)  Ordnung muss sein. – Порядок превыше всего. Ordnung ist das halbe Leben – Порядок – душа всякого дела. Порядок – основа жизни. </vt:lpstr>
      <vt:lpstr>Труд (Arbeit) Arbeit gibt Brot, Faulheit gibt Not. – Труд приносит хлеб, лень - голод. Arbeit veredelt. – Работа облагораживает. Arbeit ist Würze des Lebens. – Работа - соль жизни.  </vt:lpstr>
      <vt:lpstr>Бережливость (Sparsamkeit) Sparen ist verdienen. – Экономить – значит зарабатывать. Spare was, dann hast du was. – Сэкономишь сначала – поимеешь потом. </vt:lpstr>
      <vt:lpstr>Немцы немногословны, уравновешены и серьёзны. Kurze Rede, gute Rede. – Краткая речь – хорошая речь. Deutsch mit jemandem sprechen – говорить с кем-либо коротко и ясно, напрямик, без обиняков. Auf gut deutsch – просто, понятно; напрямик. </vt:lpstr>
      <vt:lpstr>Стремление к совершенству (Perfektion)  Sterben ist Leben – Стремиться – значит жить. Wer aushält, bleibt Sieger. – Кто выстоит, останется победителем. </vt:lpstr>
      <vt:lpstr>Заключение Пословицы и поговорки имеют огромную общественную и культурную ценность, так как они обобщают опыт каждого отдельно взятого народа. Исследуя и анализируя немецкие пословицы и поговорки, мы сделали вывод, что они существенно отражают характер немецкого народа, его ментальность. 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ПО НЕМЕЦКОМУ ЯЗЫКУ  НА ТЕМУ:  "ОТРАЖЕНИЕ МЕНТАЛЬНОСТИ  НЕМЕЦКОГО НАРОДА  В ПОГОВОРКАХ И ПОСЛОВИЦАХ"</dc:title>
  <dc:creator>user</dc:creator>
  <cp:lastModifiedBy>user</cp:lastModifiedBy>
  <cp:revision>14</cp:revision>
  <dcterms:created xsi:type="dcterms:W3CDTF">2022-02-22T09:15:24Z</dcterms:created>
  <dcterms:modified xsi:type="dcterms:W3CDTF">2022-03-27T16:56:14Z</dcterms:modified>
</cp:coreProperties>
</file>