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9" r:id="rId5"/>
    <p:sldId id="260" r:id="rId6"/>
    <p:sldId id="261" r:id="rId7"/>
    <p:sldId id="262" r:id="rId8"/>
    <p:sldId id="264" r:id="rId9"/>
    <p:sldId id="265" r:id="rId10"/>
    <p:sldId id="268" r:id="rId11"/>
    <p:sldId id="269" r:id="rId12"/>
    <p:sldId id="271" r:id="rId13"/>
    <p:sldId id="272" r:id="rId14"/>
    <p:sldId id="274" r:id="rId15"/>
    <p:sldId id="273" r:id="rId16"/>
    <p:sldId id="275" r:id="rId17"/>
    <p:sldId id="27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D5CF-616C-4026-86D2-009B102A0742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774F3-B179-4E09-8C21-9DE44662B1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D5CF-616C-4026-86D2-009B102A0742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774F3-B179-4E09-8C21-9DE44662B1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D5CF-616C-4026-86D2-009B102A0742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774F3-B179-4E09-8C21-9DE44662B1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D5CF-616C-4026-86D2-009B102A0742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774F3-B179-4E09-8C21-9DE44662B1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D5CF-616C-4026-86D2-009B102A0742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774F3-B179-4E09-8C21-9DE44662B1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D5CF-616C-4026-86D2-009B102A0742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774F3-B179-4E09-8C21-9DE44662B1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D5CF-616C-4026-86D2-009B102A0742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774F3-B179-4E09-8C21-9DE44662B1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D5CF-616C-4026-86D2-009B102A0742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774F3-B179-4E09-8C21-9DE44662B1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D5CF-616C-4026-86D2-009B102A0742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774F3-B179-4E09-8C21-9DE44662B1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D5CF-616C-4026-86D2-009B102A0742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774F3-B179-4E09-8C21-9DE44662B1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A2D5CF-616C-4026-86D2-009B102A0742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774F3-B179-4E09-8C21-9DE44662B1B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A2D5CF-616C-4026-86D2-009B102A0742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5774F3-B179-4E09-8C21-9DE44662B1B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0100" y="428605"/>
            <a:ext cx="7529538" cy="2643206"/>
          </a:xfrm>
        </p:spPr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</a:rPr>
              <a:t>Урок русского языка в 7 классе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3000372"/>
            <a:ext cx="6072230" cy="3000396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Буквы о, а на конце наречий с приставками из, </a:t>
            </a:r>
            <a:r>
              <a:rPr lang="ru-RU" sz="4400" b="1" dirty="0" err="1" smtClean="0">
                <a:solidFill>
                  <a:srgbClr val="C00000"/>
                </a:solidFill>
              </a:rPr>
              <a:t>до,с</a:t>
            </a:r>
            <a:r>
              <a:rPr lang="ru-RU" sz="4400" b="1" dirty="0" smtClean="0">
                <a:solidFill>
                  <a:srgbClr val="C00000"/>
                </a:solidFill>
              </a:rPr>
              <a:t>, за, на, в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Физкультминутка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357298"/>
            <a:ext cx="8115328" cy="4768865"/>
          </a:xfrm>
        </p:spPr>
        <p:txBody>
          <a:bodyPr/>
          <a:lstStyle/>
          <a:p>
            <a:r>
              <a:rPr lang="ru-RU" sz="2800" dirty="0" smtClean="0">
                <a:solidFill>
                  <a:schemeClr val="tx2"/>
                </a:solidFill>
              </a:rPr>
              <a:t>Я буду называть наречия, если на конце пишется суффикс –</a:t>
            </a:r>
            <a:r>
              <a:rPr lang="ru-RU" sz="2800" dirty="0" smtClean="0">
                <a:solidFill>
                  <a:srgbClr val="C00000"/>
                </a:solidFill>
              </a:rPr>
              <a:t>а</a:t>
            </a:r>
            <a:r>
              <a:rPr lang="ru-RU" sz="2800" dirty="0" smtClean="0">
                <a:solidFill>
                  <a:schemeClr val="tx2"/>
                </a:solidFill>
              </a:rPr>
              <a:t>, вы должны </a:t>
            </a:r>
            <a:r>
              <a:rPr lang="ru-RU" sz="2800" dirty="0" smtClean="0">
                <a:solidFill>
                  <a:srgbClr val="C00000"/>
                </a:solidFill>
              </a:rPr>
              <a:t>похлопать</a:t>
            </a:r>
            <a:r>
              <a:rPr lang="ru-RU" sz="2800" dirty="0" smtClean="0">
                <a:solidFill>
                  <a:schemeClr val="tx2"/>
                </a:solidFill>
              </a:rPr>
              <a:t>, если пишется суффикс –</a:t>
            </a:r>
            <a:r>
              <a:rPr lang="ru-RU" sz="2800" dirty="0" smtClean="0">
                <a:solidFill>
                  <a:srgbClr val="C00000"/>
                </a:solidFill>
              </a:rPr>
              <a:t>о потопать.</a:t>
            </a:r>
          </a:p>
          <a:p>
            <a:r>
              <a:rPr lang="ru-RU" sz="2800" dirty="0" smtClean="0">
                <a:solidFill>
                  <a:schemeClr val="tx2"/>
                </a:solidFill>
              </a:rPr>
              <a:t>Слева, </a:t>
            </a:r>
            <a:r>
              <a:rPr lang="ru-RU" sz="2800" dirty="0" err="1" smtClean="0">
                <a:solidFill>
                  <a:schemeClr val="tx2"/>
                </a:solidFill>
              </a:rPr>
              <a:t>созвучн</a:t>
            </a:r>
            <a:r>
              <a:rPr lang="ru-RU" sz="2800" dirty="0" smtClean="0">
                <a:solidFill>
                  <a:schemeClr val="tx2"/>
                </a:solidFill>
              </a:rPr>
              <a:t>…, доходчив…, </a:t>
            </a:r>
            <a:r>
              <a:rPr lang="ru-RU" sz="2800" dirty="0" err="1" smtClean="0">
                <a:solidFill>
                  <a:schemeClr val="tx2"/>
                </a:solidFill>
              </a:rPr>
              <a:t>издавн</a:t>
            </a:r>
            <a:r>
              <a:rPr lang="ru-RU" sz="2800" dirty="0" smtClean="0">
                <a:solidFill>
                  <a:schemeClr val="tx2"/>
                </a:solidFill>
              </a:rPr>
              <a:t>…, </a:t>
            </a:r>
            <a:r>
              <a:rPr lang="ru-RU" sz="2800" dirty="0" err="1" smtClean="0">
                <a:solidFill>
                  <a:schemeClr val="tx2"/>
                </a:solidFill>
              </a:rPr>
              <a:t>досух</a:t>
            </a:r>
            <a:r>
              <a:rPr lang="ru-RU" sz="2800" dirty="0" smtClean="0">
                <a:solidFill>
                  <a:schemeClr val="tx2"/>
                </a:solidFill>
              </a:rPr>
              <a:t>…, справ…, </a:t>
            </a:r>
            <a:r>
              <a:rPr lang="ru-RU" sz="2800" dirty="0" err="1" smtClean="0">
                <a:solidFill>
                  <a:schemeClr val="tx2"/>
                </a:solidFill>
              </a:rPr>
              <a:t>стеснительн</a:t>
            </a:r>
            <a:r>
              <a:rPr lang="ru-RU" sz="2800" dirty="0" smtClean="0">
                <a:solidFill>
                  <a:schemeClr val="tx2"/>
                </a:solidFill>
              </a:rPr>
              <a:t>…, </a:t>
            </a:r>
            <a:r>
              <a:rPr lang="ru-RU" sz="2800" dirty="0" err="1" smtClean="0">
                <a:solidFill>
                  <a:schemeClr val="tx2"/>
                </a:solidFill>
              </a:rPr>
              <a:t>дословн</a:t>
            </a:r>
            <a:r>
              <a:rPr lang="ru-RU" sz="2800" dirty="0" smtClean="0">
                <a:solidFill>
                  <a:schemeClr val="tx2"/>
                </a:solidFill>
              </a:rPr>
              <a:t>…, извилист…, </a:t>
            </a:r>
            <a:r>
              <a:rPr lang="ru-RU" sz="2800" dirty="0" err="1" smtClean="0">
                <a:solidFill>
                  <a:schemeClr val="tx2"/>
                </a:solidFill>
              </a:rPr>
              <a:t>досыт</a:t>
            </a:r>
            <a:r>
              <a:rPr lang="ru-RU" sz="2800" dirty="0" smtClean="0">
                <a:solidFill>
                  <a:schemeClr val="tx2"/>
                </a:solidFill>
              </a:rPr>
              <a:t>…, </a:t>
            </a:r>
            <a:r>
              <a:rPr lang="ru-RU" sz="2800" dirty="0" err="1" smtClean="0">
                <a:solidFill>
                  <a:schemeClr val="tx2"/>
                </a:solidFill>
              </a:rPr>
              <a:t>доверительн</a:t>
            </a:r>
            <a:r>
              <a:rPr lang="ru-RU" sz="2800" dirty="0" smtClean="0">
                <a:solidFill>
                  <a:schemeClr val="tx2"/>
                </a:solidFill>
              </a:rPr>
              <a:t>…, </a:t>
            </a:r>
            <a:r>
              <a:rPr lang="ru-RU" sz="2800" dirty="0" err="1" smtClean="0">
                <a:solidFill>
                  <a:schemeClr val="tx2"/>
                </a:solidFill>
              </a:rPr>
              <a:t>сначал</a:t>
            </a:r>
            <a:r>
              <a:rPr lang="ru-RU" sz="2800" dirty="0" smtClean="0">
                <a:solidFill>
                  <a:schemeClr val="tx2"/>
                </a:solidFill>
              </a:rPr>
              <a:t>…, </a:t>
            </a:r>
            <a:r>
              <a:rPr lang="ru-RU" sz="2800" dirty="0" err="1" smtClean="0">
                <a:solidFill>
                  <a:schemeClr val="tx2"/>
                </a:solidFill>
              </a:rPr>
              <a:t>влев</a:t>
            </a:r>
            <a:r>
              <a:rPr lang="ru-RU" sz="2800" dirty="0" smtClean="0">
                <a:solidFill>
                  <a:schemeClr val="tx2"/>
                </a:solidFill>
              </a:rPr>
              <a:t>…, </a:t>
            </a:r>
            <a:r>
              <a:rPr lang="ru-RU" sz="2800" dirty="0" err="1" smtClean="0">
                <a:solidFill>
                  <a:schemeClr val="tx2"/>
                </a:solidFill>
              </a:rPr>
              <a:t>нагол</a:t>
            </a:r>
            <a:r>
              <a:rPr lang="ru-RU" sz="2800" dirty="0" smtClean="0">
                <a:solidFill>
                  <a:schemeClr val="tx2"/>
                </a:solidFill>
              </a:rPr>
              <a:t>…, </a:t>
            </a:r>
          </a:p>
          <a:p>
            <a:endParaRPr lang="ru-RU" dirty="0"/>
          </a:p>
        </p:txBody>
      </p:sp>
      <p:pic>
        <p:nvPicPr>
          <p:cNvPr id="4" name="Picture 2" descr="C:\Users\user\Desktop\unnam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54" y="4000505"/>
            <a:ext cx="4714908" cy="263662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6" charset="0"/>
              </a:rPr>
              <a:t>Комментированный диктант</a:t>
            </a:r>
            <a:endParaRPr lang="ru-RU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nstantia" pitchFamily="1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142984"/>
            <a:ext cx="8186766" cy="4983179"/>
          </a:xfrm>
        </p:spPr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Свернуть вправо, пойти налево, приехать издалека, навещать изредка, приходить запросто, сказать сгоряча, учиться заочно, раскалилось докрасна, переписать набело, подойти справа, начать сначала, наскоро поесть.</a:t>
            </a:r>
          </a:p>
          <a:p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928686"/>
          </a:xfrm>
        </p:spPr>
        <p:txBody>
          <a:bodyPr>
            <a:normAutofit fontScale="90000"/>
          </a:bodyPr>
          <a:lstStyle/>
          <a:p>
            <a:pPr marL="336550" indent="-336550"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ru-RU" sz="3100" b="1" dirty="0" smtClean="0">
                <a:solidFill>
                  <a:srgbClr val="C00000"/>
                </a:solidFill>
                <a:latin typeface="+mn-lt"/>
              </a:rPr>
              <a:t>Задание</a:t>
            </a:r>
            <a:r>
              <a:rPr lang="ru-RU" sz="2200" b="1" dirty="0" smtClean="0">
                <a:solidFill>
                  <a:srgbClr val="0000A8"/>
                </a:solidFill>
                <a:latin typeface="Georgia" pitchFamily="16" charset="0"/>
              </a:rPr>
              <a:t/>
            </a:r>
            <a:br>
              <a:rPr lang="ru-RU" sz="2200" b="1" dirty="0" smtClean="0">
                <a:solidFill>
                  <a:srgbClr val="0000A8"/>
                </a:solidFill>
                <a:latin typeface="Georgia" pitchFamily="16" charset="0"/>
              </a:rPr>
            </a:br>
            <a:r>
              <a:rPr lang="ru-RU" sz="3100" b="1" dirty="0" smtClean="0">
                <a:solidFill>
                  <a:srgbClr val="C00000"/>
                </a:solidFill>
                <a:latin typeface="+mn-lt"/>
              </a:rPr>
              <a:t>Замените словосочетания одним синонимом-наречием на наше правило.</a:t>
            </a:r>
            <a:br>
              <a:rPr lang="ru-RU" sz="3100" b="1" dirty="0" smtClean="0">
                <a:solidFill>
                  <a:srgbClr val="C00000"/>
                </a:solidFill>
                <a:latin typeface="+mn-lt"/>
              </a:rPr>
            </a:br>
            <a:endParaRPr lang="ru-RU" sz="3100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08" y="1571612"/>
            <a:ext cx="6543692" cy="4554551"/>
          </a:xfrm>
        </p:spPr>
        <p:txBody>
          <a:bodyPr>
            <a:normAutofit fontScale="92500" lnSpcReduction="20000"/>
          </a:bodyPr>
          <a:lstStyle/>
          <a:p>
            <a:pPr marL="336550" indent="-336550">
              <a:buClr>
                <a:srgbClr val="FF9900"/>
              </a:buClr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ru-RU" sz="2600" dirty="0" smtClean="0">
                <a:solidFill>
                  <a:srgbClr val="002060"/>
                </a:solidFill>
              </a:rPr>
              <a:t>Образец: расстаться на долгое </a:t>
            </a:r>
            <a:r>
              <a:rPr lang="ru-RU" sz="2600" dirty="0" err="1" smtClean="0">
                <a:solidFill>
                  <a:srgbClr val="002060"/>
                </a:solidFill>
              </a:rPr>
              <a:t>время=надолго</a:t>
            </a:r>
            <a:endParaRPr lang="ru-RU" sz="2600" dirty="0" smtClean="0">
              <a:solidFill>
                <a:srgbClr val="002060"/>
              </a:solidFill>
            </a:endParaRPr>
          </a:p>
          <a:p>
            <a:pPr marL="336550" indent="-336550">
              <a:buClr>
                <a:srgbClr val="FF9900"/>
              </a:buClr>
              <a:buFont typeface="Wingdings" charset="2"/>
              <a:buChar char="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ru-RU" sz="2800" b="1" dirty="0" smtClean="0">
                <a:solidFill>
                  <a:schemeClr val="tx2"/>
                </a:solidFill>
              </a:rPr>
              <a:t>1. Плотно, вдоволь, вволю, всласть </a:t>
            </a:r>
            <a:r>
              <a:rPr lang="ru-RU" sz="2800" b="1" dirty="0" err="1" smtClean="0">
                <a:solidFill>
                  <a:schemeClr val="tx2"/>
                </a:solidFill>
              </a:rPr>
              <a:t>поесть=досыта</a:t>
            </a:r>
            <a:r>
              <a:rPr lang="ru-RU" sz="2800" b="1" dirty="0" smtClean="0">
                <a:solidFill>
                  <a:schemeClr val="tx2"/>
                </a:solidFill>
              </a:rPr>
              <a:t>;</a:t>
            </a:r>
          </a:p>
          <a:p>
            <a:pPr marL="336550" indent="-336550">
              <a:buClr>
                <a:srgbClr val="FF9900"/>
              </a:buClr>
              <a:buFont typeface="Wingdings" charset="2"/>
              <a:buChar char="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ru-RU" sz="2800" b="1" dirty="0" smtClean="0">
                <a:solidFill>
                  <a:schemeClr val="tx2"/>
                </a:solidFill>
              </a:rPr>
              <a:t>2. Выехать, пока еще </a:t>
            </a:r>
            <a:r>
              <a:rPr lang="ru-RU" sz="2800" b="1" dirty="0" err="1" smtClean="0">
                <a:solidFill>
                  <a:schemeClr val="tx2"/>
                </a:solidFill>
              </a:rPr>
              <a:t>светло=засветло</a:t>
            </a:r>
            <a:r>
              <a:rPr lang="ru-RU" sz="2800" b="1" dirty="0" smtClean="0">
                <a:solidFill>
                  <a:schemeClr val="tx2"/>
                </a:solidFill>
              </a:rPr>
              <a:t>;</a:t>
            </a:r>
          </a:p>
          <a:p>
            <a:pPr marL="336550" indent="-336550">
              <a:buClr>
                <a:srgbClr val="FF9900"/>
              </a:buClr>
              <a:buFont typeface="Wingdings" charset="2"/>
              <a:buChar char="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ru-RU" sz="2800" b="1" dirty="0" smtClean="0">
                <a:solidFill>
                  <a:schemeClr val="tx2"/>
                </a:solidFill>
              </a:rPr>
              <a:t>3. Навещать нечасто, </a:t>
            </a:r>
            <a:r>
              <a:rPr lang="ru-RU" sz="2800" b="1" dirty="0" err="1" smtClean="0">
                <a:solidFill>
                  <a:schemeClr val="tx2"/>
                </a:solidFill>
              </a:rPr>
              <a:t>редко=изредка</a:t>
            </a:r>
            <a:r>
              <a:rPr lang="ru-RU" sz="2800" b="1" dirty="0" smtClean="0">
                <a:solidFill>
                  <a:schemeClr val="tx2"/>
                </a:solidFill>
              </a:rPr>
              <a:t>;</a:t>
            </a:r>
          </a:p>
          <a:p>
            <a:pPr marL="336550" indent="-336550">
              <a:buClr>
                <a:srgbClr val="FF9900"/>
              </a:buClr>
              <a:buFont typeface="Wingdings" charset="2"/>
              <a:buChar char="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ru-RU" sz="2800" b="1" dirty="0" smtClean="0">
                <a:solidFill>
                  <a:schemeClr val="tx2"/>
                </a:solidFill>
              </a:rPr>
              <a:t>4. Приходить в гости без </a:t>
            </a:r>
            <a:r>
              <a:rPr lang="ru-RU" sz="2800" b="1" dirty="0" err="1" smtClean="0">
                <a:solidFill>
                  <a:schemeClr val="tx2"/>
                </a:solidFill>
              </a:rPr>
              <a:t>стеснений=запросто</a:t>
            </a:r>
            <a:r>
              <a:rPr lang="ru-RU" sz="2800" b="1" dirty="0" smtClean="0">
                <a:solidFill>
                  <a:schemeClr val="tx2"/>
                </a:solidFill>
              </a:rPr>
              <a:t>;</a:t>
            </a:r>
          </a:p>
          <a:p>
            <a:pPr marL="336550" indent="-336550">
              <a:buClr>
                <a:srgbClr val="FF9900"/>
              </a:buClr>
              <a:buFont typeface="Wingdings" charset="2"/>
              <a:buChar char="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ru-RU" sz="2800" b="1" dirty="0" smtClean="0">
                <a:solidFill>
                  <a:schemeClr val="tx2"/>
                </a:solidFill>
              </a:rPr>
              <a:t>5. В пылу спора, под горячую руку </a:t>
            </a:r>
            <a:r>
              <a:rPr lang="ru-RU" sz="2800" b="1" dirty="0" err="1" smtClean="0">
                <a:solidFill>
                  <a:schemeClr val="tx2"/>
                </a:solidFill>
              </a:rPr>
              <a:t>обидеть=сгоряча</a:t>
            </a:r>
            <a:r>
              <a:rPr lang="ru-RU" sz="2800" b="1" dirty="0" smtClean="0">
                <a:solidFill>
                  <a:schemeClr val="tx2"/>
                </a:solidFill>
              </a:rPr>
              <a:t>;</a:t>
            </a:r>
          </a:p>
          <a:p>
            <a:pPr marL="336550" indent="-336550">
              <a:buClr>
                <a:srgbClr val="FF9900"/>
              </a:buClr>
              <a:buFont typeface="Wingdings" charset="2"/>
              <a:buChar char="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ru-RU" sz="2800" b="1" dirty="0" smtClean="0">
                <a:solidFill>
                  <a:schemeClr val="tx2"/>
                </a:solidFill>
              </a:rPr>
              <a:t>6. С давних пор, с незапамятных времен </a:t>
            </a:r>
            <a:r>
              <a:rPr lang="ru-RU" sz="2800" b="1" dirty="0" err="1" smtClean="0">
                <a:solidFill>
                  <a:schemeClr val="tx2"/>
                </a:solidFill>
              </a:rPr>
              <a:t>сеять=издавна</a:t>
            </a:r>
            <a:r>
              <a:rPr lang="ru-RU" sz="2800" b="1" dirty="0" smtClean="0">
                <a:solidFill>
                  <a:schemeClr val="tx2"/>
                </a:solidFill>
              </a:rPr>
              <a:t>;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indent="-341313"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dirty="0" smtClean="0">
                <a:solidFill>
                  <a:srgbClr val="C00000"/>
                </a:solidFill>
              </a:rPr>
              <a:t/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200" b="1" dirty="0" smtClean="0">
                <a:solidFill>
                  <a:srgbClr val="C00000"/>
                </a:solidFill>
              </a:rPr>
              <a:t/>
            </a:r>
            <a:br>
              <a:rPr lang="ru-RU" sz="32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Творческий </a:t>
            </a:r>
            <a:r>
              <a:rPr lang="ru-RU" sz="3600" b="1" dirty="0" smtClean="0">
                <a:solidFill>
                  <a:srgbClr val="C00000"/>
                </a:solidFill>
                <a:latin typeface="+mn-lt"/>
              </a:rPr>
              <a:t>диктант</a:t>
            </a:r>
            <a:r>
              <a:rPr lang="ru-RU" sz="3100" b="1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ru-RU" sz="3100" b="1" dirty="0" smtClean="0">
                <a:solidFill>
                  <a:srgbClr val="C00000"/>
                </a:solidFill>
                <a:latin typeface="+mn-lt"/>
              </a:rPr>
            </a:br>
            <a:r>
              <a:rPr lang="ru-RU" sz="3100" b="1" dirty="0" smtClean="0">
                <a:solidFill>
                  <a:srgbClr val="0000A8"/>
                </a:solidFill>
                <a:latin typeface="+mn-lt"/>
              </a:rPr>
              <a:t>Задание: по лексическому значению определить слово-наречие.</a:t>
            </a:r>
            <a:br>
              <a:rPr lang="ru-RU" sz="3100" b="1" dirty="0" smtClean="0">
                <a:solidFill>
                  <a:srgbClr val="0000A8"/>
                </a:solidFill>
                <a:latin typeface="+mn-lt"/>
              </a:rPr>
            </a:br>
            <a:r>
              <a:rPr lang="ru-RU" sz="3100" b="1" dirty="0" smtClean="0">
                <a:solidFill>
                  <a:srgbClr val="0000A8"/>
                </a:solidFill>
                <a:latin typeface="+mn-lt"/>
              </a:rPr>
              <a:t/>
            </a:r>
            <a:br>
              <a:rPr lang="ru-RU" sz="3100" b="1" dirty="0" smtClean="0">
                <a:solidFill>
                  <a:srgbClr val="0000A8"/>
                </a:solidFill>
                <a:latin typeface="+mn-lt"/>
              </a:rPr>
            </a:br>
            <a:endParaRPr lang="ru-RU" sz="3100" b="1" dirty="0" smtClean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71670" y="1571612"/>
            <a:ext cx="6615130" cy="4554551"/>
          </a:xfrm>
        </p:spPr>
        <p:txBody>
          <a:bodyPr>
            <a:normAutofit fontScale="92500" lnSpcReduction="20000"/>
          </a:bodyPr>
          <a:lstStyle/>
          <a:p>
            <a:pPr indent="-341313"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600" b="1" dirty="0" smtClean="0">
                <a:solidFill>
                  <a:schemeClr val="tx2"/>
                </a:solidFill>
              </a:rPr>
              <a:t>1. </a:t>
            </a:r>
            <a:r>
              <a:rPr lang="ru-RU" b="1" dirty="0" smtClean="0">
                <a:solidFill>
                  <a:schemeClr val="tx2"/>
                </a:solidFill>
              </a:rPr>
              <a:t>Друзья, оставшиеся в классе один на один(наедине).</a:t>
            </a:r>
          </a:p>
          <a:p>
            <a:pPr indent="-341313"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dirty="0" smtClean="0">
                <a:solidFill>
                  <a:schemeClr val="tx2"/>
                </a:solidFill>
              </a:rPr>
              <a:t>2. Лист бумаги, сложенный в четыре раза(вчетверо).</a:t>
            </a:r>
          </a:p>
          <a:p>
            <a:pPr indent="-341313"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dirty="0" smtClean="0">
                <a:solidFill>
                  <a:schemeClr val="tx2"/>
                </a:solidFill>
              </a:rPr>
              <a:t>3. Равнина, разделенная оврагом пополам(надвое).</a:t>
            </a:r>
          </a:p>
          <a:p>
            <a:pPr indent="-341313"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dirty="0" smtClean="0">
                <a:solidFill>
                  <a:schemeClr val="tx2"/>
                </a:solidFill>
              </a:rPr>
              <a:t>4. Дежурные, убиравшие класс два раза(дважды).</a:t>
            </a:r>
          </a:p>
          <a:p>
            <a:pPr indent="-341313"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dirty="0" smtClean="0">
                <a:solidFill>
                  <a:schemeClr val="tx2"/>
                </a:solidFill>
              </a:rPr>
              <a:t>5. Брошюры, купленные попутно с книгами(заодно).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Работа с фразеологизмами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-341313"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dirty="0" smtClean="0">
                <a:solidFill>
                  <a:schemeClr val="tx2"/>
                </a:solidFill>
                <a:latin typeface="Constantia" pitchFamily="18" charset="0"/>
              </a:rPr>
              <a:t>Задание: </a:t>
            </a:r>
          </a:p>
          <a:p>
            <a:pPr indent="-341313"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dirty="0" smtClean="0">
                <a:solidFill>
                  <a:schemeClr val="tx2"/>
                </a:solidFill>
                <a:latin typeface="Constantia" pitchFamily="18" charset="0"/>
              </a:rPr>
              <a:t>замените фразеологизм наречием.</a:t>
            </a:r>
          </a:p>
          <a:p>
            <a:pPr indent="-341313"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>
                <a:solidFill>
                  <a:schemeClr val="tx2"/>
                </a:solidFill>
                <a:latin typeface="Constantia" pitchFamily="18" charset="0"/>
              </a:rPr>
              <a:t>         Спит как убитый — крепко.</a:t>
            </a:r>
          </a:p>
          <a:p>
            <a:pPr indent="-341313"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>
                <a:solidFill>
                  <a:schemeClr val="tx2"/>
                </a:solidFill>
                <a:latin typeface="Constantia" pitchFamily="18" charset="0"/>
              </a:rPr>
              <a:t>       Знать как свои пять пальцев — хорошо.</a:t>
            </a:r>
          </a:p>
          <a:p>
            <a:pPr indent="-341313"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>
                <a:solidFill>
                  <a:schemeClr val="tx2"/>
                </a:solidFill>
                <a:latin typeface="Constantia" pitchFamily="18" charset="0"/>
              </a:rPr>
              <a:t>                Кот наплакал — мало.</a:t>
            </a:r>
          </a:p>
          <a:p>
            <a:pPr indent="-341313"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>
                <a:solidFill>
                  <a:schemeClr val="tx2"/>
                </a:solidFill>
                <a:latin typeface="Constantia" pitchFamily="18" charset="0"/>
              </a:rPr>
              <a:t>                   Ни свет, ни заря — рано.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Работа с сигнальными карточками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071546"/>
            <a:ext cx="8043890" cy="505461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   </a:t>
            </a:r>
            <a:r>
              <a:rPr lang="ru-RU" sz="2800" b="1" dirty="0" smtClean="0">
                <a:solidFill>
                  <a:schemeClr val="tx2"/>
                </a:solidFill>
              </a:rPr>
              <a:t>Учащиеся получают карточки с буквами</a:t>
            </a:r>
            <a:r>
              <a:rPr lang="ru-RU" sz="2800" dirty="0" smtClean="0">
                <a:solidFill>
                  <a:schemeClr val="tx2"/>
                </a:solidFill>
              </a:rPr>
              <a:t> О,  </a:t>
            </a:r>
            <a:r>
              <a:rPr lang="ru-RU" sz="2800" b="1" dirty="0" smtClean="0">
                <a:solidFill>
                  <a:schemeClr val="tx2"/>
                </a:solidFill>
              </a:rPr>
              <a:t>Учитель называет слова, дети показывают буквы</a:t>
            </a:r>
            <a:r>
              <a:rPr lang="ru-RU" sz="2800" dirty="0" smtClean="0">
                <a:solidFill>
                  <a:schemeClr val="tx2"/>
                </a:solidFill>
              </a:rPr>
              <a:t>. </a:t>
            </a:r>
          </a:p>
          <a:p>
            <a:pPr>
              <a:buNone/>
            </a:pPr>
            <a:r>
              <a:rPr lang="ru-RU" sz="2600" dirty="0" smtClean="0"/>
              <a:t>      </a:t>
            </a:r>
            <a:r>
              <a:rPr lang="ru-RU" sz="2600" dirty="0" err="1" smtClean="0">
                <a:solidFill>
                  <a:schemeClr val="tx2"/>
                </a:solidFill>
              </a:rPr>
              <a:t>Слев</a:t>
            </a:r>
            <a:r>
              <a:rPr lang="ru-RU" sz="2600" dirty="0" smtClean="0">
                <a:solidFill>
                  <a:schemeClr val="tx2"/>
                </a:solidFill>
              </a:rPr>
              <a:t>…, </a:t>
            </a:r>
            <a:r>
              <a:rPr lang="ru-RU" sz="2600" dirty="0" err="1" smtClean="0">
                <a:solidFill>
                  <a:schemeClr val="tx2"/>
                </a:solidFill>
              </a:rPr>
              <a:t>досрочн</a:t>
            </a:r>
            <a:r>
              <a:rPr lang="ru-RU" sz="2600" dirty="0" smtClean="0">
                <a:solidFill>
                  <a:schemeClr val="tx2"/>
                </a:solidFill>
              </a:rPr>
              <a:t>…, </a:t>
            </a:r>
            <a:r>
              <a:rPr lang="ru-RU" sz="2600" dirty="0" err="1" smtClean="0">
                <a:solidFill>
                  <a:schemeClr val="tx2"/>
                </a:solidFill>
              </a:rPr>
              <a:t>созвучн</a:t>
            </a:r>
            <a:r>
              <a:rPr lang="ru-RU" sz="2600" dirty="0" smtClean="0">
                <a:solidFill>
                  <a:schemeClr val="tx2"/>
                </a:solidFill>
              </a:rPr>
              <a:t>…, </a:t>
            </a:r>
            <a:r>
              <a:rPr lang="ru-RU" sz="2600" dirty="0" err="1" smtClean="0">
                <a:solidFill>
                  <a:schemeClr val="tx2"/>
                </a:solidFill>
              </a:rPr>
              <a:t>досин</a:t>
            </a:r>
            <a:r>
              <a:rPr lang="ru-RU" sz="2600" dirty="0" smtClean="0">
                <a:solidFill>
                  <a:schemeClr val="tx2"/>
                </a:solidFill>
              </a:rPr>
              <a:t>…, </a:t>
            </a:r>
            <a:r>
              <a:rPr lang="ru-RU" sz="2600" dirty="0" err="1" smtClean="0">
                <a:solidFill>
                  <a:schemeClr val="tx2"/>
                </a:solidFill>
              </a:rPr>
              <a:t>изобильн</a:t>
            </a:r>
            <a:r>
              <a:rPr lang="ru-RU" sz="2600" dirty="0" smtClean="0">
                <a:solidFill>
                  <a:schemeClr val="tx2"/>
                </a:solidFill>
              </a:rPr>
              <a:t>…, доходчив…, </a:t>
            </a:r>
            <a:r>
              <a:rPr lang="ru-RU" sz="2600" dirty="0" err="1" smtClean="0">
                <a:solidFill>
                  <a:schemeClr val="tx2"/>
                </a:solidFill>
              </a:rPr>
              <a:t>издавн</a:t>
            </a:r>
            <a:r>
              <a:rPr lang="ru-RU" sz="2600" dirty="0" smtClean="0">
                <a:solidFill>
                  <a:schemeClr val="tx2"/>
                </a:solidFill>
              </a:rPr>
              <a:t>…, </a:t>
            </a:r>
            <a:r>
              <a:rPr lang="ru-RU" sz="2600" dirty="0" err="1" smtClean="0">
                <a:solidFill>
                  <a:schemeClr val="tx2"/>
                </a:solidFill>
              </a:rPr>
              <a:t>досух</a:t>
            </a:r>
            <a:r>
              <a:rPr lang="ru-RU" sz="2600" dirty="0" smtClean="0">
                <a:solidFill>
                  <a:schemeClr val="tx2"/>
                </a:solidFill>
              </a:rPr>
              <a:t>…, справ…, </a:t>
            </a:r>
            <a:r>
              <a:rPr lang="ru-RU" sz="2600" dirty="0" err="1" smtClean="0">
                <a:solidFill>
                  <a:schemeClr val="tx2"/>
                </a:solidFill>
              </a:rPr>
              <a:t>стеснительн</a:t>
            </a:r>
            <a:r>
              <a:rPr lang="ru-RU" sz="2600" dirty="0" smtClean="0">
                <a:solidFill>
                  <a:schemeClr val="tx2"/>
                </a:solidFill>
              </a:rPr>
              <a:t>…, </a:t>
            </a:r>
            <a:r>
              <a:rPr lang="ru-RU" sz="2600" dirty="0" err="1" smtClean="0">
                <a:solidFill>
                  <a:schemeClr val="tx2"/>
                </a:solidFill>
              </a:rPr>
              <a:t>дословн</a:t>
            </a:r>
            <a:r>
              <a:rPr lang="ru-RU" sz="2600" dirty="0" smtClean="0">
                <a:solidFill>
                  <a:schemeClr val="tx2"/>
                </a:solidFill>
              </a:rPr>
              <a:t>…, </a:t>
            </a:r>
            <a:r>
              <a:rPr lang="ru-RU" sz="2600" dirty="0" err="1" smtClean="0">
                <a:solidFill>
                  <a:schemeClr val="tx2"/>
                </a:solidFill>
              </a:rPr>
              <a:t>достаточн</a:t>
            </a:r>
            <a:r>
              <a:rPr lang="ru-RU" sz="2600" dirty="0" smtClean="0">
                <a:solidFill>
                  <a:schemeClr val="tx2"/>
                </a:solidFill>
              </a:rPr>
              <a:t>…, извилист…, </a:t>
            </a:r>
            <a:r>
              <a:rPr lang="ru-RU" sz="2600" dirty="0" err="1" smtClean="0">
                <a:solidFill>
                  <a:schemeClr val="tx2"/>
                </a:solidFill>
              </a:rPr>
              <a:t>исправн</a:t>
            </a:r>
            <a:r>
              <a:rPr lang="ru-RU" sz="2600" dirty="0" smtClean="0">
                <a:solidFill>
                  <a:schemeClr val="tx2"/>
                </a:solidFill>
              </a:rPr>
              <a:t>…, </a:t>
            </a:r>
            <a:r>
              <a:rPr lang="ru-RU" sz="2600" dirty="0" err="1" smtClean="0">
                <a:solidFill>
                  <a:schemeClr val="tx2"/>
                </a:solidFill>
              </a:rPr>
              <a:t>досыт</a:t>
            </a:r>
            <a:r>
              <a:rPr lang="ru-RU" sz="2600" dirty="0" smtClean="0">
                <a:solidFill>
                  <a:schemeClr val="tx2"/>
                </a:solidFill>
              </a:rPr>
              <a:t>…, </a:t>
            </a:r>
            <a:r>
              <a:rPr lang="ru-RU" sz="2600" dirty="0" err="1" smtClean="0">
                <a:solidFill>
                  <a:schemeClr val="tx2"/>
                </a:solidFill>
              </a:rPr>
              <a:t>доверительн</a:t>
            </a:r>
            <a:r>
              <a:rPr lang="ru-RU" sz="2600" dirty="0" smtClean="0">
                <a:solidFill>
                  <a:schemeClr val="tx2"/>
                </a:solidFill>
              </a:rPr>
              <a:t>…, </a:t>
            </a:r>
            <a:r>
              <a:rPr lang="ru-RU" sz="2600" dirty="0" err="1" smtClean="0">
                <a:solidFill>
                  <a:schemeClr val="tx2"/>
                </a:solidFill>
              </a:rPr>
              <a:t>сначал</a:t>
            </a:r>
            <a:r>
              <a:rPr lang="ru-RU" sz="2600" dirty="0" smtClean="0">
                <a:solidFill>
                  <a:schemeClr val="tx2"/>
                </a:solidFill>
              </a:rPr>
              <a:t>… , </a:t>
            </a:r>
            <a:r>
              <a:rPr lang="ru-RU" sz="2600" dirty="0" err="1" smtClean="0">
                <a:solidFill>
                  <a:schemeClr val="tx2"/>
                </a:solidFill>
              </a:rPr>
              <a:t>влев</a:t>
            </a:r>
            <a:r>
              <a:rPr lang="ru-RU" sz="2600" dirty="0" smtClean="0">
                <a:solidFill>
                  <a:schemeClr val="tx2"/>
                </a:solidFill>
              </a:rPr>
              <a:t>…, </a:t>
            </a:r>
            <a:r>
              <a:rPr lang="ru-RU" sz="2600" dirty="0" err="1" smtClean="0">
                <a:solidFill>
                  <a:schemeClr val="tx2"/>
                </a:solidFill>
              </a:rPr>
              <a:t>нагол</a:t>
            </a:r>
            <a:r>
              <a:rPr lang="ru-RU" sz="2600" dirty="0" smtClean="0">
                <a:solidFill>
                  <a:schemeClr val="tx2"/>
                </a:solidFill>
              </a:rPr>
              <a:t>…, </a:t>
            </a:r>
            <a:r>
              <a:rPr lang="ru-RU" sz="2600" dirty="0" err="1" smtClean="0">
                <a:solidFill>
                  <a:schemeClr val="tx2"/>
                </a:solidFill>
              </a:rPr>
              <a:t>задолг</a:t>
            </a:r>
            <a:r>
              <a:rPr lang="ru-RU" sz="2600" dirty="0" smtClean="0">
                <a:solidFill>
                  <a:schemeClr val="tx2"/>
                </a:solidFill>
              </a:rPr>
              <a:t>…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 </a:t>
            </a:r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Подведем итоги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36550" indent="-336550">
              <a:buClr>
                <a:srgbClr val="FF9900"/>
              </a:buClr>
              <a:buFont typeface="Wingdings" pitchFamily="2" charset="2"/>
              <a:buChar char="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ru-RU" b="1" dirty="0" smtClean="0">
                <a:solidFill>
                  <a:schemeClr val="tx2"/>
                </a:solidFill>
              </a:rPr>
              <a:t>Достигли ли мы цели урока?</a:t>
            </a:r>
          </a:p>
          <a:p>
            <a:pPr marL="336550" indent="-336550">
              <a:buClr>
                <a:srgbClr val="FF9900"/>
              </a:buClr>
              <a:buFont typeface="Wingdings" pitchFamily="2" charset="2"/>
              <a:buChar char="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ru-RU" b="1" dirty="0" smtClean="0">
                <a:solidFill>
                  <a:schemeClr val="tx2"/>
                </a:solidFill>
              </a:rPr>
              <a:t>Научились выбирать гласные на конце наречий с </a:t>
            </a:r>
            <a:r>
              <a:rPr lang="ru-RU" b="1" dirty="0" err="1" smtClean="0">
                <a:solidFill>
                  <a:srgbClr val="C00000"/>
                </a:solidFill>
                <a:latin typeface="Constantia" pitchFamily="18" charset="0"/>
              </a:rPr>
              <a:t>¬из,-до,-с,-в,-на,-за</a:t>
            </a:r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?</a:t>
            </a:r>
          </a:p>
          <a:p>
            <a:pPr marL="336550" indent="-336550">
              <a:buClr>
                <a:srgbClr val="FF9900"/>
              </a:buClr>
              <a:buFont typeface="Wingdings" pitchFamily="2" charset="2"/>
              <a:buChar char=""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ru-RU" sz="2800" dirty="0" smtClean="0">
                <a:solidFill>
                  <a:schemeClr val="tx2"/>
                </a:solidFill>
                <a:latin typeface="Constantia" pitchFamily="18" charset="0"/>
              </a:rPr>
              <a:t>Давайте пожелаем друг другу с помощью                 наречий         </a:t>
            </a:r>
            <a:r>
              <a:rPr lang="ru-RU" dirty="0" smtClean="0">
                <a:solidFill>
                  <a:schemeClr val="tx2"/>
                </a:solidFill>
                <a:latin typeface="Constantia" pitchFamily="18" charset="0"/>
              </a:rPr>
              <a:t>Никогда не болеть</a:t>
            </a:r>
          </a:p>
          <a:p>
            <a:pPr marL="336550" indent="-336550">
              <a:buClr>
                <a:srgbClr val="FF9900"/>
              </a:buClr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ru-RU" dirty="0" smtClean="0">
                <a:solidFill>
                  <a:schemeClr val="tx2"/>
                </a:solidFill>
                <a:latin typeface="Constantia" pitchFamily="18" charset="0"/>
              </a:rPr>
              <a:t>                         Отлично выглядеть</a:t>
            </a:r>
          </a:p>
          <a:p>
            <a:pPr marL="336550" indent="-336550">
              <a:buClr>
                <a:srgbClr val="FF9900"/>
              </a:buClr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ru-RU" dirty="0" smtClean="0">
                <a:solidFill>
                  <a:schemeClr val="tx2"/>
                </a:solidFill>
                <a:latin typeface="Constantia" pitchFamily="18" charset="0"/>
              </a:rPr>
              <a:t>                         Чаще улыбаться</a:t>
            </a:r>
          </a:p>
          <a:p>
            <a:pPr marL="336550" indent="-336550">
              <a:buClr>
                <a:srgbClr val="FF9900"/>
              </a:buClr>
              <a:buNone/>
              <a:tabLst>
                <a:tab pos="336550" algn="l"/>
                <a:tab pos="441325" algn="l"/>
                <a:tab pos="890588" algn="l"/>
                <a:tab pos="1339850" algn="l"/>
                <a:tab pos="1789113" algn="l"/>
                <a:tab pos="2238375" algn="l"/>
                <a:tab pos="2687638" algn="l"/>
                <a:tab pos="3136900" algn="l"/>
                <a:tab pos="3586163" algn="l"/>
                <a:tab pos="4035425" algn="l"/>
                <a:tab pos="4484688" algn="l"/>
                <a:tab pos="4933950" algn="l"/>
                <a:tab pos="5383213" algn="l"/>
                <a:tab pos="5832475" algn="l"/>
                <a:tab pos="6281738" algn="l"/>
                <a:tab pos="6731000" algn="l"/>
                <a:tab pos="7180263" algn="l"/>
                <a:tab pos="7629525" algn="l"/>
                <a:tab pos="8078788" algn="l"/>
                <a:tab pos="8528050" algn="l"/>
                <a:tab pos="8977313" algn="l"/>
              </a:tabLst>
            </a:pPr>
            <a:r>
              <a:rPr lang="ru-RU" dirty="0" smtClean="0">
                <a:solidFill>
                  <a:schemeClr val="tx2"/>
                </a:solidFill>
                <a:latin typeface="Constantia" pitchFamily="18" charset="0"/>
              </a:rPr>
              <a:t>                         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Домашнее задание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</a:rPr>
              <a:t>П.11</a:t>
            </a:r>
          </a:p>
          <a:p>
            <a:r>
              <a:rPr lang="ru-RU" b="1" dirty="0" smtClean="0">
                <a:solidFill>
                  <a:schemeClr val="tx2"/>
                </a:solidFill>
              </a:rPr>
              <a:t> упр.51., ( 1 группа, ученики с средним уровнем знаний ),</a:t>
            </a:r>
          </a:p>
          <a:p>
            <a:r>
              <a:rPr lang="ru-RU" b="1" dirty="0" smtClean="0">
                <a:solidFill>
                  <a:schemeClr val="tx2"/>
                </a:solidFill>
              </a:rPr>
              <a:t> упр.53 (2 группа, ученики с достаточным уровнем знаний)</a:t>
            </a:r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Цели и задачи урока: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071547"/>
            <a:ext cx="7472386" cy="4143404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развитие у учащихся ассоциативного и образного мышления, интеллектуальных способностей, позволяющих учиться самостоятельно;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smtClean="0">
                <a:solidFill>
                  <a:schemeClr val="tx2"/>
                </a:solidFill>
              </a:rPr>
              <a:t>знакомство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smtClean="0">
                <a:solidFill>
                  <a:schemeClr val="tx2"/>
                </a:solidFill>
              </a:rPr>
              <a:t>учащихся с условиями выбора и написания букв о и а на конце наречий с приставками из -, до - , с -;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 формирование умения находить наречия на изученную орфограмму и правильно писать их;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 воспитание познавательного интереса к изучаемому материалу</a:t>
            </a:r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3108" y="1285860"/>
            <a:ext cx="5143536" cy="4442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38138" algn="ctr">
              <a:spcBef>
                <a:spcPts val="800"/>
              </a:spcBef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 О, сколько нам открытий чудных...</a:t>
            </a:r>
          </a:p>
          <a:p>
            <a:pPr indent="-338138" algn="ctr">
              <a:spcBef>
                <a:spcPts val="800"/>
              </a:spcBef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Готовит просвещенья дух,</a:t>
            </a:r>
          </a:p>
          <a:p>
            <a:pPr indent="-338138" algn="ctr">
              <a:spcBef>
                <a:spcPts val="800"/>
              </a:spcBef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 опыт — сын ошибок трудных,</a:t>
            </a:r>
          </a:p>
          <a:p>
            <a:pPr indent="-338138" algn="ctr">
              <a:spcBef>
                <a:spcPts val="800"/>
              </a:spcBef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 гений — парадоксов друг».</a:t>
            </a:r>
          </a:p>
          <a:p>
            <a:pPr indent="-338138" algn="ctr">
              <a:spcBef>
                <a:spcPts val="800"/>
              </a:spcBef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А.С.Пушкин</a:t>
            </a:r>
            <a:endParaRPr lang="ru-RU" sz="32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357166"/>
            <a:ext cx="7929618" cy="1500190"/>
          </a:xfrm>
        </p:spPr>
        <p:txBody>
          <a:bodyPr>
            <a:normAutofit/>
          </a:bodyPr>
          <a:lstStyle/>
          <a:p>
            <a:pPr marL="342900" indent="-338138">
              <a:spcBef>
                <a:spcPts val="8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Понаблюдаем вместе!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08" y="1571612"/>
            <a:ext cx="6543692" cy="4554551"/>
          </a:xfrm>
        </p:spPr>
        <p:txBody>
          <a:bodyPr>
            <a:normAutofit fontScale="85000" lnSpcReduction="20000"/>
          </a:bodyPr>
          <a:lstStyle/>
          <a:p>
            <a:pPr indent="-338138"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dirty="0" smtClean="0">
                <a:solidFill>
                  <a:srgbClr val="C00000"/>
                </a:solidFill>
                <a:latin typeface="Constantia" pitchFamily="16" charset="0"/>
              </a:rPr>
              <a:t>Какой способ образования?</a:t>
            </a:r>
          </a:p>
          <a:p>
            <a:pPr indent="-338138"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dirty="0" smtClean="0">
                <a:solidFill>
                  <a:schemeClr val="tx2"/>
                </a:solidFill>
                <a:latin typeface="Constantia" pitchFamily="16" charset="0"/>
              </a:rPr>
              <a:t>Беспомощно ← беспомощный</a:t>
            </a:r>
          </a:p>
          <a:p>
            <a:pPr indent="-338138"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dirty="0" smtClean="0">
                <a:solidFill>
                  <a:schemeClr val="tx2"/>
                </a:solidFill>
                <a:latin typeface="Constantia" pitchFamily="16" charset="0"/>
              </a:rPr>
              <a:t>(суффиксальный)</a:t>
            </a:r>
          </a:p>
          <a:p>
            <a:pPr indent="-338138"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dirty="0" smtClean="0">
                <a:solidFill>
                  <a:schemeClr val="tx2"/>
                </a:solidFill>
                <a:latin typeface="Constantia" pitchFamily="16" charset="0"/>
              </a:rPr>
              <a:t>Добела ← белый</a:t>
            </a:r>
          </a:p>
          <a:p>
            <a:pPr indent="-338138"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dirty="0" smtClean="0">
                <a:solidFill>
                  <a:schemeClr val="tx2"/>
                </a:solidFill>
                <a:latin typeface="Constantia" pitchFamily="16" charset="0"/>
              </a:rPr>
              <a:t>(приставочно-суффиксальный)</a:t>
            </a:r>
          </a:p>
          <a:p>
            <a:pPr indent="-338138"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dirty="0" smtClean="0">
                <a:solidFill>
                  <a:schemeClr val="tx2"/>
                </a:solidFill>
                <a:latin typeface="Constantia" pitchFamily="16" charset="0"/>
              </a:rPr>
              <a:t>ВЫВОД: </a:t>
            </a:r>
          </a:p>
          <a:p>
            <a:pPr indent="-338138"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dirty="0" smtClean="0">
                <a:solidFill>
                  <a:schemeClr val="tx2"/>
                </a:solidFill>
                <a:latin typeface="Constantia" pitchFamily="16" charset="0"/>
              </a:rPr>
              <a:t>наречия образуются от прилагательных</a:t>
            </a:r>
          </a:p>
          <a:p>
            <a:pPr indent="-338138"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dirty="0" smtClean="0">
                <a:solidFill>
                  <a:schemeClr val="tx2"/>
                </a:solidFill>
                <a:latin typeface="Constantia" pitchFamily="16" charset="0"/>
              </a:rPr>
              <a:t>суффиксальным и </a:t>
            </a:r>
          </a:p>
          <a:p>
            <a:pPr indent="-338138"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 dirty="0" smtClean="0">
                <a:solidFill>
                  <a:schemeClr val="tx2"/>
                </a:solidFill>
                <a:latin typeface="Constantia" pitchFamily="16" charset="0"/>
              </a:rPr>
              <a:t>приставочно-суффиксальным способом.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О или а на конце наречий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Verdana" pitchFamily="32" charset="0"/>
                <a:cs typeface="Verdana" pitchFamily="32" charset="0"/>
              </a:rPr>
              <a:t>?</a:t>
            </a:r>
            <a:b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Verdana" pitchFamily="32" charset="0"/>
                <a:cs typeface="Verdana" pitchFamily="32" charset="0"/>
              </a:rPr>
            </a:br>
            <a:endParaRPr lang="ru-RU" b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28794" y="1142985"/>
            <a:ext cx="6800840" cy="3571899"/>
          </a:xfrm>
        </p:spPr>
        <p:txBody>
          <a:bodyPr>
            <a:normAutofit fontScale="92500" lnSpcReduction="20000"/>
          </a:bodyPr>
          <a:lstStyle/>
          <a:p>
            <a:pPr marL="339725" indent="-336550">
              <a:spcBef>
                <a:spcPts val="1000"/>
              </a:spcBef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endParaRPr lang="ru-RU" sz="4000" b="1" dirty="0" smtClean="0">
              <a:solidFill>
                <a:srgbClr val="0053A8"/>
              </a:solidFill>
            </a:endParaRPr>
          </a:p>
          <a:p>
            <a:pPr marL="339725" indent="-336550">
              <a:spcBef>
                <a:spcPts val="1000"/>
              </a:spcBef>
              <a:buClr>
                <a:srgbClr val="FF9900"/>
              </a:buClr>
              <a:buFont typeface="Wingdings" charset="2"/>
              <a:buChar char="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ru-RU" sz="4000" b="1" dirty="0" smtClean="0">
                <a:solidFill>
                  <a:srgbClr val="0053A8"/>
                </a:solidFill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</a:rPr>
              <a:t>Надолго            добела</a:t>
            </a:r>
          </a:p>
          <a:p>
            <a:pPr marL="339725" indent="-336550">
              <a:spcBef>
                <a:spcPts val="1000"/>
              </a:spcBef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endParaRPr lang="ru-RU" sz="4000" b="1" dirty="0" smtClean="0">
              <a:solidFill>
                <a:srgbClr val="002060"/>
              </a:solidFill>
            </a:endParaRPr>
          </a:p>
          <a:p>
            <a:pPr marL="339725" indent="-336550">
              <a:spcBef>
                <a:spcPts val="1000"/>
              </a:spcBef>
              <a:buClr>
                <a:srgbClr val="FF9900"/>
              </a:buClr>
              <a:buFont typeface="Wingdings" charset="2"/>
              <a:buChar char="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ru-RU" sz="4000" b="1" dirty="0" smtClean="0">
                <a:solidFill>
                  <a:srgbClr val="002060"/>
                </a:solidFill>
              </a:rPr>
              <a:t>Запросто           слева</a:t>
            </a:r>
          </a:p>
          <a:p>
            <a:pPr marL="339725" indent="-336550">
              <a:spcBef>
                <a:spcPts val="1000"/>
              </a:spcBef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endParaRPr lang="ru-RU" sz="4000" b="1" dirty="0" smtClean="0">
              <a:solidFill>
                <a:srgbClr val="002060"/>
              </a:solidFill>
            </a:endParaRPr>
          </a:p>
          <a:p>
            <a:pPr marL="339725" indent="-336550">
              <a:spcBef>
                <a:spcPts val="1000"/>
              </a:spcBef>
              <a:buClr>
                <a:srgbClr val="FF9900"/>
              </a:buClr>
              <a:buFont typeface="Wingdings" charset="2"/>
              <a:buChar char=""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r>
              <a:rPr lang="ru-RU" sz="4000" b="1" dirty="0" smtClean="0">
                <a:solidFill>
                  <a:srgbClr val="002060"/>
                </a:solidFill>
              </a:rPr>
              <a:t>Вправо              изредка</a:t>
            </a:r>
          </a:p>
          <a:p>
            <a:pPr marL="339725" indent="-336550">
              <a:spcBef>
                <a:spcPts val="1000"/>
              </a:spcBef>
              <a:buClr>
                <a:srgbClr val="FF9900"/>
              </a:buClr>
              <a:buNone/>
              <a:tabLst>
                <a:tab pos="339725" algn="l"/>
                <a:tab pos="444500" algn="l"/>
                <a:tab pos="893763" algn="l"/>
                <a:tab pos="1343025" algn="l"/>
                <a:tab pos="1792288" algn="l"/>
                <a:tab pos="2241550" algn="l"/>
                <a:tab pos="2690813" algn="l"/>
                <a:tab pos="3140075" algn="l"/>
                <a:tab pos="3589338" algn="l"/>
                <a:tab pos="4038600" algn="l"/>
                <a:tab pos="4487863" algn="l"/>
                <a:tab pos="4937125" algn="l"/>
                <a:tab pos="5386388" algn="l"/>
                <a:tab pos="5835650" algn="l"/>
                <a:tab pos="6284913" algn="l"/>
                <a:tab pos="6734175" algn="l"/>
                <a:tab pos="7183438" algn="l"/>
                <a:tab pos="7632700" algn="l"/>
                <a:tab pos="8081963" algn="l"/>
                <a:tab pos="8531225" algn="l"/>
                <a:tab pos="8980488" algn="l"/>
              </a:tabLst>
              <a:defRPr/>
            </a:pPr>
            <a:endParaRPr lang="ru-RU" sz="4000" b="1" dirty="0" smtClean="0">
              <a:solidFill>
                <a:srgbClr val="0053A8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Запомним!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</a:rPr>
              <a:t>С приставками  </a:t>
            </a:r>
            <a:r>
              <a:rPr lang="ru-RU" b="1" dirty="0" smtClean="0">
                <a:solidFill>
                  <a:srgbClr val="C00000"/>
                </a:solidFill>
              </a:rPr>
              <a:t>-из-, -до-, -с- </a:t>
            </a:r>
            <a:r>
              <a:rPr lang="ru-RU" b="1" dirty="0" smtClean="0">
                <a:solidFill>
                  <a:schemeClr val="tx2"/>
                </a:solidFill>
              </a:rPr>
              <a:t>на конце наречий пишем </a:t>
            </a:r>
            <a:r>
              <a:rPr lang="ru-RU" b="1" dirty="0" smtClean="0">
                <a:solidFill>
                  <a:srgbClr val="C00000"/>
                </a:solidFill>
              </a:rPr>
              <a:t>а</a:t>
            </a:r>
          </a:p>
          <a:p>
            <a:r>
              <a:rPr lang="ru-RU" b="1" dirty="0" smtClean="0">
                <a:solidFill>
                  <a:schemeClr val="tx2"/>
                </a:solidFill>
              </a:rPr>
              <a:t>С приставками </a:t>
            </a:r>
            <a:r>
              <a:rPr lang="ru-RU" b="1" dirty="0" smtClean="0">
                <a:solidFill>
                  <a:srgbClr val="C00000"/>
                </a:solidFill>
              </a:rPr>
              <a:t>- за-, -на-, -в- </a:t>
            </a:r>
            <a:r>
              <a:rPr lang="ru-RU" b="1" dirty="0" smtClean="0">
                <a:solidFill>
                  <a:schemeClr val="tx2"/>
                </a:solidFill>
              </a:rPr>
              <a:t>на конце наречий пишем </a:t>
            </a:r>
            <a:r>
              <a:rPr lang="ru-RU" b="1" dirty="0" smtClean="0">
                <a:solidFill>
                  <a:srgbClr val="C00000"/>
                </a:solidFill>
              </a:rPr>
              <a:t>о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58204" cy="114300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Подумаем! Приставки -из, -</a:t>
            </a:r>
            <a:r>
              <a:rPr lang="ru-RU" sz="32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до,-с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, а</a:t>
            </a:r>
            <a:b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пишем -о на конце. Почему?</a:t>
            </a:r>
            <a:b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2" charset="0"/>
                <a:ea typeface="Verdana" pitchFamily="32" charset="0"/>
                <a:cs typeface="Verdana" pitchFamily="32" charset="0"/>
              </a:rPr>
              <a:t/>
            </a:r>
            <a:b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2" charset="0"/>
                <a:ea typeface="Verdana" pitchFamily="32" charset="0"/>
                <a:cs typeface="Verdana" pitchFamily="32" charset="0"/>
              </a:rPr>
            </a:b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28596" y="1357298"/>
            <a:ext cx="8258204" cy="4768865"/>
          </a:xfrm>
        </p:spPr>
        <p:txBody>
          <a:bodyPr>
            <a:normAutofit/>
          </a:bodyPr>
          <a:lstStyle/>
          <a:p>
            <a:pPr indent="-339725" algn="ctr">
              <a:spcBef>
                <a:spcPts val="800"/>
              </a:spcBef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ru-RU" b="1" dirty="0" smtClean="0">
                <a:solidFill>
                  <a:srgbClr val="0000A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Посмотрим способ образования.</a:t>
            </a:r>
          </a:p>
          <a:p>
            <a:pPr indent="-339725" algn="ctr">
              <a:spcBef>
                <a:spcPts val="800"/>
              </a:spcBef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Изнеженно←изнеженный, </a:t>
            </a:r>
          </a:p>
          <a:p>
            <a:pPr indent="-339725" algn="ctr">
              <a:spcBef>
                <a:spcPts val="800"/>
              </a:spcBef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дословно← дословный, </a:t>
            </a:r>
          </a:p>
          <a:p>
            <a:pPr indent="-339725" algn="ctr">
              <a:spcBef>
                <a:spcPts val="800"/>
              </a:spcBef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связно← связный</a:t>
            </a:r>
          </a:p>
          <a:p>
            <a:pPr indent="-339725" algn="ctr">
              <a:spcBef>
                <a:spcPts val="800"/>
              </a:spcBef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  (суффиксальный способ образования)</a:t>
            </a:r>
          </a:p>
          <a:p>
            <a:pPr indent="-339725" algn="ctr">
              <a:spcBef>
                <a:spcPts val="800"/>
              </a:spcBef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Эти наречия образованы</a:t>
            </a:r>
          </a:p>
          <a:p>
            <a:pPr indent="-339725" algn="ctr">
              <a:spcBef>
                <a:spcPts val="800"/>
              </a:spcBef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от прилагательных,</a:t>
            </a:r>
          </a:p>
          <a:p>
            <a:pPr indent="-339725" algn="ctr">
              <a:spcBef>
                <a:spcPts val="800"/>
              </a:spcBef>
              <a:buNone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/>
            </a:pPr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у которых уже были приставки.</a:t>
            </a:r>
            <a:endParaRPr lang="ru-RU" sz="28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Вывод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643050"/>
            <a:ext cx="8229600" cy="4525963"/>
          </a:xfrm>
        </p:spPr>
        <p:txBody>
          <a:bodyPr>
            <a:normAutofit/>
          </a:bodyPr>
          <a:lstStyle/>
          <a:p>
            <a:r>
              <a:rPr lang="ru-RU" sz="36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Segoe UI" charset="0"/>
              </a:rPr>
              <a:t>если наречие </a:t>
            </a:r>
            <a:r>
              <a:rPr lang="ru-RU" sz="3600" b="1" u="sng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Segoe UI" charset="0"/>
              </a:rPr>
              <a:t>с¬из,-до</a:t>
            </a:r>
            <a:r>
              <a:rPr lang="ru-RU" sz="3600" b="1" u="sng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Segoe UI" charset="0"/>
              </a:rPr>
              <a:t>,-с</a:t>
            </a:r>
            <a:r>
              <a:rPr lang="ru-RU" sz="36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Segoe UI" charset="0"/>
              </a:rPr>
              <a:t> образовано от бесприставочного прилагательного, то пишем </a:t>
            </a:r>
            <a:r>
              <a:rPr lang="ru-RU" sz="36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Segoe UI" charset="0"/>
              </a:rPr>
              <a:t>А</a:t>
            </a:r>
            <a:r>
              <a:rPr lang="ru-RU" sz="36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Segoe UI" charset="0"/>
              </a:rPr>
              <a:t>, если от прилагательного с приставкой пишу </a:t>
            </a:r>
            <a:r>
              <a:rPr lang="ru-RU" sz="36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Segoe UI" charset="0"/>
              </a:rPr>
              <a:t>О</a:t>
            </a:r>
            <a:r>
              <a:rPr lang="ru-RU" sz="3600" b="1" u="sng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Segoe UI" charset="0"/>
              </a:rPr>
              <a:t>.</a:t>
            </a:r>
            <a:endParaRPr lang="ru-RU" sz="36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6" y="571480"/>
            <a:ext cx="6000792" cy="4745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Наречия </a:t>
            </a:r>
            <a:r>
              <a:rPr lang="ru-RU" sz="28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с¬в,-на,-за,-из</a:t>
            </a:r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 -</a:t>
            </a:r>
            <a:r>
              <a:rPr lang="ru-RU" sz="28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до,-с</a:t>
            </a:r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— это застывшие формы винительного и родительного падежей, краткие прилагательные, которые в древнерусском языке склонялись, как до сих пор склоняется слово ОКНО</a:t>
            </a:r>
          </a:p>
          <a:p>
            <a:pPr algn="ctr">
              <a:lnSpc>
                <a:spcPct val="9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6" charset="0"/>
              </a:rPr>
              <a:t>Правило окна:</a:t>
            </a:r>
          </a:p>
          <a:p>
            <a:pPr>
              <a:lnSpc>
                <a:spcPct val="9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6" charset="0"/>
              </a:rPr>
              <a:t>     . с окна                             . в окно</a:t>
            </a:r>
          </a:p>
          <a:p>
            <a:pPr>
              <a:lnSpc>
                <a:spcPct val="9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6" charset="0"/>
              </a:rPr>
              <a:t>     .из окна                            . за окно</a:t>
            </a:r>
          </a:p>
          <a:p>
            <a:pPr>
              <a:lnSpc>
                <a:spcPct val="9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6" charset="0"/>
              </a:rPr>
              <a:t>     .до окна                            . на окно</a:t>
            </a:r>
          </a:p>
          <a:p>
            <a:pPr algn="ctr">
              <a:lnSpc>
                <a:spcPct val="90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2800" dirty="0">
              <a:solidFill>
                <a:srgbClr val="0066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nstantia" pitchFamily="16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648</Words>
  <Application>Microsoft Office PowerPoint</Application>
  <PresentationFormat>Экран (4:3)</PresentationFormat>
  <Paragraphs>89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Урок русского языка в 7 классе</vt:lpstr>
      <vt:lpstr>Цели и задачи урока:</vt:lpstr>
      <vt:lpstr>Слайд 3</vt:lpstr>
      <vt:lpstr>Понаблюдаем вместе!</vt:lpstr>
      <vt:lpstr>О или а на конце наречий? </vt:lpstr>
      <vt:lpstr>Запомним!</vt:lpstr>
      <vt:lpstr>Подумаем! Приставки -из, -до,-с, а пишем -о на конце. Почему?   </vt:lpstr>
      <vt:lpstr>Вывод</vt:lpstr>
      <vt:lpstr>Слайд 9</vt:lpstr>
      <vt:lpstr>Физкультминутка</vt:lpstr>
      <vt:lpstr>Комментированный диктант</vt:lpstr>
      <vt:lpstr>Задание Замените словосочетания одним синонимом-наречием на наше правило. </vt:lpstr>
      <vt:lpstr>  Творческий диктант Задание: по лексическому значению определить слово-наречие.  </vt:lpstr>
      <vt:lpstr>Работа с фразеологизмами</vt:lpstr>
      <vt:lpstr>Работа с сигнальными карточками   </vt:lpstr>
      <vt:lpstr>Подведем итоги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Школа</dc:creator>
  <cp:lastModifiedBy>user</cp:lastModifiedBy>
  <cp:revision>22</cp:revision>
  <dcterms:created xsi:type="dcterms:W3CDTF">2016-04-25T05:48:09Z</dcterms:created>
  <dcterms:modified xsi:type="dcterms:W3CDTF">2018-10-30T17:03:35Z</dcterms:modified>
</cp:coreProperties>
</file>