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2" r:id="rId4"/>
    <p:sldId id="265" r:id="rId5"/>
    <p:sldId id="261" r:id="rId6"/>
    <p:sldId id="257" r:id="rId7"/>
    <p:sldId id="259" r:id="rId8"/>
    <p:sldId id="258" r:id="rId9"/>
    <p:sldId id="260" r:id="rId10"/>
    <p:sldId id="266" r:id="rId11"/>
    <p:sldId id="268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051A-A10D-459B-A177-94E0AB723FD7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A54F-6D19-4FEC-800D-240F6F7057E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051A-A10D-459B-A177-94E0AB723FD7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A54F-6D19-4FEC-800D-240F6F7057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051A-A10D-459B-A177-94E0AB723FD7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A54F-6D19-4FEC-800D-240F6F7057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051A-A10D-459B-A177-94E0AB723FD7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A54F-6D19-4FEC-800D-240F6F7057E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051A-A10D-459B-A177-94E0AB723FD7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A54F-6D19-4FEC-800D-240F6F7057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051A-A10D-459B-A177-94E0AB723FD7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A54F-6D19-4FEC-800D-240F6F7057E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051A-A10D-459B-A177-94E0AB723FD7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A54F-6D19-4FEC-800D-240F6F7057E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051A-A10D-459B-A177-94E0AB723FD7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A54F-6D19-4FEC-800D-240F6F7057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051A-A10D-459B-A177-94E0AB723FD7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A54F-6D19-4FEC-800D-240F6F7057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051A-A10D-459B-A177-94E0AB723FD7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A54F-6D19-4FEC-800D-240F6F7057E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F051A-A10D-459B-A177-94E0AB723FD7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A54F-6D19-4FEC-800D-240F6F7057E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EAF051A-A10D-459B-A177-94E0AB723FD7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F14A54F-6D19-4FEC-800D-240F6F7057E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3874934" cy="53081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31"/>
          <a:stretch/>
        </p:blipFill>
        <p:spPr bwMode="auto">
          <a:xfrm>
            <a:off x="3923928" y="177132"/>
            <a:ext cx="3802926" cy="46633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953547"/>
            <a:ext cx="3384376" cy="3773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926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797152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ОГЭ по русскому языку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525344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9.1</a:t>
            </a:r>
            <a:r>
              <a:rPr lang="ru-RU" sz="2400" dirty="0"/>
              <a:t> – сочинение на </a:t>
            </a:r>
            <a:r>
              <a:rPr lang="ru-RU" sz="2400" dirty="0">
                <a:solidFill>
                  <a:srgbClr val="FF0000"/>
                </a:solidFill>
              </a:rPr>
              <a:t>лингвистическую</a:t>
            </a:r>
            <a:r>
              <a:rPr lang="ru-RU" sz="2400" dirty="0"/>
              <a:t> </a:t>
            </a:r>
            <a:r>
              <a:rPr lang="ru-RU" sz="2400" dirty="0" smtClean="0"/>
              <a:t>тему</a:t>
            </a:r>
          </a:p>
          <a:p>
            <a:pPr marL="45720" indent="0">
              <a:buNone/>
            </a:pPr>
            <a:r>
              <a:rPr lang="ru-RU" sz="2400" dirty="0" smtClean="0"/>
              <a:t> </a:t>
            </a:r>
            <a:endParaRPr lang="ru-RU" sz="2400" dirty="0"/>
          </a:p>
          <a:p>
            <a:pPr marL="4572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9.2</a:t>
            </a:r>
            <a:r>
              <a:rPr lang="ru-RU" sz="2400" dirty="0"/>
              <a:t> – сочинение, в котором необходимо </a:t>
            </a:r>
            <a:r>
              <a:rPr lang="ru-RU" sz="2400" dirty="0">
                <a:solidFill>
                  <a:srgbClr val="FF0000"/>
                </a:solidFill>
              </a:rPr>
              <a:t>объяснить смысл фразы </a:t>
            </a:r>
            <a:r>
              <a:rPr lang="ru-RU" sz="2400" dirty="0"/>
              <a:t>(фрагмента текста</a:t>
            </a:r>
            <a:r>
              <a:rPr lang="ru-RU" sz="2400" dirty="0" smtClean="0"/>
              <a:t>)</a:t>
            </a:r>
          </a:p>
          <a:p>
            <a:pPr marL="45720" indent="0">
              <a:buNone/>
            </a:pPr>
            <a:r>
              <a:rPr lang="ru-RU" sz="2400" dirty="0" smtClean="0"/>
              <a:t>  </a:t>
            </a:r>
            <a:endParaRPr lang="ru-RU" sz="2400" dirty="0"/>
          </a:p>
          <a:p>
            <a:pPr marL="4572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9.3</a:t>
            </a:r>
            <a:r>
              <a:rPr lang="ru-RU" sz="2400" dirty="0"/>
              <a:t> -  сочинение-рассуждение на </a:t>
            </a:r>
            <a:r>
              <a:rPr lang="ru-RU" sz="2400" dirty="0">
                <a:solidFill>
                  <a:srgbClr val="FF0000"/>
                </a:solidFill>
              </a:rPr>
              <a:t>морально-этическую</a:t>
            </a:r>
            <a:r>
              <a:rPr lang="ru-RU" sz="2400" dirty="0"/>
              <a:t> </a:t>
            </a:r>
            <a:r>
              <a:rPr lang="ru-RU" sz="2400" dirty="0" smtClean="0"/>
              <a:t>тему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9851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3874934" cy="53081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31"/>
          <a:stretch/>
        </p:blipFill>
        <p:spPr bwMode="auto">
          <a:xfrm>
            <a:off x="3923928" y="177132"/>
            <a:ext cx="3802926" cy="46633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953547"/>
            <a:ext cx="3384376" cy="3773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593" y="346491"/>
            <a:ext cx="4153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Валентина Осеева «Бабка»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6398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7973616" cy="5315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39752" y="1844824"/>
            <a:ext cx="3816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ТЕЗИС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2618148" y="2924944"/>
            <a:ext cx="3816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АРГУМЕНТЫ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2606672" y="3861048"/>
            <a:ext cx="3816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ВЫВОД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22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825" y="2840038"/>
            <a:ext cx="38163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8" t="14682" r="38311" b="27977"/>
          <a:stretch/>
        </p:blipFill>
        <p:spPr bwMode="auto">
          <a:xfrm>
            <a:off x="424439" y="475878"/>
            <a:ext cx="8295121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84334" y="2044879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ТЕЗИС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2322806" y="2625986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 пример-аргумент из прочитанного текста</a:t>
            </a:r>
            <a:endParaRPr lang="ru-RU" sz="24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72575" y="3456983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2</a:t>
            </a:r>
            <a:r>
              <a:rPr lang="ru-RU" sz="2400" dirty="0" smtClean="0">
                <a:solidFill>
                  <a:schemeClr val="bg1"/>
                </a:solidFill>
              </a:rPr>
              <a:t> пример-аргумент из жизненного опыта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72575" y="4287980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Вывод</a:t>
            </a:r>
            <a:endParaRPr lang="ru-RU" sz="24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53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5301208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Критерии оценивания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5224" t="29932" r="42147" b="34436"/>
          <a:stretch/>
        </p:blipFill>
        <p:spPr bwMode="auto">
          <a:xfrm>
            <a:off x="467544" y="260648"/>
            <a:ext cx="8280920" cy="40324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6747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72514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Критерии оценивания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250970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592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5689879"/>
            <a:ext cx="6775569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Критерии оценивания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8640"/>
            <a:ext cx="6624736" cy="506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553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508518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Критерии оценивания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3686" t="26923" r="39421" b="31624"/>
          <a:stretch/>
        </p:blipFill>
        <p:spPr bwMode="auto">
          <a:xfrm>
            <a:off x="899592" y="404664"/>
            <a:ext cx="7272808" cy="39604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6068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97152"/>
            <a:ext cx="8064895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Способы </a:t>
            </a:r>
            <a:r>
              <a:rPr lang="ru-RU" dirty="0"/>
              <a:t>толкования слов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731520"/>
            <a:ext cx="8640960" cy="347472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Описательный</a:t>
            </a:r>
          </a:p>
          <a:p>
            <a:r>
              <a:rPr lang="ru-RU" sz="3600" dirty="0" smtClean="0"/>
              <a:t>Синонимический</a:t>
            </a:r>
          </a:p>
          <a:p>
            <a:r>
              <a:rPr lang="ru-RU" sz="3600" dirty="0" smtClean="0"/>
              <a:t>Способ отрицательного определения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5506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085184"/>
            <a:ext cx="8280919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Как написать комментарий?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957392" cy="3777600"/>
          </a:xfrm>
        </p:spPr>
        <p:txBody>
          <a:bodyPr>
            <a:normAutofit/>
          </a:bodyPr>
          <a:lstStyle/>
          <a:p>
            <a:r>
              <a:rPr lang="ru-RU" sz="2400" dirty="0"/>
              <a:t>написать об актуальности </a:t>
            </a:r>
            <a:r>
              <a:rPr lang="ru-RU" sz="2400" dirty="0" smtClean="0"/>
              <a:t>понятия</a:t>
            </a:r>
          </a:p>
          <a:p>
            <a:endParaRPr lang="ru-RU" sz="2400" dirty="0" smtClean="0"/>
          </a:p>
          <a:p>
            <a:r>
              <a:rPr lang="ru-RU" sz="2400" dirty="0" smtClean="0"/>
              <a:t>выделить </a:t>
            </a:r>
            <a:r>
              <a:rPr lang="ru-RU" sz="2400" dirty="0"/>
              <a:t>многозначность значимого аспекта из данного вами </a:t>
            </a:r>
            <a:r>
              <a:rPr lang="ru-RU" sz="2400" dirty="0" smtClean="0"/>
              <a:t>определения</a:t>
            </a:r>
          </a:p>
          <a:p>
            <a:endParaRPr lang="ru-RU" sz="2400" dirty="0" smtClean="0"/>
          </a:p>
          <a:p>
            <a:r>
              <a:rPr lang="ru-RU" sz="2400" dirty="0" smtClean="0"/>
              <a:t> </a:t>
            </a:r>
            <a:r>
              <a:rPr lang="ru-RU" sz="2400" dirty="0"/>
              <a:t>проанализировать многозначность явления, а также использовать противопоставление для выявления сути </a:t>
            </a:r>
            <a:r>
              <a:rPr lang="ru-RU" sz="2400" dirty="0" smtClean="0"/>
              <a:t>явления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2626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538186" cy="56886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29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372168"/>
            <a:ext cx="7992887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Предложение-мостик (связка)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 «Докажу справедливость своих слов конкретными примерами» (последнее предложение первого абзаца</a:t>
            </a:r>
            <a:r>
              <a:rPr lang="ru-RU" dirty="0" smtClean="0"/>
              <a:t>).</a:t>
            </a:r>
          </a:p>
          <a:p>
            <a:endParaRPr lang="ru-RU" dirty="0"/>
          </a:p>
          <a:p>
            <a:r>
              <a:rPr lang="ru-RU" dirty="0"/>
              <a:t>«В тексте (</a:t>
            </a:r>
            <a:r>
              <a:rPr lang="ru-RU" dirty="0" err="1"/>
              <a:t>фио</a:t>
            </a:r>
            <a:r>
              <a:rPr lang="ru-RU" dirty="0"/>
              <a:t> автора) можно найти пример, подтверждающий мою мысль» (1-е предложение второго абзаца).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925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825" y="2840038"/>
            <a:ext cx="38163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8" t="14682" r="38311" b="27977"/>
          <a:stretch/>
        </p:blipFill>
        <p:spPr bwMode="auto">
          <a:xfrm>
            <a:off x="424439" y="475878"/>
            <a:ext cx="8295121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84334" y="2044879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ТЕЗИС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2322806" y="2625986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1 пример-аргумент из прочитанного текста</a:t>
            </a:r>
            <a:endParaRPr lang="ru-RU" sz="24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72575" y="3456983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2</a:t>
            </a:r>
            <a:r>
              <a:rPr lang="ru-RU" sz="2400" dirty="0" smtClean="0">
                <a:solidFill>
                  <a:schemeClr val="bg1"/>
                </a:solidFill>
              </a:rPr>
              <a:t> пример-аргумент из жизненного опыта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72575" y="4287980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Вывод</a:t>
            </a:r>
            <a:endParaRPr lang="ru-RU" sz="24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17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 smtClean="0"/>
              <a:t>Пример-аргумент </a:t>
            </a:r>
            <a:r>
              <a:rPr lang="ru-RU" sz="2800" dirty="0"/>
              <a:t>из жизненного опыта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1.исторические факты;</a:t>
            </a:r>
          </a:p>
          <a:p>
            <a:r>
              <a:rPr lang="ru-RU" dirty="0"/>
              <a:t>2.высказывания известных философов, литераторов, художников и т.д.</a:t>
            </a:r>
          </a:p>
          <a:p>
            <a:r>
              <a:rPr lang="ru-RU" dirty="0"/>
              <a:t>3.СМИ (телевидение, радио, газеты, журналы)</a:t>
            </a:r>
          </a:p>
          <a:p>
            <a:r>
              <a:rPr lang="ru-RU" dirty="0"/>
              <a:t>4.примеры из читательского опыта</a:t>
            </a:r>
          </a:p>
          <a:p>
            <a:r>
              <a:rPr lang="ru-RU" dirty="0"/>
              <a:t>5.результаты личных наблюдений</a:t>
            </a:r>
          </a:p>
          <a:p>
            <a:r>
              <a:rPr lang="ru-RU" dirty="0"/>
              <a:t>6.биография известного человека(назвать ФИО писателя, учёного, художника и т.д.)</a:t>
            </a:r>
          </a:p>
          <a:p>
            <a:r>
              <a:rPr lang="ru-RU" dirty="0"/>
              <a:t>7.культурные, национальные традиции (народная мудрость).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785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495475" y="4581128"/>
            <a:ext cx="1368152" cy="3600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662760"/>
            <a:ext cx="1368152" cy="3600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7"/>
          <a:stretch/>
        </p:blipFill>
        <p:spPr bwMode="auto">
          <a:xfrm>
            <a:off x="1206404" y="260648"/>
            <a:ext cx="6578142" cy="6244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ая выноска 7"/>
          <p:cNvSpPr/>
          <p:nvPr/>
        </p:nvSpPr>
        <p:spPr>
          <a:xfrm>
            <a:off x="683568" y="254790"/>
            <a:ext cx="1327631" cy="1080120"/>
          </a:xfrm>
          <a:prstGeom prst="wedgeRectCallout">
            <a:avLst>
              <a:gd name="adj1" fmla="val 41780"/>
              <a:gd name="adj2" fmla="val 7660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4495475" y="235465"/>
            <a:ext cx="1327631" cy="1080120"/>
          </a:xfrm>
          <a:prstGeom prst="wedgeRectCallout">
            <a:avLst>
              <a:gd name="adj1" fmla="val 48042"/>
              <a:gd name="adj2" fmla="val 7532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661258" y="3382422"/>
            <a:ext cx="1327631" cy="1080120"/>
          </a:xfrm>
          <a:prstGeom prst="wedgeRectCallout">
            <a:avLst>
              <a:gd name="adj1" fmla="val 56390"/>
              <a:gd name="adj2" fmla="val 7660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41319"/>
            <a:ext cx="1271456" cy="1099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211960" y="3293962"/>
            <a:ext cx="792088" cy="35106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66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" r="8982"/>
          <a:stretch/>
        </p:blipFill>
        <p:spPr bwMode="auto">
          <a:xfrm>
            <a:off x="3635896" y="332656"/>
            <a:ext cx="5195454" cy="34629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8"/>
          <a:stretch/>
        </p:blipFill>
        <p:spPr bwMode="auto">
          <a:xfrm>
            <a:off x="166192" y="2564904"/>
            <a:ext cx="3888432" cy="37527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236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69063"/>
            <a:ext cx="6048672" cy="60407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5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4664"/>
            <a:ext cx="5877272" cy="62364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880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5085184"/>
            <a:ext cx="6512511" cy="71095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Орфографическая разминка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496944" cy="446449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dirty="0" err="1">
                <a:solidFill>
                  <a:schemeClr val="tx1"/>
                </a:solidFill>
              </a:rPr>
              <a:t>Колыш</a:t>
            </a:r>
            <a:r>
              <a:rPr lang="ru-RU" sz="2800" dirty="0">
                <a:solidFill>
                  <a:schemeClr val="tx1"/>
                </a:solidFill>
              </a:rPr>
              <a:t>..</a:t>
            </a:r>
            <a:r>
              <a:rPr lang="ru-RU" sz="2800" dirty="0" err="1" smtClean="0">
                <a:solidFill>
                  <a:schemeClr val="tx1"/>
                </a:solidFill>
              </a:rPr>
              <a:t>щий</a:t>
            </a:r>
            <a:r>
              <a:rPr lang="ru-RU" sz="2800" dirty="0" smtClean="0">
                <a:solidFill>
                  <a:schemeClr val="tx1"/>
                </a:solidFill>
              </a:rPr>
              <a:t>________________</a:t>
            </a:r>
          </a:p>
          <a:p>
            <a:pPr marL="45720" indent="0">
              <a:buNone/>
            </a:pPr>
            <a:r>
              <a:rPr lang="ru-RU" sz="2800" dirty="0" err="1">
                <a:solidFill>
                  <a:schemeClr val="tx1"/>
                </a:solidFill>
              </a:rPr>
              <a:t>ч</a:t>
            </a:r>
            <a:r>
              <a:rPr lang="ru-RU" sz="2800" dirty="0" err="1" smtClean="0">
                <a:solidFill>
                  <a:schemeClr val="tx1"/>
                </a:solidFill>
              </a:rPr>
              <a:t>у?ствовать</a:t>
            </a:r>
            <a:r>
              <a:rPr lang="ru-RU" sz="2800" dirty="0" smtClean="0">
                <a:solidFill>
                  <a:schemeClr val="tx1"/>
                </a:solidFill>
              </a:rPr>
              <a:t>_________________</a:t>
            </a:r>
          </a:p>
          <a:p>
            <a:pPr marL="45720" indent="0">
              <a:buNone/>
            </a:pPr>
            <a:r>
              <a:rPr lang="ru-RU" sz="2800" dirty="0" err="1">
                <a:solidFill>
                  <a:schemeClr val="tx1"/>
                </a:solidFill>
              </a:rPr>
              <a:t>д</a:t>
            </a:r>
            <a:r>
              <a:rPr lang="ru-RU" sz="2800" dirty="0" err="1" smtClean="0">
                <a:solidFill>
                  <a:schemeClr val="tx1"/>
                </a:solidFill>
              </a:rPr>
              <a:t>ыш</a:t>
            </a:r>
            <a:r>
              <a:rPr lang="ru-RU" sz="2800" dirty="0">
                <a:solidFill>
                  <a:schemeClr val="tx1"/>
                </a:solidFill>
              </a:rPr>
              <a:t>..</a:t>
            </a:r>
            <a:r>
              <a:rPr lang="ru-RU" sz="2800" dirty="0" err="1" smtClean="0">
                <a:solidFill>
                  <a:schemeClr val="tx1"/>
                </a:solidFill>
              </a:rPr>
              <a:t>щий</a:t>
            </a:r>
            <a:r>
              <a:rPr lang="ru-RU" sz="2800" dirty="0" smtClean="0">
                <a:solidFill>
                  <a:schemeClr val="tx1"/>
                </a:solidFill>
              </a:rPr>
              <a:t>__________________</a:t>
            </a:r>
          </a:p>
          <a:p>
            <a:pPr marL="4572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насте(</a:t>
            </a:r>
            <a:r>
              <a:rPr lang="ru-RU" sz="2800" dirty="0" err="1" smtClean="0">
                <a:solidFill>
                  <a:schemeClr val="tx1"/>
                </a:solidFill>
              </a:rPr>
              <a:t>ж,ш</a:t>
            </a:r>
            <a:r>
              <a:rPr lang="ru-RU" sz="2800" dirty="0" smtClean="0">
                <a:solidFill>
                  <a:schemeClr val="tx1"/>
                </a:solidFill>
              </a:rPr>
              <a:t>)ь________________</a:t>
            </a:r>
          </a:p>
          <a:p>
            <a:pPr marL="45720" indent="0">
              <a:buNone/>
            </a:pPr>
            <a:r>
              <a:rPr lang="ru-RU" sz="2800" dirty="0" err="1" smtClean="0">
                <a:solidFill>
                  <a:schemeClr val="tx1"/>
                </a:solidFill>
              </a:rPr>
              <a:t>чита</a:t>
            </a:r>
            <a:r>
              <a:rPr lang="ru-RU" sz="2800" dirty="0">
                <a:solidFill>
                  <a:schemeClr val="tx1"/>
                </a:solidFill>
              </a:rPr>
              <a:t>..</a:t>
            </a:r>
            <a:r>
              <a:rPr lang="ru-RU" sz="2800" dirty="0" err="1" smtClean="0">
                <a:solidFill>
                  <a:schemeClr val="tx1"/>
                </a:solidFill>
              </a:rPr>
              <a:t>мый</a:t>
            </a:r>
            <a:r>
              <a:rPr lang="ru-RU" sz="2800" dirty="0" smtClean="0">
                <a:solidFill>
                  <a:schemeClr val="tx1"/>
                </a:solidFill>
              </a:rPr>
              <a:t>__________________</a:t>
            </a:r>
          </a:p>
          <a:p>
            <a:pPr marL="4572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ветре(</a:t>
            </a:r>
            <a:r>
              <a:rPr lang="ru-RU" sz="2800" dirty="0" err="1" smtClean="0">
                <a:solidFill>
                  <a:schemeClr val="tx1"/>
                </a:solidFill>
              </a:rPr>
              <a:t>н,нн</a:t>
            </a:r>
            <a:r>
              <a:rPr lang="ru-RU" sz="2800" dirty="0" smtClean="0">
                <a:solidFill>
                  <a:schemeClr val="tx1"/>
                </a:solidFill>
              </a:rPr>
              <a:t>)</a:t>
            </a:r>
            <a:r>
              <a:rPr lang="ru-RU" sz="2800" dirty="0" err="1" smtClean="0">
                <a:solidFill>
                  <a:schemeClr val="tx1"/>
                </a:solidFill>
              </a:rPr>
              <a:t>ый</a:t>
            </a:r>
            <a:r>
              <a:rPr lang="ru-RU" sz="2800" dirty="0" smtClean="0">
                <a:solidFill>
                  <a:schemeClr val="tx1"/>
                </a:solidFill>
              </a:rPr>
              <a:t>______________</a:t>
            </a:r>
          </a:p>
          <a:p>
            <a:pPr marL="4572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вид</a:t>
            </a:r>
            <a:r>
              <a:rPr lang="ru-RU" sz="2800" dirty="0">
                <a:solidFill>
                  <a:schemeClr val="tx1"/>
                </a:solidFill>
              </a:rPr>
              <a:t>..</a:t>
            </a:r>
            <a:r>
              <a:rPr lang="ru-RU" sz="2800" dirty="0" err="1" smtClean="0">
                <a:solidFill>
                  <a:schemeClr val="tx1"/>
                </a:solidFill>
              </a:rPr>
              <a:t>мый</a:t>
            </a:r>
            <a:r>
              <a:rPr lang="ru-RU" sz="2800" dirty="0" smtClean="0">
                <a:solidFill>
                  <a:schemeClr val="tx1"/>
                </a:solidFill>
              </a:rPr>
              <a:t>___________________</a:t>
            </a:r>
          </a:p>
          <a:p>
            <a:pPr marL="45720" indent="0">
              <a:buNone/>
            </a:pPr>
            <a:r>
              <a:rPr lang="ru-RU" sz="2800" dirty="0" err="1" smtClean="0">
                <a:solidFill>
                  <a:schemeClr val="tx1"/>
                </a:solidFill>
              </a:rPr>
              <a:t>постро</a:t>
            </a:r>
            <a:r>
              <a:rPr lang="ru-RU" sz="2800" dirty="0">
                <a:solidFill>
                  <a:schemeClr val="tx1"/>
                </a:solidFill>
              </a:rPr>
              <a:t>..</a:t>
            </a:r>
            <a:r>
              <a:rPr lang="ru-RU" sz="2800" dirty="0" err="1" smtClean="0">
                <a:solidFill>
                  <a:schemeClr val="tx1"/>
                </a:solidFill>
              </a:rPr>
              <a:t>нный</a:t>
            </a:r>
            <a:r>
              <a:rPr lang="ru-RU" sz="2800" dirty="0" smtClean="0">
                <a:solidFill>
                  <a:schemeClr val="tx1"/>
                </a:solidFill>
              </a:rPr>
              <a:t>________________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26064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321494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п</a:t>
            </a:r>
            <a:r>
              <a:rPr lang="ru-RU" dirty="0" smtClean="0">
                <a:solidFill>
                  <a:srgbClr val="FF0000"/>
                </a:solidFill>
              </a:rPr>
              <a:t>ричастие, от глагола 1 </a:t>
            </a:r>
            <a:r>
              <a:rPr lang="ru-RU" dirty="0" err="1" smtClean="0">
                <a:solidFill>
                  <a:srgbClr val="FF0000"/>
                </a:solidFill>
              </a:rPr>
              <a:t>спр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670995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27784" y="824883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непроверяемая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8444" y="1346615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11760" y="1423559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п</a:t>
            </a:r>
            <a:r>
              <a:rPr lang="ru-RU" dirty="0" smtClean="0">
                <a:solidFill>
                  <a:srgbClr val="FF0000"/>
                </a:solidFill>
              </a:rPr>
              <a:t>ричастие, от глагола 2 </a:t>
            </a:r>
            <a:r>
              <a:rPr lang="ru-RU" dirty="0" err="1" smtClean="0">
                <a:solidFill>
                  <a:srgbClr val="FF0000"/>
                </a:solidFill>
              </a:rPr>
              <a:t>спр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35696" y="1929143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/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53292" y="1946779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стежок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2393055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11760" y="2469999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п</a:t>
            </a:r>
            <a:r>
              <a:rPr lang="ru-RU" dirty="0" smtClean="0">
                <a:solidFill>
                  <a:srgbClr val="FF0000"/>
                </a:solidFill>
              </a:rPr>
              <a:t>ричастие, от глагола 1 </a:t>
            </a:r>
            <a:r>
              <a:rPr lang="ru-RU" dirty="0" err="1" smtClean="0">
                <a:solidFill>
                  <a:srgbClr val="FF0000"/>
                </a:solidFill>
              </a:rPr>
              <a:t>спр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51730" y="3004735"/>
            <a:ext cx="4284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прилагательное, </a:t>
            </a:r>
            <a:r>
              <a:rPr lang="ru-RU" dirty="0" err="1" smtClean="0">
                <a:solidFill>
                  <a:srgbClr val="FF0000"/>
                </a:solidFill>
              </a:rPr>
              <a:t>искл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23089" y="3004735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/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46920" y="3527955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24242" y="4014401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23728" y="3604899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п</a:t>
            </a:r>
            <a:r>
              <a:rPr lang="ru-RU" dirty="0" smtClean="0">
                <a:solidFill>
                  <a:srgbClr val="FF0000"/>
                </a:solidFill>
              </a:rPr>
              <a:t>ричастие, от глагола 2 </a:t>
            </a:r>
            <a:r>
              <a:rPr lang="ru-RU" dirty="0" err="1" smtClean="0">
                <a:solidFill>
                  <a:srgbClr val="FF0000"/>
                </a:solidFill>
              </a:rPr>
              <a:t>спр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53292" y="4126631"/>
            <a:ext cx="4583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п</a:t>
            </a:r>
            <a:r>
              <a:rPr lang="ru-RU" dirty="0" smtClean="0">
                <a:solidFill>
                  <a:srgbClr val="FF0000"/>
                </a:solidFill>
              </a:rPr>
              <a:t>ричастие, от глагола на ИТЬ, И = Е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87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21" grpId="0"/>
      <p:bldP spid="22" grpId="0"/>
      <p:bldP spid="25" grpId="0"/>
      <p:bldP spid="26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3874934" cy="53081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31"/>
          <a:stretch/>
        </p:blipFill>
        <p:spPr bwMode="auto">
          <a:xfrm>
            <a:off x="3923928" y="177132"/>
            <a:ext cx="3802926" cy="46633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953547"/>
            <a:ext cx="3384376" cy="3773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901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3717032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Что такое уважение?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412776"/>
            <a:ext cx="8568952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5400" dirty="0" smtClean="0"/>
              <a:t>Сочинение-рассуждение.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79272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013176"/>
            <a:ext cx="7992888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«Чтобы научиться ездить на велосипеде,</a:t>
            </a:r>
            <a:br>
              <a:rPr lang="ru-RU" sz="2400" dirty="0"/>
            </a:br>
            <a:r>
              <a:rPr lang="ru-RU" sz="2400" dirty="0"/>
              <a:t>нужно ездить на велосипеде»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99362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45720" indent="0">
              <a:buNone/>
            </a:pPr>
            <a:r>
              <a:rPr lang="ru-RU" dirty="0" smtClean="0"/>
              <a:t>Дмитрий Сергеевич Лихачёв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5151789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389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293</TotalTime>
  <Words>294</Words>
  <Application>Microsoft Office PowerPoint</Application>
  <PresentationFormat>Экран (4:3)</PresentationFormat>
  <Paragraphs>81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Орфографическая разминка</vt:lpstr>
      <vt:lpstr>Презентация PowerPoint</vt:lpstr>
      <vt:lpstr>Что такое уважение?</vt:lpstr>
      <vt:lpstr>«Чтобы научиться ездить на велосипеде, нужно ездить на велосипеде»</vt:lpstr>
      <vt:lpstr>ОГЭ по русскому языку</vt:lpstr>
      <vt:lpstr>Презентация PowerPoint</vt:lpstr>
      <vt:lpstr>Презентация PowerPoint</vt:lpstr>
      <vt:lpstr>Презентация PowerPoint</vt:lpstr>
      <vt:lpstr>Критерии оценивания</vt:lpstr>
      <vt:lpstr>Критерии оценивания</vt:lpstr>
      <vt:lpstr>Критерии оценивания</vt:lpstr>
      <vt:lpstr>Критерии оценивания</vt:lpstr>
      <vt:lpstr>Способы толкования слов </vt:lpstr>
      <vt:lpstr>Как написать комментарий?</vt:lpstr>
      <vt:lpstr>Предложение-мостик (связка)</vt:lpstr>
      <vt:lpstr>Презентация PowerPoint</vt:lpstr>
      <vt:lpstr>Пример-аргумент из жизненного опыта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17</cp:revision>
  <dcterms:created xsi:type="dcterms:W3CDTF">2020-12-21T13:06:19Z</dcterms:created>
  <dcterms:modified xsi:type="dcterms:W3CDTF">2020-12-21T17:59:32Z</dcterms:modified>
</cp:coreProperties>
</file>