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62" r:id="rId4"/>
    <p:sldId id="269" r:id="rId5"/>
    <p:sldId id="271" r:id="rId6"/>
    <p:sldId id="267" r:id="rId7"/>
    <p:sldId id="273" r:id="rId8"/>
    <p:sldId id="263" r:id="rId9"/>
    <p:sldId id="258" r:id="rId10"/>
    <p:sldId id="274" r:id="rId11"/>
    <p:sldId id="265" r:id="rId12"/>
    <p:sldId id="266" r:id="rId13"/>
    <p:sldId id="275" r:id="rId14"/>
    <p:sldId id="276" r:id="rId15"/>
    <p:sldId id="277" r:id="rId16"/>
    <p:sldId id="278" r:id="rId17"/>
    <p:sldId id="279" r:id="rId18"/>
    <p:sldId id="280" r:id="rId19"/>
    <p:sldId id="282" r:id="rId20"/>
    <p:sldId id="283" r:id="rId21"/>
    <p:sldId id="260" r:id="rId22"/>
    <p:sldId id="284" r:id="rId23"/>
  </p:sldIdLst>
  <p:sldSz cx="9144000" cy="6858000" type="screen4x3"/>
  <p:notesSz cx="6858000" cy="9144000"/>
  <p:custDataLst>
    <p:tags r:id="rId2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7A4"/>
    <a:srgbClr val="FF66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3" d="100"/>
          <a:sy n="83" d="100"/>
        </p:scale>
        <p:origin x="-1020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B5A9A-A5D1-427E-8008-1FE97DD58AF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9932B-B414-47DD-8FFF-9BB84C3F1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396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5181EC-AB2D-4EA9-8D46-1EE220C05277}" type="slidenum">
              <a:rPr lang="ru-RU"/>
              <a:pPr/>
              <a:t>11</a:t>
            </a:fld>
            <a:endParaRPr lang="ru-RU"/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318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ADCDB4-6821-4805-A7A4-62CBBDEDF91A}" type="slidenum">
              <a:rPr lang="ru-RU"/>
              <a:pPr/>
              <a:t>12</a:t>
            </a:fld>
            <a:endParaRPr lang="ru-RU"/>
          </a:p>
        </p:txBody>
      </p:sp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41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E3524-193D-409C-B4F0-351E6510CE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85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E3524-193D-409C-B4F0-351E6510CE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44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E3524-193D-409C-B4F0-351E6510CE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11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E3524-193D-409C-B4F0-351E6510CE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22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E3524-193D-409C-B4F0-351E6510CE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76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E3524-193D-409C-B4F0-351E6510CE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1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E3524-193D-409C-B4F0-351E6510CE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73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E3524-193D-409C-B4F0-351E6510CE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84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E3524-193D-409C-B4F0-351E6510CE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11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E3524-193D-409C-B4F0-351E6510CE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78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E3524-193D-409C-B4F0-351E6510CE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17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fld id="{FF2E3524-193D-409C-B4F0-351E6510CEC8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11B6CC45-C76D-4F82-8BE4-48B753CE3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413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4%D0%B8%D0%BE%D0%BB%D0%BA" TargetMode="External"/><Relationship Id="rId7" Type="http://schemas.openxmlformats.org/officeDocument/2006/relationships/image" Target="../media/image13.jpeg"/><Relationship Id="rId2" Type="http://schemas.openxmlformats.org/officeDocument/2006/relationships/hyperlink" Target="https://ru.wikipedia.org/wiki/%D0%94%D1%80%D0%B5%D0%B2%D0%BD%D1%8F%D1%8F_%D0%93%D1%80%D0%B5%D1%86%D0%B8%D1%8F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4.infourok.ru/uploads/ex/0484/0010b9db-7d2e53f5/1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80"/>
            <a:ext cx="9144000" cy="686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14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190" y="297181"/>
            <a:ext cx="843534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Практическая работа</a:t>
            </a:r>
          </a:p>
          <a:p>
            <a:endParaRPr lang="uk-UA" u="sng" dirty="0" smtClean="0"/>
          </a:p>
          <a:p>
            <a:r>
              <a:rPr lang="uk-UA" sz="2000" b="1" u="sng" dirty="0" err="1" smtClean="0"/>
              <a:t>Задание</a:t>
            </a:r>
            <a:r>
              <a:rPr lang="uk-UA" sz="2000" b="1" u="sng" dirty="0" smtClean="0"/>
              <a:t> </a:t>
            </a:r>
            <a:r>
              <a:rPr lang="uk-UA" sz="2000" b="1" u="sng" dirty="0"/>
              <a:t>№ 3</a:t>
            </a:r>
            <a:r>
              <a:rPr lang="uk-UA" sz="2000" b="1" dirty="0" smtClean="0"/>
              <a:t>. </a:t>
            </a:r>
            <a:endParaRPr lang="ru-RU" sz="2000" b="1" dirty="0"/>
          </a:p>
          <a:p>
            <a:r>
              <a:rPr lang="ru-RU" sz="2000" dirty="0"/>
              <a:t> 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 bwMode="auto">
          <a:xfrm>
            <a:off x="498015" y="2354580"/>
            <a:ext cx="346329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498015" y="2987040"/>
            <a:ext cx="346329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TextBox 3"/>
          <p:cNvSpPr txBox="1"/>
          <p:nvPr/>
        </p:nvSpPr>
        <p:spPr>
          <a:xfrm>
            <a:off x="720090" y="198524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20090" y="252626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47931" y="3610540"/>
            <a:ext cx="28925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Рис. 1</a:t>
            </a:r>
          </a:p>
          <a:p>
            <a:r>
              <a:rPr lang="ru-RU" b="1" dirty="0" smtClean="0"/>
              <a:t>Параллельные прямые</a:t>
            </a:r>
            <a:endParaRPr lang="ru-RU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 bwMode="auto">
          <a:xfrm>
            <a:off x="5486400" y="1651398"/>
            <a:ext cx="1611630" cy="1617582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 flipH="1">
            <a:off x="5897880" y="1520190"/>
            <a:ext cx="834391" cy="198882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TextBox 26"/>
          <p:cNvSpPr txBox="1"/>
          <p:nvPr/>
        </p:nvSpPr>
        <p:spPr>
          <a:xfrm>
            <a:off x="5597798" y="137529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6130047" y="337970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422801" y="3749040"/>
            <a:ext cx="2882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Рис. 2</a:t>
            </a:r>
          </a:p>
          <a:p>
            <a:r>
              <a:rPr lang="ru-RU" b="1" dirty="0" smtClean="0"/>
              <a:t>Пересекающие прямые</a:t>
            </a:r>
            <a:endParaRPr lang="ru-RU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245870" y="4966245"/>
            <a:ext cx="67094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/>
              <a:t>Что вы можете сказать о расстоянии между точками прямой </a:t>
            </a:r>
            <a:r>
              <a:rPr lang="ru-RU" sz="2400" i="1" dirty="0"/>
              <a:t>а </a:t>
            </a:r>
            <a:r>
              <a:rPr lang="ru-RU" sz="2400" dirty="0"/>
              <a:t>и прямой </a:t>
            </a:r>
            <a:r>
              <a:rPr lang="ru-RU" sz="2400" i="1" dirty="0"/>
              <a:t>в</a:t>
            </a:r>
            <a:r>
              <a:rPr lang="ru-RU" sz="2400" dirty="0"/>
              <a:t> на первом рисунке и прямой </a:t>
            </a:r>
            <a:r>
              <a:rPr lang="ru-RU" sz="2400" i="1" dirty="0"/>
              <a:t>с</a:t>
            </a:r>
            <a:r>
              <a:rPr lang="ru-RU" sz="2400" dirty="0"/>
              <a:t> и прямой </a:t>
            </a:r>
            <a:r>
              <a:rPr lang="en-US" sz="2400" i="1" dirty="0"/>
              <a:t>d</a:t>
            </a:r>
            <a:r>
              <a:rPr lang="en-US" sz="2400" dirty="0"/>
              <a:t> </a:t>
            </a:r>
            <a:r>
              <a:rPr lang="ru-RU" sz="2400" dirty="0"/>
              <a:t>на втором.</a:t>
            </a:r>
          </a:p>
        </p:txBody>
      </p:sp>
    </p:spTree>
    <p:extLst>
      <p:ext uri="{BB962C8B-B14F-4D97-AF65-F5344CB8AC3E}">
        <p14:creationId xmlns:p14="http://schemas.microsoft.com/office/powerpoint/2010/main" val="316335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131764" y="933614"/>
            <a:ext cx="8888412" cy="1596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E4DCAE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4000" tIns="108000" rIns="144000" bIns="108000"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u="sng" dirty="0" smtClean="0">
                <a:solidFill>
                  <a:srgbClr val="002060"/>
                </a:solidFill>
                <a:latin typeface="Cambria" panose="02040503050406030204" pitchFamily="18" charset="0"/>
              </a:rPr>
              <a:t>Теорема: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Все точки каждой из двух параллельных прямых равноудалены от другой прямой.</a:t>
            </a: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8291513" y="4492625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0" i="1">
                <a:latin typeface="Times New Roman" panose="02020603050405020304" pitchFamily="18" charset="0"/>
              </a:rPr>
              <a:t>B</a:t>
            </a:r>
            <a:endParaRPr lang="ru-RU" sz="2000" b="0" i="1">
              <a:latin typeface="Times New Roman" panose="02020603050405020304" pitchFamily="18" charset="0"/>
            </a:endParaRP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8302625" y="241458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0" i="1">
                <a:latin typeface="Times New Roman" panose="02020603050405020304" pitchFamily="18" charset="0"/>
              </a:rPr>
              <a:t>A</a:t>
            </a:r>
            <a:endParaRPr lang="ru-RU" sz="2000" b="0" i="1">
              <a:latin typeface="Times New Roman" panose="02020603050405020304" pitchFamily="18" charset="0"/>
            </a:endParaRPr>
          </a:p>
        </p:txBody>
      </p:sp>
      <p:sp>
        <p:nvSpPr>
          <p:cNvPr id="125963" name="Line 11"/>
          <p:cNvSpPr>
            <a:spLocks noChangeShapeType="1"/>
          </p:cNvSpPr>
          <p:nvPr/>
        </p:nvSpPr>
        <p:spPr bwMode="auto">
          <a:xfrm flipH="1">
            <a:off x="6526213" y="4476750"/>
            <a:ext cx="2171700" cy="1588"/>
          </a:xfrm>
          <a:prstGeom prst="line">
            <a:avLst/>
          </a:prstGeom>
          <a:noFill/>
          <a:ln w="3810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5967" name="Text Box 15"/>
          <p:cNvSpPr txBox="1">
            <a:spLocks noChangeArrowheads="1"/>
          </p:cNvSpPr>
          <p:nvPr/>
        </p:nvSpPr>
        <p:spPr bwMode="auto">
          <a:xfrm>
            <a:off x="6434138" y="4097338"/>
            <a:ext cx="38417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0800" bIns="10800">
            <a:spAutoFit/>
          </a:bodyPr>
          <a:lstStyle/>
          <a:p>
            <a:r>
              <a:rPr lang="en-US" sz="2000" b="0" i="1">
                <a:latin typeface="Times New Roman" panose="02020603050405020304" pitchFamily="18" charset="0"/>
              </a:rPr>
              <a:t>b</a:t>
            </a:r>
            <a:endParaRPr lang="ru-RU" sz="2000" b="0" i="1">
              <a:latin typeface="Times New Roman" panose="02020603050405020304" pitchFamily="18" charset="0"/>
            </a:endParaRPr>
          </a:p>
        </p:txBody>
      </p:sp>
      <p:sp>
        <p:nvSpPr>
          <p:cNvPr id="125968" name="Text Box 16"/>
          <p:cNvSpPr txBox="1">
            <a:spLocks noChangeArrowheads="1"/>
          </p:cNvSpPr>
          <p:nvPr/>
        </p:nvSpPr>
        <p:spPr bwMode="auto">
          <a:xfrm>
            <a:off x="131764" y="2530562"/>
            <a:ext cx="871220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Если </a:t>
            </a: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a || b, AB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</a:t>
            </a: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b, MN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</a:t>
            </a: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b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то </a:t>
            </a: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AB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MN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sp>
        <p:nvSpPr>
          <p:cNvPr id="125969" name="Line 17"/>
          <p:cNvSpPr>
            <a:spLocks noChangeShapeType="1"/>
          </p:cNvSpPr>
          <p:nvPr/>
        </p:nvSpPr>
        <p:spPr bwMode="auto">
          <a:xfrm flipH="1">
            <a:off x="6518275" y="2871788"/>
            <a:ext cx="2216150" cy="1587"/>
          </a:xfrm>
          <a:prstGeom prst="line">
            <a:avLst/>
          </a:prstGeom>
          <a:noFill/>
          <a:ln w="3810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5983" name="Text Box 31"/>
          <p:cNvSpPr txBox="1">
            <a:spLocks noChangeArrowheads="1"/>
          </p:cNvSpPr>
          <p:nvPr/>
        </p:nvSpPr>
        <p:spPr bwMode="auto">
          <a:xfrm>
            <a:off x="6426200" y="2490788"/>
            <a:ext cx="3016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0800" bIns="10800">
            <a:spAutoFit/>
          </a:bodyPr>
          <a:lstStyle/>
          <a:p>
            <a:r>
              <a:rPr lang="en-US" sz="2000" b="0" i="1" dirty="0">
                <a:latin typeface="Times New Roman" panose="02020603050405020304" pitchFamily="18" charset="0"/>
              </a:rPr>
              <a:t>a</a:t>
            </a:r>
            <a:endParaRPr lang="ru-RU" sz="2000" b="0" i="1" dirty="0">
              <a:latin typeface="Times New Roman" panose="02020603050405020304" pitchFamily="18" charset="0"/>
            </a:endParaRPr>
          </a:p>
        </p:txBody>
      </p:sp>
      <p:sp>
        <p:nvSpPr>
          <p:cNvPr id="125984" name="Text Box 32"/>
          <p:cNvSpPr txBox="1">
            <a:spLocks noChangeArrowheads="1"/>
          </p:cNvSpPr>
          <p:nvPr/>
        </p:nvSpPr>
        <p:spPr bwMode="auto">
          <a:xfrm>
            <a:off x="273850" y="3944232"/>
            <a:ext cx="4392612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 sz="2800" b="1" dirty="0">
                <a:latin typeface="Times New Roman" panose="02020603050405020304" pitchFamily="18" charset="0"/>
              </a:rPr>
              <a:t>Если </a:t>
            </a:r>
            <a:r>
              <a:rPr lang="en-US" sz="2800" b="1" i="1" dirty="0">
                <a:latin typeface="Times New Roman" panose="02020603050405020304" pitchFamily="18" charset="0"/>
              </a:rPr>
              <a:t>MN </a:t>
            </a:r>
            <a:r>
              <a:rPr 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</a:t>
            </a:r>
            <a:r>
              <a:rPr lang="en-US" sz="2800" b="1" i="1" dirty="0">
                <a:latin typeface="Times New Roman" panose="02020603050405020304" pitchFamily="18" charset="0"/>
              </a:rPr>
              <a:t> b</a:t>
            </a:r>
            <a:r>
              <a:rPr lang="ru-RU" sz="2800" b="1" dirty="0">
                <a:latin typeface="Times New Roman" panose="02020603050405020304" pitchFamily="18" charset="0"/>
              </a:rPr>
              <a:t>,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</a:rPr>
              <a:t>то </a:t>
            </a:r>
            <a:r>
              <a:rPr lang="en-US" sz="2800" b="1" i="1" dirty="0">
                <a:latin typeface="Times New Roman" panose="02020603050405020304" pitchFamily="18" charset="0"/>
              </a:rPr>
              <a:t>MN </a:t>
            </a:r>
            <a:r>
              <a:rPr 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</a:t>
            </a:r>
            <a:r>
              <a:rPr lang="en-US" sz="2800" b="1" i="1" dirty="0">
                <a:latin typeface="Times New Roman" panose="02020603050405020304" pitchFamily="18" charset="0"/>
              </a:rPr>
              <a:t> a</a:t>
            </a:r>
            <a:r>
              <a:rPr lang="ru-RU" sz="28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</p:txBody>
      </p:sp>
      <p:grpSp>
        <p:nvGrpSpPr>
          <p:cNvPr id="125960" name="Group 8"/>
          <p:cNvGrpSpPr>
            <a:grpSpLocks/>
          </p:cNvGrpSpPr>
          <p:nvPr/>
        </p:nvGrpSpPr>
        <p:grpSpPr bwMode="auto">
          <a:xfrm flipH="1">
            <a:off x="8243888" y="4205288"/>
            <a:ext cx="274637" cy="271462"/>
            <a:chOff x="3936" y="3295"/>
            <a:chExt cx="115" cy="114"/>
          </a:xfrm>
        </p:grpSpPr>
        <p:sp>
          <p:nvSpPr>
            <p:cNvPr id="125961" name="Line 9"/>
            <p:cNvSpPr>
              <a:spLocks noChangeShapeType="1"/>
            </p:cNvSpPr>
            <p:nvPr/>
          </p:nvSpPr>
          <p:spPr bwMode="auto">
            <a:xfrm>
              <a:off x="4050" y="3295"/>
              <a:ext cx="1" cy="114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962" name="Line 10"/>
            <p:cNvSpPr>
              <a:spLocks noChangeShapeType="1"/>
            </p:cNvSpPr>
            <p:nvPr/>
          </p:nvSpPr>
          <p:spPr bwMode="auto">
            <a:xfrm>
              <a:off x="3936" y="3295"/>
              <a:ext cx="114" cy="1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5964" name="Line 12"/>
          <p:cNvSpPr>
            <a:spLocks noChangeShapeType="1"/>
          </p:cNvSpPr>
          <p:nvPr/>
        </p:nvSpPr>
        <p:spPr bwMode="auto">
          <a:xfrm flipH="1">
            <a:off x="7102475" y="2852738"/>
            <a:ext cx="1387475" cy="160178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5965" name="Line 13"/>
          <p:cNvSpPr>
            <a:spLocks noChangeShapeType="1"/>
          </p:cNvSpPr>
          <p:nvPr/>
        </p:nvSpPr>
        <p:spPr bwMode="auto">
          <a:xfrm flipH="1">
            <a:off x="8531225" y="2873375"/>
            <a:ext cx="1588" cy="159702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5966" name="Oval 14"/>
          <p:cNvSpPr>
            <a:spLocks noChangeArrowheads="1"/>
          </p:cNvSpPr>
          <p:nvPr/>
        </p:nvSpPr>
        <p:spPr bwMode="auto">
          <a:xfrm flipH="1">
            <a:off x="8461375" y="4449763"/>
            <a:ext cx="47625" cy="47625"/>
          </a:xfrm>
          <a:prstGeom prst="ellipse">
            <a:avLst/>
          </a:prstGeom>
          <a:solidFill>
            <a:srgbClr val="FFFF99"/>
          </a:solidFill>
          <a:ln w="28575" algn="ctr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5970" name="Oval 18"/>
          <p:cNvSpPr>
            <a:spLocks noChangeArrowheads="1"/>
          </p:cNvSpPr>
          <p:nvPr/>
        </p:nvSpPr>
        <p:spPr bwMode="auto">
          <a:xfrm flipH="1">
            <a:off x="8461375" y="2854325"/>
            <a:ext cx="47625" cy="47625"/>
          </a:xfrm>
          <a:prstGeom prst="ellipse">
            <a:avLst/>
          </a:prstGeom>
          <a:solidFill>
            <a:srgbClr val="FFFF99"/>
          </a:solidFill>
          <a:ln w="28575" algn="ctr">
            <a:solidFill>
              <a:srgbClr val="A5002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26012" name="Group 60"/>
          <p:cNvGrpSpPr>
            <a:grpSpLocks/>
          </p:cNvGrpSpPr>
          <p:nvPr/>
        </p:nvGrpSpPr>
        <p:grpSpPr bwMode="auto">
          <a:xfrm>
            <a:off x="6794500" y="2276475"/>
            <a:ext cx="514350" cy="2613025"/>
            <a:chOff x="4295" y="1434"/>
            <a:chExt cx="324" cy="1646"/>
          </a:xfrm>
        </p:grpSpPr>
        <p:grpSp>
          <p:nvGrpSpPr>
            <p:cNvPr id="125980" name="Group 28"/>
            <p:cNvGrpSpPr>
              <a:grpSpLocks/>
            </p:cNvGrpSpPr>
            <p:nvPr/>
          </p:nvGrpSpPr>
          <p:grpSpPr bwMode="auto">
            <a:xfrm flipH="1">
              <a:off x="4295" y="2649"/>
              <a:ext cx="173" cy="171"/>
              <a:chOff x="3936" y="3295"/>
              <a:chExt cx="115" cy="114"/>
            </a:xfrm>
          </p:grpSpPr>
          <p:sp>
            <p:nvSpPr>
              <p:cNvPr id="125981" name="Line 29"/>
              <p:cNvSpPr>
                <a:spLocks noChangeShapeType="1"/>
              </p:cNvSpPr>
              <p:nvPr/>
            </p:nvSpPr>
            <p:spPr bwMode="auto">
              <a:xfrm>
                <a:off x="4050" y="3295"/>
                <a:ext cx="1" cy="114"/>
              </a:xfrm>
              <a:prstGeom prst="line">
                <a:avLst/>
              </a:prstGeom>
              <a:noFill/>
              <a:ln w="28575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82" name="Line 30"/>
              <p:cNvSpPr>
                <a:spLocks noChangeShapeType="1"/>
              </p:cNvSpPr>
              <p:nvPr/>
            </p:nvSpPr>
            <p:spPr bwMode="auto">
              <a:xfrm>
                <a:off x="3936" y="3295"/>
                <a:ext cx="114" cy="1"/>
              </a:xfrm>
              <a:prstGeom prst="line">
                <a:avLst/>
              </a:prstGeom>
              <a:noFill/>
              <a:ln w="28575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5975" name="Text Box 23"/>
            <p:cNvSpPr txBox="1">
              <a:spLocks noChangeArrowheads="1"/>
            </p:cNvSpPr>
            <p:nvPr/>
          </p:nvSpPr>
          <p:spPr bwMode="auto">
            <a:xfrm>
              <a:off x="4365" y="2830"/>
              <a:ext cx="24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000" b="0" i="1">
                  <a:latin typeface="Times New Roman" panose="02020603050405020304" pitchFamily="18" charset="0"/>
                </a:rPr>
                <a:t>N</a:t>
              </a:r>
              <a:endParaRPr lang="en-US" sz="2000" b="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5976" name="Line 24"/>
            <p:cNvSpPr>
              <a:spLocks noChangeShapeType="1"/>
            </p:cNvSpPr>
            <p:nvPr/>
          </p:nvSpPr>
          <p:spPr bwMode="auto">
            <a:xfrm flipH="1">
              <a:off x="4472" y="1804"/>
              <a:ext cx="1" cy="101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977" name="Oval 25"/>
            <p:cNvSpPr>
              <a:spLocks noChangeArrowheads="1"/>
            </p:cNvSpPr>
            <p:nvPr/>
          </p:nvSpPr>
          <p:spPr bwMode="auto">
            <a:xfrm flipH="1">
              <a:off x="4457" y="1797"/>
              <a:ext cx="30" cy="30"/>
            </a:xfrm>
            <a:prstGeom prst="ellipse">
              <a:avLst/>
            </a:prstGeom>
            <a:solidFill>
              <a:srgbClr val="FFFF99"/>
            </a:solidFill>
            <a:ln w="28575" algn="ctr">
              <a:solidFill>
                <a:srgbClr val="A5002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8" name="Oval 26"/>
            <p:cNvSpPr>
              <a:spLocks noChangeArrowheads="1"/>
            </p:cNvSpPr>
            <p:nvPr/>
          </p:nvSpPr>
          <p:spPr bwMode="auto">
            <a:xfrm flipH="1">
              <a:off x="4457" y="2808"/>
              <a:ext cx="30" cy="30"/>
            </a:xfrm>
            <a:prstGeom prst="ellipse">
              <a:avLst/>
            </a:prstGeom>
            <a:solidFill>
              <a:srgbClr val="FFFF99"/>
            </a:solidFill>
            <a:ln w="28575" algn="ctr">
              <a:solidFill>
                <a:srgbClr val="A5002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79" name="Text Box 27"/>
            <p:cNvSpPr txBox="1">
              <a:spLocks noChangeArrowheads="1"/>
            </p:cNvSpPr>
            <p:nvPr/>
          </p:nvSpPr>
          <p:spPr bwMode="auto">
            <a:xfrm>
              <a:off x="4370" y="1434"/>
              <a:ext cx="24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i="1">
                  <a:latin typeface="Times New Roman" panose="02020603050405020304" pitchFamily="18" charset="0"/>
                </a:rPr>
                <a:t>M</a:t>
              </a:r>
              <a:endParaRPr lang="ru-RU" sz="2000" b="0" i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25971" name="Group 19"/>
          <p:cNvGrpSpPr>
            <a:grpSpLocks/>
          </p:cNvGrpSpPr>
          <p:nvPr/>
        </p:nvGrpSpPr>
        <p:grpSpPr bwMode="auto">
          <a:xfrm flipV="1">
            <a:off x="7105650" y="2868613"/>
            <a:ext cx="274638" cy="271462"/>
            <a:chOff x="3936" y="3295"/>
            <a:chExt cx="115" cy="114"/>
          </a:xfrm>
        </p:grpSpPr>
        <p:sp>
          <p:nvSpPr>
            <p:cNvPr id="125972" name="Line 20"/>
            <p:cNvSpPr>
              <a:spLocks noChangeShapeType="1"/>
            </p:cNvSpPr>
            <p:nvPr/>
          </p:nvSpPr>
          <p:spPr bwMode="auto">
            <a:xfrm>
              <a:off x="4050" y="3295"/>
              <a:ext cx="1" cy="114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973" name="Line 21"/>
            <p:cNvSpPr>
              <a:spLocks noChangeShapeType="1"/>
            </p:cNvSpPr>
            <p:nvPr/>
          </p:nvSpPr>
          <p:spPr bwMode="auto">
            <a:xfrm>
              <a:off x="3936" y="3295"/>
              <a:ext cx="114" cy="1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6015" name="Group 63"/>
          <p:cNvGrpSpPr>
            <a:grpSpLocks/>
          </p:cNvGrpSpPr>
          <p:nvPr/>
        </p:nvGrpSpPr>
        <p:grpSpPr bwMode="auto">
          <a:xfrm>
            <a:off x="7073898" y="2874962"/>
            <a:ext cx="1412874" cy="1609724"/>
            <a:chOff x="4456" y="1811"/>
            <a:chExt cx="890" cy="1014"/>
          </a:xfrm>
        </p:grpSpPr>
        <p:sp>
          <p:nvSpPr>
            <p:cNvPr id="125986" name="Arc 34"/>
            <p:cNvSpPr>
              <a:spLocks/>
            </p:cNvSpPr>
            <p:nvPr/>
          </p:nvSpPr>
          <p:spPr bwMode="auto">
            <a:xfrm flipH="1" flipV="1">
              <a:off x="5118" y="1811"/>
              <a:ext cx="228" cy="171"/>
            </a:xfrm>
            <a:custGeom>
              <a:avLst/>
              <a:gdLst>
                <a:gd name="G0" fmla="+- 0 0 0"/>
                <a:gd name="G1" fmla="+- 16223 0 0"/>
                <a:gd name="G2" fmla="+- 21600 0 0"/>
                <a:gd name="T0" fmla="*/ 14261 w 21600"/>
                <a:gd name="T1" fmla="*/ 0 h 16223"/>
                <a:gd name="T2" fmla="*/ 21600 w 21600"/>
                <a:gd name="T3" fmla="*/ 16223 h 16223"/>
                <a:gd name="T4" fmla="*/ 0 w 21600"/>
                <a:gd name="T5" fmla="*/ 16223 h 16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16223" fill="none" extrusionOk="0">
                  <a:moveTo>
                    <a:pt x="14260" y="0"/>
                  </a:moveTo>
                  <a:cubicBezTo>
                    <a:pt x="18926" y="4100"/>
                    <a:pt x="21600" y="10011"/>
                    <a:pt x="21600" y="16223"/>
                  </a:cubicBezTo>
                </a:path>
                <a:path w="21600" h="16223" stroke="0" extrusionOk="0">
                  <a:moveTo>
                    <a:pt x="14260" y="0"/>
                  </a:moveTo>
                  <a:cubicBezTo>
                    <a:pt x="18926" y="4100"/>
                    <a:pt x="21600" y="10011"/>
                    <a:pt x="21600" y="16223"/>
                  </a:cubicBezTo>
                  <a:lnTo>
                    <a:pt x="0" y="16223"/>
                  </a:lnTo>
                  <a:close/>
                </a:path>
              </a:pathLst>
            </a:custGeom>
            <a:noFill/>
            <a:ln w="38100">
              <a:solidFill>
                <a:srgbClr val="FF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7" name="Arc 35"/>
            <p:cNvSpPr>
              <a:spLocks/>
            </p:cNvSpPr>
            <p:nvPr/>
          </p:nvSpPr>
          <p:spPr bwMode="auto">
            <a:xfrm>
              <a:off x="4456" y="2652"/>
              <a:ext cx="228" cy="173"/>
            </a:xfrm>
            <a:custGeom>
              <a:avLst/>
              <a:gdLst>
                <a:gd name="G0" fmla="+- 0 0 0"/>
                <a:gd name="G1" fmla="+- 16392 0 0"/>
                <a:gd name="G2" fmla="+- 21600 0 0"/>
                <a:gd name="T0" fmla="*/ 14067 w 21600"/>
                <a:gd name="T1" fmla="*/ 0 h 16392"/>
                <a:gd name="T2" fmla="*/ 21600 w 21600"/>
                <a:gd name="T3" fmla="*/ 16392 h 16392"/>
                <a:gd name="T4" fmla="*/ 0 w 21600"/>
                <a:gd name="T5" fmla="*/ 16392 h 16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16392" fill="none" extrusionOk="0">
                  <a:moveTo>
                    <a:pt x="14066" y="0"/>
                  </a:moveTo>
                  <a:cubicBezTo>
                    <a:pt x="18848" y="4103"/>
                    <a:pt x="21600" y="10090"/>
                    <a:pt x="21600" y="16392"/>
                  </a:cubicBezTo>
                </a:path>
                <a:path w="21600" h="16392" stroke="0" extrusionOk="0">
                  <a:moveTo>
                    <a:pt x="14066" y="0"/>
                  </a:moveTo>
                  <a:cubicBezTo>
                    <a:pt x="18848" y="4103"/>
                    <a:pt x="21600" y="10090"/>
                    <a:pt x="21600" y="16392"/>
                  </a:cubicBezTo>
                  <a:lnTo>
                    <a:pt x="0" y="16392"/>
                  </a:lnTo>
                  <a:close/>
                </a:path>
              </a:pathLst>
            </a:custGeom>
            <a:noFill/>
            <a:ln w="38100">
              <a:solidFill>
                <a:srgbClr val="FF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988" name="WordArt 36"/>
            <p:cNvSpPr>
              <a:spLocks noChangeArrowheads="1" noChangeShapeType="1" noTextEdit="1"/>
            </p:cNvSpPr>
            <p:nvPr/>
          </p:nvSpPr>
          <p:spPr bwMode="auto">
            <a:xfrm rot="19543747">
              <a:off x="4799" y="2233"/>
              <a:ext cx="220" cy="182"/>
            </a:xfrm>
            <a:prstGeom prst="rect">
              <a:avLst/>
            </a:prstGeom>
            <a:ln w="9525">
              <a:noFill/>
              <a:round/>
              <a:headEnd/>
              <a:tailEnd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SlantUp">
                <a:avLst>
                  <a:gd name="adj" fmla="val 14762"/>
                </a:avLst>
              </a:prstTxWarp>
            </a:bodyPr>
            <a:lstStyle/>
            <a:p>
              <a:pPr algn="ctr"/>
              <a:r>
                <a:rPr lang="ru-RU" sz="1200" kern="10" dirty="0">
                  <a:solidFill>
                    <a:srgbClr val="FF6699"/>
                  </a:solidFill>
                  <a:cs typeface="Arial" panose="020B0604020202020204" pitchFamily="34" charset="0"/>
                </a:rPr>
                <a:t>~</a:t>
              </a:r>
            </a:p>
          </p:txBody>
        </p:sp>
      </p:grpSp>
      <p:sp>
        <p:nvSpPr>
          <p:cNvPr id="125989" name="Text Box 37"/>
          <p:cNvSpPr txBox="1">
            <a:spLocks noChangeArrowheads="1"/>
          </p:cNvSpPr>
          <p:nvPr/>
        </p:nvSpPr>
        <p:spPr bwMode="auto">
          <a:xfrm>
            <a:off x="295958" y="4316004"/>
            <a:ext cx="5522912" cy="86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l-GR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Euclid Extra" pitchFamily="18" charset="2"/>
              </a:rPr>
              <a:t>Δ</a:t>
            </a:r>
            <a:r>
              <a:rPr lang="en-US" sz="2800" b="1" i="1" dirty="0">
                <a:latin typeface="Times New Roman" panose="02020603050405020304" pitchFamily="18" charset="0"/>
              </a:rPr>
              <a:t>ABN </a:t>
            </a:r>
            <a:r>
              <a:rPr lang="en-US" sz="28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n-US" sz="2800" b="1" i="1" dirty="0">
                <a:latin typeface="Times New Roman" panose="02020603050405020304" pitchFamily="18" charset="0"/>
              </a:rPr>
              <a:t> </a:t>
            </a:r>
            <a:r>
              <a:rPr lang="el-G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2800" b="1" i="1" dirty="0">
                <a:latin typeface="Times New Roman" panose="02020603050405020304" pitchFamily="18" charset="0"/>
              </a:rPr>
              <a:t>NMA</a:t>
            </a:r>
            <a:r>
              <a:rPr lang="ru-RU" sz="2800" b="1" i="1" dirty="0">
                <a:latin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</a:rPr>
              <a:t>(по гипотенузе и острому углу)</a:t>
            </a:r>
          </a:p>
        </p:txBody>
      </p:sp>
      <p:sp>
        <p:nvSpPr>
          <p:cNvPr id="125990" name="Text Box 38"/>
          <p:cNvSpPr txBox="1">
            <a:spLocks noChangeArrowheads="1"/>
          </p:cNvSpPr>
          <p:nvPr/>
        </p:nvSpPr>
        <p:spPr bwMode="auto">
          <a:xfrm>
            <a:off x="668750" y="2970539"/>
            <a:ext cx="295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 smtClean="0">
                <a:latin typeface="Cambria" panose="02040503050406030204" pitchFamily="18" charset="0"/>
              </a:rPr>
              <a:t>Доказательство:</a:t>
            </a:r>
            <a:endParaRPr lang="ru-RU" sz="2400" b="1" i="1" dirty="0">
              <a:latin typeface="Cambria" panose="02040503050406030204" pitchFamily="18" charset="0"/>
            </a:endParaRPr>
          </a:p>
        </p:txBody>
      </p:sp>
      <p:sp>
        <p:nvSpPr>
          <p:cNvPr id="125991" name="Text Box 39"/>
          <p:cNvSpPr txBox="1">
            <a:spLocks noChangeArrowheads="1"/>
          </p:cNvSpPr>
          <p:nvPr/>
        </p:nvSpPr>
        <p:spPr bwMode="auto">
          <a:xfrm>
            <a:off x="131764" y="5210830"/>
            <a:ext cx="54721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</a:rPr>
              <a:t>Следовательно, 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AB 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MN</a:t>
            </a:r>
            <a:r>
              <a:rPr lang="ru-RU" sz="2800" b="1" dirty="0">
                <a:latin typeface="Times New Roman" panose="02020603050405020304" pitchFamily="18" charset="0"/>
              </a:rPr>
              <a:t>.</a:t>
            </a:r>
          </a:p>
        </p:txBody>
      </p:sp>
      <p:grpSp>
        <p:nvGrpSpPr>
          <p:cNvPr id="125992" name="Group 40"/>
          <p:cNvGrpSpPr>
            <a:grpSpLocks/>
          </p:cNvGrpSpPr>
          <p:nvPr/>
        </p:nvGrpSpPr>
        <p:grpSpPr bwMode="auto">
          <a:xfrm>
            <a:off x="7000875" y="3676650"/>
            <a:ext cx="1584325" cy="0"/>
            <a:chOff x="4361" y="2703"/>
            <a:chExt cx="998" cy="0"/>
          </a:xfrm>
        </p:grpSpPr>
        <p:sp>
          <p:nvSpPr>
            <p:cNvPr id="125993" name="Line 41"/>
            <p:cNvSpPr>
              <a:spLocks noChangeShapeType="1"/>
            </p:cNvSpPr>
            <p:nvPr/>
          </p:nvSpPr>
          <p:spPr bwMode="auto">
            <a:xfrm>
              <a:off x="4361" y="2703"/>
              <a:ext cx="125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994" name="Line 42"/>
            <p:cNvSpPr>
              <a:spLocks noChangeShapeType="1"/>
            </p:cNvSpPr>
            <p:nvPr/>
          </p:nvSpPr>
          <p:spPr bwMode="auto">
            <a:xfrm>
              <a:off x="5234" y="2703"/>
              <a:ext cx="125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" name="Text Box 38"/>
          <p:cNvSpPr txBox="1">
            <a:spLocks noChangeArrowheads="1"/>
          </p:cNvSpPr>
          <p:nvPr/>
        </p:nvSpPr>
        <p:spPr bwMode="auto">
          <a:xfrm>
            <a:off x="273850" y="3427739"/>
            <a:ext cx="53230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latin typeface="Cambria" panose="02040503050406030204" pitchFamily="18" charset="0"/>
              </a:rPr>
              <a:t>Доп. построение: А</a:t>
            </a:r>
            <a:r>
              <a:rPr lang="en-US" sz="2800" b="1" dirty="0" smtClean="0">
                <a:latin typeface="Cambria" panose="02040503050406030204" pitchFamily="18" charset="0"/>
              </a:rPr>
              <a:t>N</a:t>
            </a:r>
            <a:endParaRPr lang="ru-RU" sz="2800" b="1" dirty="0">
              <a:latin typeface="Cambria" panose="02040503050406030204" pitchFamily="18" charset="0"/>
            </a:endParaRPr>
          </a:p>
        </p:txBody>
      </p: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5467137" y="5210830"/>
            <a:ext cx="32941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Теорема доказана.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491" y="5626161"/>
            <a:ext cx="1634398" cy="10190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3850" y="137160"/>
            <a:ext cx="8570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Расстояние между параллельными прямыми</a:t>
            </a:r>
          </a:p>
        </p:txBody>
      </p:sp>
    </p:spTree>
    <p:extLst>
      <p:ext uri="{BB962C8B-B14F-4D97-AF65-F5344CB8AC3E}">
        <p14:creationId xmlns:p14="http://schemas.microsoft.com/office/powerpoint/2010/main" val="403446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6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5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5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6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6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5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  <p:bldP spid="125968" grpId="0"/>
      <p:bldP spid="125984" grpId="0"/>
      <p:bldP spid="125964" grpId="0" animBg="1"/>
      <p:bldP spid="125965" grpId="0" animBg="1"/>
      <p:bldP spid="125989" grpId="0"/>
      <p:bldP spid="125990" grpId="0"/>
      <p:bldP spid="125991" grpId="0"/>
      <p:bldP spid="44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ext Box 2"/>
          <p:cNvSpPr txBox="1">
            <a:spLocks noChangeArrowheads="1"/>
          </p:cNvSpPr>
          <p:nvPr/>
        </p:nvSpPr>
        <p:spPr bwMode="auto">
          <a:xfrm>
            <a:off x="224486" y="992434"/>
            <a:ext cx="7996887" cy="1129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E4DCAE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4000" tIns="72000" rIns="144000" bIns="108000" anchor="ctr">
            <a:spAutoFit/>
          </a:bodyPr>
          <a:lstStyle/>
          <a:p>
            <a:pPr algn="r">
              <a:spcBef>
                <a:spcPct val="20000"/>
              </a:spcBef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̶</a:t>
            </a:r>
            <a:r>
              <a:rPr lang="ru-RU" sz="2800" b="1" dirty="0" smtClean="0">
                <a:latin typeface="Cambria" panose="02040503050406030204" pitchFamily="18" charset="0"/>
              </a:rPr>
              <a:t>   это расстояние</a:t>
            </a:r>
            <a:r>
              <a:rPr lang="ru-RU" sz="2800" b="1" i="1" dirty="0" smtClean="0">
                <a:latin typeface="Cambria" panose="02040503050406030204" pitchFamily="18" charset="0"/>
              </a:rPr>
              <a:t> </a:t>
            </a:r>
            <a:r>
              <a:rPr lang="ru-RU" sz="2800" b="1" dirty="0">
                <a:latin typeface="Cambria" panose="02040503050406030204" pitchFamily="18" charset="0"/>
              </a:rPr>
              <a:t>от</a:t>
            </a:r>
            <a:r>
              <a:rPr lang="en-US" sz="2800" b="1" dirty="0">
                <a:latin typeface="Cambria" panose="02040503050406030204" pitchFamily="18" charset="0"/>
              </a:rPr>
              <a:t> </a:t>
            </a:r>
            <a:r>
              <a:rPr lang="ru-RU" sz="2800" b="1" dirty="0">
                <a:latin typeface="Cambria" panose="02040503050406030204" pitchFamily="18" charset="0"/>
              </a:rPr>
              <a:t>любой </a:t>
            </a:r>
            <a:endParaRPr lang="ru-RU" sz="2800" b="1" dirty="0" smtClean="0">
              <a:latin typeface="Cambria" panose="02040503050406030204" pitchFamily="18" charset="0"/>
            </a:endParaRPr>
          </a:p>
          <a:p>
            <a:pPr algn="r">
              <a:spcBef>
                <a:spcPct val="20000"/>
              </a:spcBef>
            </a:pPr>
            <a:r>
              <a:rPr lang="ru-RU" sz="2800" b="1" dirty="0" smtClean="0">
                <a:latin typeface="Cambria" panose="02040503050406030204" pitchFamily="18" charset="0"/>
              </a:rPr>
              <a:t>точки </a:t>
            </a:r>
            <a:r>
              <a:rPr lang="ru-RU" sz="2800" b="1" dirty="0">
                <a:latin typeface="Cambria" panose="02040503050406030204" pitchFamily="18" charset="0"/>
              </a:rPr>
              <a:t>одной из них до другой.</a:t>
            </a:r>
          </a:p>
        </p:txBody>
      </p:sp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304800" y="2460247"/>
            <a:ext cx="5622925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41275" algn="ctr">
                <a:solidFill>
                  <a:srgbClr val="FF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 smtClean="0">
                <a:latin typeface="Cambria" panose="02040503050406030204" pitchFamily="18" charset="0"/>
              </a:rPr>
              <a:t>Расстояние </a:t>
            </a:r>
            <a:r>
              <a:rPr lang="ru-RU" sz="2800" dirty="0">
                <a:latin typeface="Cambria" panose="02040503050406030204" pitchFamily="18" charset="0"/>
              </a:rPr>
              <a:t>между параллельными прямыми равно наименьшему из расстояний от</a:t>
            </a:r>
            <a:r>
              <a:rPr lang="en-US" sz="2800" dirty="0">
                <a:latin typeface="Cambria" panose="02040503050406030204" pitchFamily="18" charset="0"/>
              </a:rPr>
              <a:t> </a:t>
            </a:r>
            <a:r>
              <a:rPr lang="ru-RU" sz="2800" dirty="0">
                <a:latin typeface="Cambria" panose="02040503050406030204" pitchFamily="18" charset="0"/>
              </a:rPr>
              <a:t>точек одной </a:t>
            </a:r>
            <a:r>
              <a:rPr lang="ru-RU" sz="2800" dirty="0" smtClean="0">
                <a:latin typeface="Cambria" panose="02040503050406030204" pitchFamily="18" charset="0"/>
              </a:rPr>
              <a:t>прямой до </a:t>
            </a:r>
            <a:r>
              <a:rPr lang="ru-RU" sz="2800" dirty="0">
                <a:latin typeface="Cambria" panose="02040503050406030204" pitchFamily="18" charset="0"/>
              </a:rPr>
              <a:t>точек </a:t>
            </a:r>
            <a:r>
              <a:rPr lang="ru-RU" sz="2800" dirty="0" smtClean="0">
                <a:latin typeface="Cambria" panose="02040503050406030204" pitchFamily="18" charset="0"/>
              </a:rPr>
              <a:t>другой прямой</a:t>
            </a:r>
            <a:r>
              <a:rPr lang="ru-RU" sz="2800" dirty="0" smtClean="0">
                <a:latin typeface="Cambria" panose="02040503050406030204" pitchFamily="18" charset="0"/>
                <a:sym typeface="Symbol" panose="05050102010706020507" pitchFamily="18" charset="2"/>
              </a:rPr>
              <a:t>:</a:t>
            </a:r>
            <a:r>
              <a:rPr lang="en-US" sz="2800" dirty="0" smtClean="0">
                <a:latin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i="1" dirty="0">
                <a:latin typeface="Cambria" panose="02040503050406030204" pitchFamily="18" charset="0"/>
                <a:sym typeface="Symbol" panose="05050102010706020507" pitchFamily="18" charset="2"/>
              </a:rPr>
              <a:t>AB </a:t>
            </a:r>
            <a:r>
              <a:rPr lang="en-US" sz="2800" dirty="0">
                <a:latin typeface="Cambria" panose="02040503050406030204" pitchFamily="18" charset="0"/>
                <a:sym typeface="Euclid Math Two" pitchFamily="18" charset="2"/>
              </a:rPr>
              <a:t>&lt;</a:t>
            </a:r>
            <a:r>
              <a:rPr lang="en-US" sz="2800" i="1" dirty="0">
                <a:latin typeface="Cambria" panose="02040503050406030204" pitchFamily="18" charset="0"/>
                <a:sym typeface="Euclid Math Two" pitchFamily="18" charset="2"/>
              </a:rPr>
              <a:t> MN.</a:t>
            </a:r>
            <a:endParaRPr lang="ru-RU" sz="2800" i="1" dirty="0">
              <a:latin typeface="Cambria" panose="02040503050406030204" pitchFamily="18" charset="0"/>
              <a:sym typeface="Euclid Math Two" pitchFamily="18" charset="2"/>
            </a:endParaRP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783778" y="367184"/>
            <a:ext cx="878522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Расстояние между параллельными </a:t>
            </a: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прямыми</a:t>
            </a:r>
          </a:p>
          <a:p>
            <a:endParaRPr lang="ru-RU" sz="3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8007" name="Text Box 7"/>
          <p:cNvSpPr txBox="1">
            <a:spLocks noChangeArrowheads="1"/>
          </p:cNvSpPr>
          <p:nvPr/>
        </p:nvSpPr>
        <p:spPr bwMode="auto">
          <a:xfrm>
            <a:off x="7786688" y="4884738"/>
            <a:ext cx="3540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i="1">
                <a:latin typeface="Times New Roman" panose="02020603050405020304" pitchFamily="18" charset="0"/>
              </a:rPr>
              <a:t>B</a:t>
            </a:r>
            <a:endParaRPr lang="ru-RU" sz="2000" i="1">
              <a:latin typeface="Times New Roman" panose="02020603050405020304" pitchFamily="18" charset="0"/>
            </a:endParaRPr>
          </a:p>
        </p:txBody>
      </p:sp>
      <p:sp>
        <p:nvSpPr>
          <p:cNvPr id="128008" name="Text Box 8"/>
          <p:cNvSpPr txBox="1">
            <a:spLocks noChangeArrowheads="1"/>
          </p:cNvSpPr>
          <p:nvPr/>
        </p:nvSpPr>
        <p:spPr bwMode="auto">
          <a:xfrm>
            <a:off x="7797800" y="2806700"/>
            <a:ext cx="354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i="1">
                <a:latin typeface="Times New Roman" panose="02020603050405020304" pitchFamily="18" charset="0"/>
              </a:rPr>
              <a:t>A</a:t>
            </a:r>
            <a:endParaRPr lang="ru-RU" sz="2000" i="1">
              <a:latin typeface="Times New Roman" panose="02020603050405020304" pitchFamily="18" charset="0"/>
            </a:endParaRPr>
          </a:p>
        </p:txBody>
      </p:sp>
      <p:grpSp>
        <p:nvGrpSpPr>
          <p:cNvPr id="128009" name="Group 9"/>
          <p:cNvGrpSpPr>
            <a:grpSpLocks/>
          </p:cNvGrpSpPr>
          <p:nvPr/>
        </p:nvGrpSpPr>
        <p:grpSpPr bwMode="auto">
          <a:xfrm flipH="1">
            <a:off x="7699375" y="4597400"/>
            <a:ext cx="274638" cy="271463"/>
            <a:chOff x="3936" y="3295"/>
            <a:chExt cx="115" cy="114"/>
          </a:xfrm>
        </p:grpSpPr>
        <p:sp>
          <p:nvSpPr>
            <p:cNvPr id="128010" name="Line 10"/>
            <p:cNvSpPr>
              <a:spLocks noChangeShapeType="1"/>
            </p:cNvSpPr>
            <p:nvPr/>
          </p:nvSpPr>
          <p:spPr bwMode="auto">
            <a:xfrm>
              <a:off x="4050" y="3295"/>
              <a:ext cx="1" cy="114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8011" name="Line 11"/>
            <p:cNvSpPr>
              <a:spLocks noChangeShapeType="1"/>
            </p:cNvSpPr>
            <p:nvPr/>
          </p:nvSpPr>
          <p:spPr bwMode="auto">
            <a:xfrm>
              <a:off x="3936" y="3295"/>
              <a:ext cx="114" cy="1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8012" name="Line 12"/>
          <p:cNvSpPr>
            <a:spLocks noChangeShapeType="1"/>
          </p:cNvSpPr>
          <p:nvPr/>
        </p:nvSpPr>
        <p:spPr bwMode="auto">
          <a:xfrm flipH="1">
            <a:off x="6245225" y="4868863"/>
            <a:ext cx="2171700" cy="1587"/>
          </a:xfrm>
          <a:prstGeom prst="line">
            <a:avLst/>
          </a:prstGeom>
          <a:noFill/>
          <a:ln w="3810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8013" name="Line 13"/>
          <p:cNvSpPr>
            <a:spLocks noChangeShapeType="1"/>
          </p:cNvSpPr>
          <p:nvPr/>
        </p:nvSpPr>
        <p:spPr bwMode="auto">
          <a:xfrm flipH="1">
            <a:off x="7972425" y="3265488"/>
            <a:ext cx="1588" cy="1597025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8014" name="Text Box 14"/>
          <p:cNvSpPr txBox="1">
            <a:spLocks noChangeArrowheads="1"/>
          </p:cNvSpPr>
          <p:nvPr/>
        </p:nvSpPr>
        <p:spPr bwMode="auto">
          <a:xfrm>
            <a:off x="6356350" y="4489450"/>
            <a:ext cx="38417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0800" bIns="10800">
            <a:spAutoFit/>
          </a:bodyPr>
          <a:lstStyle/>
          <a:p>
            <a:r>
              <a:rPr lang="en-US" sz="2000" i="1">
                <a:latin typeface="Times New Roman" panose="02020603050405020304" pitchFamily="18" charset="0"/>
              </a:rPr>
              <a:t>b</a:t>
            </a:r>
            <a:endParaRPr lang="ru-RU" sz="2000" i="1">
              <a:latin typeface="Times New Roman" panose="02020603050405020304" pitchFamily="18" charset="0"/>
            </a:endParaRPr>
          </a:p>
        </p:txBody>
      </p:sp>
      <p:sp>
        <p:nvSpPr>
          <p:cNvPr id="128015" name="Line 15"/>
          <p:cNvSpPr>
            <a:spLocks noChangeShapeType="1"/>
          </p:cNvSpPr>
          <p:nvPr/>
        </p:nvSpPr>
        <p:spPr bwMode="auto">
          <a:xfrm flipH="1">
            <a:off x="6237288" y="3263900"/>
            <a:ext cx="2216150" cy="1588"/>
          </a:xfrm>
          <a:prstGeom prst="line">
            <a:avLst/>
          </a:prstGeom>
          <a:noFill/>
          <a:ln w="3810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8016" name="Text Box 16"/>
          <p:cNvSpPr txBox="1">
            <a:spLocks noChangeArrowheads="1"/>
          </p:cNvSpPr>
          <p:nvPr/>
        </p:nvSpPr>
        <p:spPr bwMode="auto">
          <a:xfrm>
            <a:off x="6348413" y="2882900"/>
            <a:ext cx="3016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0800" bIns="10800">
            <a:spAutoFit/>
          </a:bodyPr>
          <a:lstStyle/>
          <a:p>
            <a:r>
              <a:rPr lang="en-US" sz="2000" i="1">
                <a:latin typeface="Times New Roman" panose="02020603050405020304" pitchFamily="18" charset="0"/>
              </a:rPr>
              <a:t>a</a:t>
            </a:r>
            <a:endParaRPr lang="ru-RU" sz="2000" i="1">
              <a:latin typeface="Times New Roman" panose="02020603050405020304" pitchFamily="18" charset="0"/>
            </a:endParaRPr>
          </a:p>
        </p:txBody>
      </p:sp>
      <p:grpSp>
        <p:nvGrpSpPr>
          <p:cNvPr id="128029" name="Group 29"/>
          <p:cNvGrpSpPr>
            <a:grpSpLocks/>
          </p:cNvGrpSpPr>
          <p:nvPr/>
        </p:nvGrpSpPr>
        <p:grpSpPr bwMode="auto">
          <a:xfrm>
            <a:off x="6670675" y="2830513"/>
            <a:ext cx="981075" cy="2451100"/>
            <a:chOff x="4202" y="1783"/>
            <a:chExt cx="618" cy="1544"/>
          </a:xfrm>
        </p:grpSpPr>
        <p:grpSp>
          <p:nvGrpSpPr>
            <p:cNvPr id="128030" name="Group 30"/>
            <p:cNvGrpSpPr>
              <a:grpSpLocks/>
            </p:cNvGrpSpPr>
            <p:nvPr/>
          </p:nvGrpSpPr>
          <p:grpSpPr bwMode="auto">
            <a:xfrm>
              <a:off x="4319" y="2045"/>
              <a:ext cx="401" cy="1035"/>
              <a:chOff x="4319" y="2045"/>
              <a:chExt cx="401" cy="1035"/>
            </a:xfrm>
          </p:grpSpPr>
          <p:sp>
            <p:nvSpPr>
              <p:cNvPr id="128031" name="Oval 31"/>
              <p:cNvSpPr>
                <a:spLocks noChangeArrowheads="1"/>
              </p:cNvSpPr>
              <p:nvPr/>
            </p:nvSpPr>
            <p:spPr bwMode="auto">
              <a:xfrm flipH="1">
                <a:off x="4690" y="3050"/>
                <a:ext cx="30" cy="30"/>
              </a:xfrm>
              <a:prstGeom prst="ellipse">
                <a:avLst/>
              </a:prstGeom>
              <a:solidFill>
                <a:srgbClr val="FFFF99"/>
              </a:solidFill>
              <a:ln w="28575" algn="ctr">
                <a:solidFill>
                  <a:srgbClr val="FF99CC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032" name="Oval 32"/>
              <p:cNvSpPr>
                <a:spLocks noChangeArrowheads="1"/>
              </p:cNvSpPr>
              <p:nvPr/>
            </p:nvSpPr>
            <p:spPr bwMode="auto">
              <a:xfrm flipH="1">
                <a:off x="4319" y="2045"/>
                <a:ext cx="30" cy="30"/>
              </a:xfrm>
              <a:prstGeom prst="ellipse">
                <a:avLst/>
              </a:prstGeom>
              <a:solidFill>
                <a:srgbClr val="FFFF99"/>
              </a:solidFill>
              <a:ln w="28575" algn="ctr">
                <a:solidFill>
                  <a:srgbClr val="FF99CC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033" name="Line 33"/>
              <p:cNvSpPr>
                <a:spLocks noChangeShapeType="1"/>
              </p:cNvSpPr>
              <p:nvPr/>
            </p:nvSpPr>
            <p:spPr bwMode="auto">
              <a:xfrm>
                <a:off x="4336" y="2061"/>
                <a:ext cx="368" cy="1004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8034" name="Text Box 34"/>
            <p:cNvSpPr txBox="1">
              <a:spLocks noChangeArrowheads="1"/>
            </p:cNvSpPr>
            <p:nvPr/>
          </p:nvSpPr>
          <p:spPr bwMode="auto">
            <a:xfrm>
              <a:off x="4202" y="1783"/>
              <a:ext cx="25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i="1">
                  <a:latin typeface="Times New Roman" panose="02020603050405020304" pitchFamily="18" charset="0"/>
                </a:rPr>
                <a:t>M</a:t>
              </a:r>
              <a:endParaRPr lang="ru-RU" sz="2000" i="1">
                <a:latin typeface="Times New Roman" panose="02020603050405020304" pitchFamily="18" charset="0"/>
              </a:endParaRPr>
            </a:p>
          </p:txBody>
        </p:sp>
        <p:sp>
          <p:nvSpPr>
            <p:cNvPr id="128035" name="Text Box 35"/>
            <p:cNvSpPr txBox="1">
              <a:spLocks noChangeArrowheads="1"/>
            </p:cNvSpPr>
            <p:nvPr/>
          </p:nvSpPr>
          <p:spPr bwMode="auto">
            <a:xfrm>
              <a:off x="4588" y="3077"/>
              <a:ext cx="23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i="1">
                  <a:latin typeface="Times New Roman" panose="02020603050405020304" pitchFamily="18" charset="0"/>
                </a:rPr>
                <a:t>N</a:t>
              </a:r>
              <a:endParaRPr lang="ru-RU" sz="2000" i="1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048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8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128003" grpId="0"/>
      <p:bldP spid="128004" grpId="0"/>
      <p:bldP spid="1280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" y="80010"/>
            <a:ext cx="8640128" cy="1707515"/>
          </a:xfrm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400" u="sng" dirty="0" smtClean="0">
                <a:solidFill>
                  <a:srgbClr val="002060"/>
                </a:solidFill>
              </a:rPr>
              <a:t/>
            </a:r>
            <a:br>
              <a:rPr lang="ru-RU" sz="2400" u="sng" dirty="0" smtClean="0">
                <a:solidFill>
                  <a:srgbClr val="002060"/>
                </a:solidFill>
              </a:rPr>
            </a:b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Практическая 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работа</a:t>
            </a:r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altLang="ru-RU" sz="1800" b="1" dirty="0" smtClean="0">
                <a:solidFill>
                  <a:srgbClr val="003399"/>
                </a:solidFill>
              </a:rPr>
              <a:t>Задача.</a:t>
            </a:r>
            <a:r>
              <a:rPr lang="ru-RU" altLang="ru-RU" sz="1800" b="1" dirty="0" smtClean="0"/>
              <a:t> </a:t>
            </a:r>
            <a:r>
              <a:rPr lang="ru-RU" altLang="ru-RU" sz="1800" dirty="0" smtClean="0"/>
              <a:t>Требуется постелить в комнате линолеум. Известно что две противоположные стены – параллельны. На одном краю комнаты начертили общий перпендикуляр, и его длина оказалась равной 4 м. Стоит ли перепроверить длины общих перпендикуляров в других</a:t>
            </a:r>
            <a:br>
              <a:rPr lang="ru-RU" altLang="ru-RU" sz="1800" dirty="0" smtClean="0"/>
            </a:br>
            <a:r>
              <a:rPr lang="ru-RU" altLang="ru-RU" sz="1800" dirty="0" smtClean="0"/>
              <a:t>местах комнаты?</a:t>
            </a:r>
            <a:endParaRPr lang="ru-RU" altLang="ru-RU" sz="4000" dirty="0" smtClean="0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77340" y="2444169"/>
            <a:ext cx="6092190" cy="3350206"/>
          </a:xfrm>
        </p:spPr>
      </p:pic>
      <p:pic>
        <p:nvPicPr>
          <p:cNvPr id="18436" name="Picture 4" descr="1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013325"/>
            <a:ext cx="1512888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81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u="sng" dirty="0" err="1">
                <a:solidFill>
                  <a:srgbClr val="0070C0"/>
                </a:solidFill>
                <a:hlinkClick r:id="rId2" tooltip="Древняя Греция"/>
              </a:rPr>
              <a:t>Д</a:t>
            </a:r>
            <a:r>
              <a:rPr lang="uk-UA" sz="3200" b="1" u="sng" dirty="0" err="1" smtClean="0">
                <a:solidFill>
                  <a:srgbClr val="0070C0"/>
                </a:solidFill>
                <a:hlinkClick r:id="rId2" tooltip="Древняя Греция"/>
              </a:rPr>
              <a:t>ревнегреческий</a:t>
            </a:r>
            <a:r>
              <a:rPr lang="uk-UA" sz="3200" b="1" dirty="0">
                <a:solidFill>
                  <a:srgbClr val="0070C0"/>
                </a:solidFill>
              </a:rPr>
              <a:t> </a:t>
            </a:r>
            <a:r>
              <a:rPr lang="uk-UA" sz="3200" b="1" u="sng" dirty="0" err="1">
                <a:solidFill>
                  <a:srgbClr val="0070C0"/>
                </a:solidFill>
                <a:hlinkClick r:id="rId3" tooltip="Диолк"/>
              </a:rPr>
              <a:t>диолк</a:t>
            </a:r>
            <a:r>
              <a:rPr lang="uk-UA" sz="3200" b="1" dirty="0">
                <a:solidFill>
                  <a:srgbClr val="0070C0"/>
                </a:solidFill>
              </a:rPr>
              <a:t> </a:t>
            </a:r>
            <a:r>
              <a:rPr lang="uk-UA" sz="3200" dirty="0">
                <a:solidFill>
                  <a:srgbClr val="0070C0"/>
                </a:solidFill>
              </a:rPr>
              <a:t>—</a:t>
            </a:r>
            <a:r>
              <a:rPr lang="uk-UA" sz="3200" b="1" dirty="0" err="1">
                <a:solidFill>
                  <a:srgbClr val="0070C0"/>
                </a:solidFill>
              </a:rPr>
              <a:t>каменная</a:t>
            </a:r>
            <a:r>
              <a:rPr lang="uk-UA" sz="3200" b="1" dirty="0">
                <a:solidFill>
                  <a:srgbClr val="0070C0"/>
                </a:solidFill>
              </a:rPr>
              <a:t> дорога.</a:t>
            </a: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3074" name="Picture 2" descr="https://fs00.infourok.ru/images/doc/300/299535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" y="1177289"/>
            <a:ext cx="4069081" cy="305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ptcloud3.ams3.digitaloceanspaces.com/slides/pics/004/398/707/original/Slide8.jpg?15136760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756" y="1177289"/>
            <a:ext cx="4073525" cy="305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m0-tub-ru.yandex.net/i?id=39281ceabfaa8a3901ddd046094d3cf3-l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" y="4458651"/>
            <a:ext cx="4069081" cy="231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img-fotki.yandex.ru/get/109111/22638743.263/0_16c14b_87d95208_X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4" y="4458651"/>
            <a:ext cx="3373016" cy="2212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46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m0-tub-ru.yandex.net/i?id=ca09366608b344f4c1147675098f8226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55" y="251460"/>
            <a:ext cx="8630285" cy="6249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00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Практическая работа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Char char="Ø"/>
            </a:pPr>
            <a:r>
              <a:rPr lang="ru-RU" altLang="ru-RU" b="1" dirty="0" smtClean="0"/>
              <a:t>Найдите ширину полоски</a:t>
            </a:r>
          </a:p>
        </p:txBody>
      </p:sp>
      <p:pic>
        <p:nvPicPr>
          <p:cNvPr id="28676" name="Picture 6" descr="gusenitsa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492375"/>
            <a:ext cx="4714875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981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9699" name="AutoShape 5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9700" name="AutoShape 7" descr="Z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9701" name="AutoShape 9" descr="Z"/>
          <p:cNvSpPr>
            <a:spLocks noChangeAspect="1" noChangeArrowheads="1"/>
          </p:cNvSpPr>
          <p:nvPr/>
        </p:nvSpPr>
        <p:spPr bwMode="auto">
          <a:xfrm>
            <a:off x="155575" y="46038"/>
            <a:ext cx="4714875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9702" name="AutoShape 11" descr="Z"/>
          <p:cNvSpPr>
            <a:spLocks noChangeAspect="1" noChangeArrowheads="1"/>
          </p:cNvSpPr>
          <p:nvPr/>
        </p:nvSpPr>
        <p:spPr bwMode="auto">
          <a:xfrm>
            <a:off x="155575" y="46038"/>
            <a:ext cx="4714875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9703" name="Picture 13" descr="40b1c320245d12bd66f080579e78a34f08f334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396733"/>
            <a:ext cx="4222749" cy="2670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15" descr="%25D0%25A8%25D1%2582%25D0%25B0%25D0%25BA%25D0%25B5%25D1%2582%25D0%25BD%25D0%25B8%25D0%25BA-%25D0%25BF%25D0%25BE%25D0%25B4-%25D0%25BF%25D1%2580%25D1%258F%25D0%25BC%25D1%258B%25D0%25BC-%25D1%2583%25D0%25B3%25D0%25BB%25D0%25BE%25D0%25B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56" b="-5867"/>
          <a:stretch>
            <a:fillRect/>
          </a:stretch>
        </p:blipFill>
        <p:spPr bwMode="auto">
          <a:xfrm>
            <a:off x="5029201" y="1554759"/>
            <a:ext cx="3800474" cy="2623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17" descr="m-6320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" r="5501" b="15057"/>
          <a:stretch>
            <a:fillRect/>
          </a:stretch>
        </p:blipFill>
        <p:spPr bwMode="auto">
          <a:xfrm>
            <a:off x="4092575" y="4365625"/>
            <a:ext cx="35274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Picture 19" descr="ANd9GcStBVN_N3zJlxcyq3ZKT8fC9hmUVPnKe2ITi82Lhhvvs8QR75D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56" r="-9677"/>
          <a:stretch>
            <a:fillRect/>
          </a:stretch>
        </p:blipFill>
        <p:spPr bwMode="auto">
          <a:xfrm>
            <a:off x="1504156" y="4066875"/>
            <a:ext cx="2017712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0375" y="240348"/>
            <a:ext cx="8359775" cy="1077218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Математическое понятие </a:t>
            </a:r>
            <a:r>
              <a:rPr lang="ru-RU" sz="3200" b="1" i="1" dirty="0">
                <a:solidFill>
                  <a:srgbClr val="0070C0"/>
                </a:solidFill>
              </a:rPr>
              <a:t>– ширина полоски</a:t>
            </a:r>
          </a:p>
        </p:txBody>
      </p:sp>
    </p:spTree>
    <p:extLst>
      <p:ext uri="{BB962C8B-B14F-4D97-AF65-F5344CB8AC3E}">
        <p14:creationId xmlns:p14="http://schemas.microsoft.com/office/powerpoint/2010/main" val="2907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25471" y="174625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7030A0"/>
                </a:solidFill>
              </a:rPr>
              <a:t> </a:t>
            </a:r>
            <a:r>
              <a:rPr lang="ru-RU" sz="36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Работа по готовым чертежам</a:t>
            </a:r>
            <a:r>
              <a:rPr lang="ru-RU" sz="3600" b="1" i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3600" b="1" i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endParaRPr lang="ru-RU" sz="3600" dirty="0" smtClean="0">
              <a:solidFill>
                <a:srgbClr val="7030A0"/>
              </a:solidFill>
            </a:endParaRPr>
          </a:p>
        </p:txBody>
      </p:sp>
      <p:sp>
        <p:nvSpPr>
          <p:cNvPr id="17411" name="Text Box 30"/>
          <p:cNvSpPr txBox="1">
            <a:spLocks noChangeArrowheads="1"/>
          </p:cNvSpPr>
          <p:nvPr/>
        </p:nvSpPr>
        <p:spPr bwMode="auto">
          <a:xfrm rot="-5400000">
            <a:off x="4236244" y="3934619"/>
            <a:ext cx="671513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b="1">
              <a:latin typeface="Arial" charset="0"/>
            </a:endParaRPr>
          </a:p>
        </p:txBody>
      </p:sp>
      <p:grpSp>
        <p:nvGrpSpPr>
          <p:cNvPr id="17412" name="Group 120"/>
          <p:cNvGrpSpPr>
            <a:grpSpLocks/>
          </p:cNvGrpSpPr>
          <p:nvPr/>
        </p:nvGrpSpPr>
        <p:grpSpPr bwMode="auto">
          <a:xfrm>
            <a:off x="179388" y="4168775"/>
            <a:ext cx="4530725" cy="2803525"/>
            <a:chOff x="113" y="2626"/>
            <a:chExt cx="2854" cy="1766"/>
          </a:xfrm>
        </p:grpSpPr>
        <p:sp>
          <p:nvSpPr>
            <p:cNvPr id="17475" name="Text Box 47"/>
            <p:cNvSpPr txBox="1">
              <a:spLocks noChangeArrowheads="1"/>
            </p:cNvSpPr>
            <p:nvPr/>
          </p:nvSpPr>
          <p:spPr bwMode="auto">
            <a:xfrm rot="-5636990">
              <a:off x="336" y="4135"/>
              <a:ext cx="423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spcBef>
                  <a:spcPts val="600"/>
                </a:spcBef>
                <a:buClr>
                  <a:schemeClr val="tx2"/>
                </a:buClr>
                <a:buSzPct val="73000"/>
                <a:buFont typeface="Wingdings 2" pitchFamily="18" charset="2"/>
                <a:buChar char=""/>
                <a:defRPr sz="26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eaLnBrk="0" hangingPunct="0">
                <a:spcBef>
                  <a:spcPts val="5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"/>
                <a:defRPr sz="2300">
                  <a:solidFill>
                    <a:srgbClr val="6C6C6C"/>
                  </a:solidFill>
                  <a:latin typeface="Trebuchet MS" pitchFamily="34" charset="0"/>
                </a:defRPr>
              </a:lvl2pPr>
              <a:lvl3pPr marL="1143000" indent="-228600" eaLnBrk="0" hangingPunct="0">
                <a:spcBef>
                  <a:spcPts val="400"/>
                </a:spcBef>
                <a:buClr>
                  <a:srgbClr val="F9B639"/>
                </a:buClr>
                <a:buSzPct val="60000"/>
                <a:buFont typeface="Wingdings" pitchFamily="2" charset="2"/>
                <a:buChar char=""/>
                <a:defRPr sz="20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"/>
                <a:defRPr sz="2000">
                  <a:solidFill>
                    <a:srgbClr val="6C6C6C"/>
                  </a:solidFill>
                  <a:latin typeface="Trebuchet MS" pitchFamily="34" charset="0"/>
                </a:defRPr>
              </a:lvl4pPr>
              <a:lvl5pPr marL="2057400" indent="-228600" eaLnBrk="0" hangingPunct="0">
                <a:spcBef>
                  <a:spcPts val="400"/>
                </a:spcBef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3200" b="1">
                <a:latin typeface="Arial" charset="0"/>
              </a:endParaRPr>
            </a:p>
          </p:txBody>
        </p:sp>
        <p:sp>
          <p:nvSpPr>
            <p:cNvPr id="17476" name="Text Box 48"/>
            <p:cNvSpPr txBox="1">
              <a:spLocks noChangeArrowheads="1"/>
            </p:cNvSpPr>
            <p:nvPr/>
          </p:nvSpPr>
          <p:spPr bwMode="auto">
            <a:xfrm rot="-5636711">
              <a:off x="2473" y="4152"/>
              <a:ext cx="422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spcBef>
                  <a:spcPts val="600"/>
                </a:spcBef>
                <a:buClr>
                  <a:schemeClr val="tx2"/>
                </a:buClr>
                <a:buSzPct val="73000"/>
                <a:buFont typeface="Wingdings 2" pitchFamily="18" charset="2"/>
                <a:buChar char=""/>
                <a:defRPr sz="26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eaLnBrk="0" hangingPunct="0">
                <a:spcBef>
                  <a:spcPts val="5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"/>
                <a:defRPr sz="2300">
                  <a:solidFill>
                    <a:srgbClr val="6C6C6C"/>
                  </a:solidFill>
                  <a:latin typeface="Trebuchet MS" pitchFamily="34" charset="0"/>
                </a:defRPr>
              </a:lvl2pPr>
              <a:lvl3pPr marL="1143000" indent="-228600" eaLnBrk="0" hangingPunct="0">
                <a:spcBef>
                  <a:spcPts val="400"/>
                </a:spcBef>
                <a:buClr>
                  <a:srgbClr val="F9B639"/>
                </a:buClr>
                <a:buSzPct val="60000"/>
                <a:buFont typeface="Wingdings" pitchFamily="2" charset="2"/>
                <a:buChar char=""/>
                <a:defRPr sz="20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"/>
                <a:defRPr sz="2000">
                  <a:solidFill>
                    <a:srgbClr val="6C6C6C"/>
                  </a:solidFill>
                  <a:latin typeface="Trebuchet MS" pitchFamily="34" charset="0"/>
                </a:defRPr>
              </a:lvl4pPr>
              <a:lvl5pPr marL="2057400" indent="-228600" eaLnBrk="0" hangingPunct="0">
                <a:spcBef>
                  <a:spcPts val="400"/>
                </a:spcBef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3200" b="1">
                <a:latin typeface="Arial" charset="0"/>
              </a:endParaRPr>
            </a:p>
          </p:txBody>
        </p:sp>
        <p:grpSp>
          <p:nvGrpSpPr>
            <p:cNvPr id="17477" name="Group 116"/>
            <p:cNvGrpSpPr>
              <a:grpSpLocks/>
            </p:cNvGrpSpPr>
            <p:nvPr/>
          </p:nvGrpSpPr>
          <p:grpSpPr bwMode="auto">
            <a:xfrm>
              <a:off x="113" y="2626"/>
              <a:ext cx="2854" cy="1694"/>
              <a:chOff x="158" y="2523"/>
              <a:chExt cx="2854" cy="1694"/>
            </a:xfrm>
          </p:grpSpPr>
          <p:sp>
            <p:nvSpPr>
              <p:cNvPr id="17478" name="Text Box 41"/>
              <p:cNvSpPr txBox="1">
                <a:spLocks noChangeArrowheads="1"/>
              </p:cNvSpPr>
              <p:nvPr/>
            </p:nvSpPr>
            <p:spPr bwMode="auto">
              <a:xfrm>
                <a:off x="158" y="2523"/>
                <a:ext cx="30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2000" b="1">
                    <a:solidFill>
                      <a:srgbClr val="FF0000"/>
                    </a:solidFill>
                    <a:latin typeface="Arial" charset="0"/>
                  </a:rPr>
                  <a:t>3).</a:t>
                </a:r>
              </a:p>
            </p:txBody>
          </p:sp>
          <p:grpSp>
            <p:nvGrpSpPr>
              <p:cNvPr id="17479" name="Group 59"/>
              <p:cNvGrpSpPr>
                <a:grpSpLocks/>
              </p:cNvGrpSpPr>
              <p:nvPr/>
            </p:nvGrpSpPr>
            <p:grpSpPr bwMode="auto">
              <a:xfrm>
                <a:off x="158" y="2523"/>
                <a:ext cx="2854" cy="1694"/>
                <a:chOff x="158" y="2509"/>
                <a:chExt cx="2854" cy="1694"/>
              </a:xfrm>
            </p:grpSpPr>
            <p:grpSp>
              <p:nvGrpSpPr>
                <p:cNvPr id="17481" name="Group 58"/>
                <p:cNvGrpSpPr>
                  <a:grpSpLocks/>
                </p:cNvGrpSpPr>
                <p:nvPr/>
              </p:nvGrpSpPr>
              <p:grpSpPr bwMode="auto">
                <a:xfrm>
                  <a:off x="476" y="3838"/>
                  <a:ext cx="2375" cy="365"/>
                  <a:chOff x="476" y="3838"/>
                  <a:chExt cx="2375" cy="365"/>
                </a:xfrm>
              </p:grpSpPr>
              <p:sp>
                <p:nvSpPr>
                  <p:cNvPr id="17490" name="Text Box 5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3869"/>
                    <a:ext cx="278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ts val="600"/>
                      </a:spcBef>
                      <a:buClr>
                        <a:schemeClr val="tx2"/>
                      </a:buClr>
                      <a:buSzPct val="73000"/>
                      <a:buFont typeface="Wingdings 2" pitchFamily="18" charset="2"/>
                      <a:buChar char=""/>
                      <a:defRPr sz="26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1pPr>
                    <a:lvl2pPr marL="742950" indent="-285750" eaLnBrk="0" hangingPunct="0">
                      <a:spcBef>
                        <a:spcPts val="5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"/>
                      <a:defRPr sz="23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2pPr>
                    <a:lvl3pPr marL="11430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60000"/>
                      <a:buFont typeface="Wingdings" pitchFamily="2" charset="2"/>
                      <a:buChar char=""/>
                      <a:defRPr sz="20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"/>
                      <a:defRPr sz="20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4pPr>
                    <a:lvl5pPr marL="20574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r>
                      <a:rPr lang="en-US" altLang="ru-RU" sz="2800" b="1">
                        <a:solidFill>
                          <a:srgbClr val="FF0000"/>
                        </a:solidFill>
                        <a:latin typeface="Arial" charset="0"/>
                        <a:cs typeface="Arial" charset="0"/>
                      </a:rPr>
                      <a:t>D</a:t>
                    </a:r>
                  </a:p>
                </p:txBody>
              </p:sp>
              <p:sp>
                <p:nvSpPr>
                  <p:cNvPr id="17491" name="Text 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79" y="3838"/>
                    <a:ext cx="272" cy="3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ts val="600"/>
                      </a:spcBef>
                      <a:buClr>
                        <a:schemeClr val="tx2"/>
                      </a:buClr>
                      <a:buSzPct val="73000"/>
                      <a:buFont typeface="Wingdings 2" pitchFamily="18" charset="2"/>
                      <a:buChar char=""/>
                      <a:defRPr sz="26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1pPr>
                    <a:lvl2pPr marL="742950" indent="-285750" eaLnBrk="0" hangingPunct="0">
                      <a:spcBef>
                        <a:spcPts val="5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"/>
                      <a:defRPr sz="23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2pPr>
                    <a:lvl3pPr marL="11430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60000"/>
                      <a:buFont typeface="Wingdings" pitchFamily="2" charset="2"/>
                      <a:buChar char=""/>
                      <a:defRPr sz="20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"/>
                      <a:defRPr sz="20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4pPr>
                    <a:lvl5pPr marL="20574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r>
                      <a:rPr lang="en-US" altLang="ru-RU" sz="3200" b="1">
                        <a:solidFill>
                          <a:srgbClr val="FF0000"/>
                        </a:solidFill>
                        <a:latin typeface="Arial" charset="0"/>
                        <a:cs typeface="Arial" charset="0"/>
                      </a:rPr>
                      <a:t>F</a:t>
                    </a:r>
                  </a:p>
                </p:txBody>
              </p:sp>
            </p:grpSp>
            <p:grpSp>
              <p:nvGrpSpPr>
                <p:cNvPr id="17482" name="Group 57"/>
                <p:cNvGrpSpPr>
                  <a:grpSpLocks/>
                </p:cNvGrpSpPr>
                <p:nvPr/>
              </p:nvGrpSpPr>
              <p:grpSpPr bwMode="auto">
                <a:xfrm>
                  <a:off x="158" y="2509"/>
                  <a:ext cx="2854" cy="1465"/>
                  <a:chOff x="158" y="2509"/>
                  <a:chExt cx="2854" cy="1465"/>
                </a:xfrm>
              </p:grpSpPr>
              <p:sp>
                <p:nvSpPr>
                  <p:cNvPr id="17483" name="Line 44"/>
                  <p:cNvSpPr>
                    <a:spLocks noChangeShapeType="1"/>
                  </p:cNvSpPr>
                  <p:nvPr/>
                </p:nvSpPr>
                <p:spPr bwMode="auto">
                  <a:xfrm rot="15944597" flipV="1">
                    <a:off x="1318" y="2665"/>
                    <a:ext cx="149" cy="247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84" name="Line 45"/>
                  <p:cNvSpPr>
                    <a:spLocks noChangeShapeType="1"/>
                  </p:cNvSpPr>
                  <p:nvPr/>
                </p:nvSpPr>
                <p:spPr bwMode="auto">
                  <a:xfrm rot="-5655392">
                    <a:off x="1190" y="2322"/>
                    <a:ext cx="945" cy="2073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85" name="Line 46"/>
                  <p:cNvSpPr>
                    <a:spLocks noChangeShapeType="1"/>
                  </p:cNvSpPr>
                  <p:nvPr/>
                </p:nvSpPr>
                <p:spPr bwMode="auto">
                  <a:xfrm rot="18646891" flipH="1">
                    <a:off x="2247" y="2975"/>
                    <a:ext cx="820" cy="71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86" name="Text Box 4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32" y="2509"/>
                    <a:ext cx="265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ts val="600"/>
                      </a:spcBef>
                      <a:buClr>
                        <a:schemeClr val="tx2"/>
                      </a:buClr>
                      <a:buSzPct val="73000"/>
                      <a:buFont typeface="Wingdings 2" pitchFamily="18" charset="2"/>
                      <a:buChar char=""/>
                      <a:defRPr sz="26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1pPr>
                    <a:lvl2pPr marL="742950" indent="-285750" eaLnBrk="0" hangingPunct="0">
                      <a:spcBef>
                        <a:spcPts val="5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"/>
                      <a:defRPr sz="23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2pPr>
                    <a:lvl3pPr marL="11430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60000"/>
                      <a:buFont typeface="Wingdings" pitchFamily="2" charset="2"/>
                      <a:buChar char=""/>
                      <a:defRPr sz="20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"/>
                      <a:defRPr sz="20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4pPr>
                    <a:lvl5pPr marL="20574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r>
                      <a:rPr lang="ru-RU" altLang="ru-RU" sz="2800" b="1">
                        <a:solidFill>
                          <a:srgbClr val="FF0000"/>
                        </a:solidFill>
                        <a:latin typeface="Arial" charset="0"/>
                      </a:rPr>
                      <a:t>Е</a:t>
                    </a:r>
                  </a:p>
                </p:txBody>
              </p:sp>
              <p:sp>
                <p:nvSpPr>
                  <p:cNvPr id="17487" name="Rectangle 50"/>
                  <p:cNvSpPr>
                    <a:spLocks noChangeArrowheads="1"/>
                  </p:cNvSpPr>
                  <p:nvPr/>
                </p:nvSpPr>
                <p:spPr bwMode="auto">
                  <a:xfrm rot="-5645138">
                    <a:off x="2548" y="3785"/>
                    <a:ext cx="92" cy="104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spcBef>
                        <a:spcPts val="600"/>
                      </a:spcBef>
                      <a:buClr>
                        <a:schemeClr val="tx2"/>
                      </a:buClr>
                      <a:buSzPct val="73000"/>
                      <a:buFont typeface="Wingdings 2" pitchFamily="18" charset="2"/>
                      <a:buChar char=""/>
                      <a:defRPr sz="26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1pPr>
                    <a:lvl2pPr marL="742950" indent="-285750" eaLnBrk="0" hangingPunct="0">
                      <a:spcBef>
                        <a:spcPts val="5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"/>
                      <a:defRPr sz="23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2pPr>
                    <a:lvl3pPr marL="11430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60000"/>
                      <a:buFont typeface="Wingdings" pitchFamily="2" charset="2"/>
                      <a:buChar char=""/>
                      <a:defRPr sz="20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"/>
                      <a:defRPr sz="20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4pPr>
                    <a:lvl5pPr marL="20574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ru-RU" altLang="ru-RU" sz="4400">
                      <a:latin typeface="Arial" charset="0"/>
                    </a:endParaRPr>
                  </a:p>
                </p:txBody>
              </p:sp>
              <p:sp>
                <p:nvSpPr>
                  <p:cNvPr id="17488" name="Arc 54"/>
                  <p:cNvSpPr>
                    <a:spLocks/>
                  </p:cNvSpPr>
                  <p:nvPr/>
                </p:nvSpPr>
                <p:spPr bwMode="auto">
                  <a:xfrm flipH="1">
                    <a:off x="458" y="3791"/>
                    <a:ext cx="425" cy="13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7489" name="Text Box 5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5" y="3564"/>
                    <a:ext cx="447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ts val="600"/>
                      </a:spcBef>
                      <a:buClr>
                        <a:schemeClr val="tx2"/>
                      </a:buClr>
                      <a:buSzPct val="73000"/>
                      <a:buFont typeface="Wingdings 2" pitchFamily="18" charset="2"/>
                      <a:buChar char=""/>
                      <a:defRPr sz="26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1pPr>
                    <a:lvl2pPr marL="742950" indent="-285750" eaLnBrk="0" hangingPunct="0">
                      <a:spcBef>
                        <a:spcPts val="5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"/>
                      <a:defRPr sz="23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2pPr>
                    <a:lvl3pPr marL="11430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60000"/>
                      <a:buFont typeface="Wingdings" pitchFamily="2" charset="2"/>
                      <a:buChar char=""/>
                      <a:defRPr sz="20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"/>
                      <a:defRPr sz="20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4pPr>
                    <a:lvl5pPr marL="20574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r>
                      <a:rPr lang="ru-RU" altLang="ru-RU" sz="2000">
                        <a:latin typeface="Arial" charset="0"/>
                      </a:rPr>
                      <a:t>131</a:t>
                    </a:r>
                    <a:r>
                      <a:rPr lang="en-US" altLang="ru-RU" sz="2000">
                        <a:latin typeface="Arial" charset="0"/>
                        <a:cs typeface="Arial" charset="0"/>
                      </a:rPr>
                      <a:t>°</a:t>
                    </a:r>
                  </a:p>
                </p:txBody>
              </p:sp>
            </p:grpSp>
          </p:grpSp>
          <p:sp>
            <p:nvSpPr>
              <p:cNvPr id="17480" name="Text Box 61"/>
              <p:cNvSpPr txBox="1">
                <a:spLocks noChangeArrowheads="1"/>
              </p:cNvSpPr>
              <p:nvPr/>
            </p:nvSpPr>
            <p:spPr bwMode="auto">
              <a:xfrm>
                <a:off x="476" y="2659"/>
                <a:ext cx="948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2400" b="1">
                    <a:solidFill>
                      <a:srgbClr val="FF0000"/>
                    </a:solidFill>
                    <a:latin typeface="Arial" charset="0"/>
                  </a:rPr>
                  <a:t>   </a:t>
                </a:r>
                <a:r>
                  <a:rPr lang="ru-RU" altLang="ru-RU" sz="2400" b="1">
                    <a:solidFill>
                      <a:srgbClr val="FF0000"/>
                    </a:solidFill>
                    <a:latin typeface="Lucida Sans Unicode" pitchFamily="34" charset="0"/>
                    <a:ea typeface="Lucida Sans Unicode" pitchFamily="34" charset="0"/>
                    <a:cs typeface="Lucida Sans Unicode" pitchFamily="34" charset="0"/>
                  </a:rPr>
                  <a:t>∠</a:t>
                </a:r>
                <a:r>
                  <a:rPr lang="ru-RU" altLang="ru-RU" sz="2000" b="1">
                    <a:solidFill>
                      <a:srgbClr val="FF0000"/>
                    </a:solidFill>
                    <a:latin typeface="Arial" charset="0"/>
                  </a:rPr>
                  <a:t>Е</a:t>
                </a:r>
                <a:r>
                  <a:rPr lang="en-US" altLang="ru-RU" sz="2000" b="1">
                    <a:solidFill>
                      <a:srgbClr val="FF0000"/>
                    </a:solidFill>
                    <a:latin typeface="Arial" charset="0"/>
                    <a:cs typeface="Arial" charset="0"/>
                  </a:rPr>
                  <a:t>DF</a:t>
                </a:r>
                <a:r>
                  <a:rPr lang="ru-RU" altLang="ru-RU" sz="2000" b="1">
                    <a:solidFill>
                      <a:srgbClr val="FF0000"/>
                    </a:solidFill>
                    <a:latin typeface="Arial" charset="0"/>
                  </a:rPr>
                  <a:t>=?</a:t>
                </a:r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2400" b="1">
                    <a:solidFill>
                      <a:srgbClr val="FF0000"/>
                    </a:solidFill>
                    <a:latin typeface="Arial" charset="0"/>
                  </a:rPr>
                  <a:t>   </a:t>
                </a:r>
                <a:r>
                  <a:rPr lang="ru-RU" altLang="ru-RU" sz="2400" b="1">
                    <a:solidFill>
                      <a:srgbClr val="FF0000"/>
                    </a:solidFill>
                    <a:latin typeface="Lucida Sans Unicode" pitchFamily="34" charset="0"/>
                    <a:ea typeface="Lucida Sans Unicode" pitchFamily="34" charset="0"/>
                    <a:cs typeface="Lucida Sans Unicode" pitchFamily="34" charset="0"/>
                  </a:rPr>
                  <a:t>∠</a:t>
                </a:r>
                <a:r>
                  <a:rPr lang="ru-RU" altLang="ru-RU" sz="2000" b="1">
                    <a:solidFill>
                      <a:srgbClr val="FF0000"/>
                    </a:solidFill>
                    <a:latin typeface="Arial" charset="0"/>
                  </a:rPr>
                  <a:t>Е=?</a:t>
                </a:r>
              </a:p>
            </p:txBody>
          </p:sp>
        </p:grpSp>
      </p:grpSp>
      <p:sp>
        <p:nvSpPr>
          <p:cNvPr id="17413" name="Text Box 76"/>
          <p:cNvSpPr txBox="1">
            <a:spLocks noChangeArrowheads="1"/>
          </p:cNvSpPr>
          <p:nvPr/>
        </p:nvSpPr>
        <p:spPr bwMode="auto">
          <a:xfrm>
            <a:off x="4791075" y="6362700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b="1">
              <a:latin typeface="Arial" charset="0"/>
            </a:endParaRPr>
          </a:p>
        </p:txBody>
      </p:sp>
      <p:sp>
        <p:nvSpPr>
          <p:cNvPr id="17414" name="Text Box 80"/>
          <p:cNvSpPr txBox="1">
            <a:spLocks noChangeArrowheads="1"/>
          </p:cNvSpPr>
          <p:nvPr/>
        </p:nvSpPr>
        <p:spPr bwMode="auto">
          <a:xfrm>
            <a:off x="4922838" y="6237288"/>
            <a:ext cx="441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Arial" charset="0"/>
              </a:rPr>
              <a:t>С</a:t>
            </a:r>
          </a:p>
        </p:txBody>
      </p:sp>
      <p:grpSp>
        <p:nvGrpSpPr>
          <p:cNvPr id="17415" name="Group 121"/>
          <p:cNvGrpSpPr>
            <a:grpSpLocks/>
          </p:cNvGrpSpPr>
          <p:nvPr/>
        </p:nvGrpSpPr>
        <p:grpSpPr bwMode="auto">
          <a:xfrm>
            <a:off x="4859338" y="4000500"/>
            <a:ext cx="4122737" cy="3346450"/>
            <a:chOff x="3056" y="2516"/>
            <a:chExt cx="2597" cy="2108"/>
          </a:xfrm>
        </p:grpSpPr>
        <p:sp>
          <p:nvSpPr>
            <p:cNvPr id="17462" name="Text Box 77"/>
            <p:cNvSpPr txBox="1">
              <a:spLocks noChangeArrowheads="1"/>
            </p:cNvSpPr>
            <p:nvPr/>
          </p:nvSpPr>
          <p:spPr bwMode="auto">
            <a:xfrm>
              <a:off x="5375" y="3953"/>
              <a:ext cx="116" cy="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ts val="600"/>
                </a:spcBef>
                <a:buClr>
                  <a:schemeClr val="tx2"/>
                </a:buClr>
                <a:buSzPct val="73000"/>
                <a:buFont typeface="Wingdings 2" pitchFamily="18" charset="2"/>
                <a:buChar char=""/>
                <a:defRPr sz="26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eaLnBrk="0" hangingPunct="0">
                <a:spcBef>
                  <a:spcPts val="5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"/>
                <a:defRPr sz="2300">
                  <a:solidFill>
                    <a:srgbClr val="6C6C6C"/>
                  </a:solidFill>
                  <a:latin typeface="Trebuchet MS" pitchFamily="34" charset="0"/>
                </a:defRPr>
              </a:lvl2pPr>
              <a:lvl3pPr marL="1143000" indent="-228600" eaLnBrk="0" hangingPunct="0">
                <a:spcBef>
                  <a:spcPts val="400"/>
                </a:spcBef>
                <a:buClr>
                  <a:srgbClr val="F9B639"/>
                </a:buClr>
                <a:buSzPct val="60000"/>
                <a:buFont typeface="Wingdings" pitchFamily="2" charset="2"/>
                <a:buChar char=""/>
                <a:defRPr sz="20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"/>
                <a:defRPr sz="2000">
                  <a:solidFill>
                    <a:srgbClr val="6C6C6C"/>
                  </a:solidFill>
                  <a:latin typeface="Trebuchet MS" pitchFamily="34" charset="0"/>
                </a:defRPr>
              </a:lvl4pPr>
              <a:lvl5pPr marL="2057400" indent="-228600" eaLnBrk="0" hangingPunct="0">
                <a:spcBef>
                  <a:spcPts val="400"/>
                </a:spcBef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3200" b="1">
                <a:latin typeface="Arial" charset="0"/>
              </a:endParaRP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3200" b="1">
                <a:latin typeface="Arial" charset="0"/>
              </a:endParaRPr>
            </a:p>
          </p:txBody>
        </p:sp>
        <p:grpSp>
          <p:nvGrpSpPr>
            <p:cNvPr id="17463" name="Group 81"/>
            <p:cNvGrpSpPr>
              <a:grpSpLocks/>
            </p:cNvGrpSpPr>
            <p:nvPr/>
          </p:nvGrpSpPr>
          <p:grpSpPr bwMode="auto">
            <a:xfrm>
              <a:off x="3056" y="3113"/>
              <a:ext cx="2341" cy="952"/>
              <a:chOff x="3056" y="3098"/>
              <a:chExt cx="2341" cy="973"/>
            </a:xfrm>
          </p:grpSpPr>
          <p:sp>
            <p:nvSpPr>
              <p:cNvPr id="17469" name="Line 72"/>
              <p:cNvSpPr>
                <a:spLocks noChangeShapeType="1"/>
              </p:cNvSpPr>
              <p:nvPr/>
            </p:nvSpPr>
            <p:spPr bwMode="auto">
              <a:xfrm>
                <a:off x="3386" y="3239"/>
                <a:ext cx="0" cy="832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70" name="Line 73"/>
              <p:cNvSpPr>
                <a:spLocks noChangeShapeType="1"/>
              </p:cNvSpPr>
              <p:nvPr/>
            </p:nvSpPr>
            <p:spPr bwMode="auto">
              <a:xfrm>
                <a:off x="3386" y="3239"/>
                <a:ext cx="2011" cy="832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71" name="Line 74"/>
              <p:cNvSpPr>
                <a:spLocks noChangeShapeType="1"/>
              </p:cNvSpPr>
              <p:nvPr/>
            </p:nvSpPr>
            <p:spPr bwMode="auto">
              <a:xfrm>
                <a:off x="3386" y="4071"/>
                <a:ext cx="2011" cy="0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72" name="Text Box 75"/>
              <p:cNvSpPr txBox="1">
                <a:spLocks noChangeArrowheads="1"/>
              </p:cNvSpPr>
              <p:nvPr/>
            </p:nvSpPr>
            <p:spPr bwMode="auto">
              <a:xfrm>
                <a:off x="3056" y="3166"/>
                <a:ext cx="116" cy="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3200" b="1">
                  <a:latin typeface="Arial" charset="0"/>
                </a:endParaRPr>
              </a:p>
            </p:txBody>
          </p:sp>
          <p:sp>
            <p:nvSpPr>
              <p:cNvPr id="17473" name="Rectangle 78"/>
              <p:cNvSpPr>
                <a:spLocks noChangeArrowheads="1"/>
              </p:cNvSpPr>
              <p:nvPr/>
            </p:nvSpPr>
            <p:spPr bwMode="auto">
              <a:xfrm>
                <a:off x="3379" y="3974"/>
                <a:ext cx="136" cy="9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4400">
                  <a:latin typeface="Arial" charset="0"/>
                </a:endParaRPr>
              </a:p>
            </p:txBody>
          </p:sp>
          <p:sp>
            <p:nvSpPr>
              <p:cNvPr id="17474" name="Text Box 79"/>
              <p:cNvSpPr txBox="1">
                <a:spLocks noChangeArrowheads="1"/>
              </p:cNvSpPr>
              <p:nvPr/>
            </p:nvSpPr>
            <p:spPr bwMode="auto">
              <a:xfrm>
                <a:off x="3107" y="3098"/>
                <a:ext cx="278" cy="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2800" b="1">
                    <a:solidFill>
                      <a:srgbClr val="FF0000"/>
                    </a:solidFill>
                    <a:latin typeface="Arial" charset="0"/>
                  </a:rPr>
                  <a:t>А</a:t>
                </a:r>
              </a:p>
            </p:txBody>
          </p:sp>
        </p:grpSp>
        <p:sp>
          <p:nvSpPr>
            <p:cNvPr id="17464" name="Text Box 69"/>
            <p:cNvSpPr txBox="1">
              <a:spLocks noChangeArrowheads="1"/>
            </p:cNvSpPr>
            <p:nvPr/>
          </p:nvSpPr>
          <p:spPr bwMode="auto">
            <a:xfrm>
              <a:off x="3094" y="2519"/>
              <a:ext cx="30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ts val="600"/>
                </a:spcBef>
                <a:buClr>
                  <a:schemeClr val="tx2"/>
                </a:buClr>
                <a:buSzPct val="73000"/>
                <a:buFont typeface="Wingdings 2" pitchFamily="18" charset="2"/>
                <a:buChar char=""/>
                <a:defRPr sz="26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eaLnBrk="0" hangingPunct="0">
                <a:spcBef>
                  <a:spcPts val="5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"/>
                <a:defRPr sz="2300">
                  <a:solidFill>
                    <a:srgbClr val="6C6C6C"/>
                  </a:solidFill>
                  <a:latin typeface="Trebuchet MS" pitchFamily="34" charset="0"/>
                </a:defRPr>
              </a:lvl2pPr>
              <a:lvl3pPr marL="1143000" indent="-228600" eaLnBrk="0" hangingPunct="0">
                <a:spcBef>
                  <a:spcPts val="400"/>
                </a:spcBef>
                <a:buClr>
                  <a:srgbClr val="F9B639"/>
                </a:buClr>
                <a:buSzPct val="60000"/>
                <a:buFont typeface="Wingdings" pitchFamily="2" charset="2"/>
                <a:buChar char=""/>
                <a:defRPr sz="20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"/>
                <a:defRPr sz="2000">
                  <a:solidFill>
                    <a:srgbClr val="6C6C6C"/>
                  </a:solidFill>
                  <a:latin typeface="Trebuchet MS" pitchFamily="34" charset="0"/>
                </a:defRPr>
              </a:lvl4pPr>
              <a:lvl5pPr marL="2057400" indent="-228600" eaLnBrk="0" hangingPunct="0">
                <a:spcBef>
                  <a:spcPts val="400"/>
                </a:spcBef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charset="0"/>
                </a:rPr>
                <a:t>4)</a:t>
              </a:r>
              <a:r>
                <a:rPr lang="ru-RU" altLang="ru-RU" sz="2000">
                  <a:latin typeface="Arial" charset="0"/>
                </a:rPr>
                <a:t>.</a:t>
              </a:r>
            </a:p>
          </p:txBody>
        </p:sp>
        <p:sp>
          <p:nvSpPr>
            <p:cNvPr id="17465" name="Text Box 83"/>
            <p:cNvSpPr txBox="1">
              <a:spLocks noChangeArrowheads="1"/>
            </p:cNvSpPr>
            <p:nvPr/>
          </p:nvSpPr>
          <p:spPr bwMode="auto">
            <a:xfrm>
              <a:off x="3470" y="2523"/>
              <a:ext cx="1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ts val="600"/>
                </a:spcBef>
                <a:buClr>
                  <a:schemeClr val="tx2"/>
                </a:buClr>
                <a:buSzPct val="73000"/>
                <a:buFont typeface="Wingdings 2" pitchFamily="18" charset="2"/>
                <a:buChar char=""/>
                <a:defRPr sz="26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eaLnBrk="0" hangingPunct="0">
                <a:spcBef>
                  <a:spcPts val="5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"/>
                <a:defRPr sz="2300">
                  <a:solidFill>
                    <a:srgbClr val="6C6C6C"/>
                  </a:solidFill>
                  <a:latin typeface="Trebuchet MS" pitchFamily="34" charset="0"/>
                </a:defRPr>
              </a:lvl2pPr>
              <a:lvl3pPr marL="1143000" indent="-228600" eaLnBrk="0" hangingPunct="0">
                <a:spcBef>
                  <a:spcPts val="400"/>
                </a:spcBef>
                <a:buClr>
                  <a:srgbClr val="F9B639"/>
                </a:buClr>
                <a:buSzPct val="60000"/>
                <a:buFont typeface="Wingdings" pitchFamily="2" charset="2"/>
                <a:buChar char=""/>
                <a:defRPr sz="20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"/>
                <a:defRPr sz="2000">
                  <a:solidFill>
                    <a:srgbClr val="6C6C6C"/>
                  </a:solidFill>
                  <a:latin typeface="Trebuchet MS" pitchFamily="34" charset="0"/>
                </a:defRPr>
              </a:lvl4pPr>
              <a:lvl5pPr marL="2057400" indent="-228600" eaLnBrk="0" hangingPunct="0">
                <a:spcBef>
                  <a:spcPts val="400"/>
                </a:spcBef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2000">
                <a:latin typeface="Arial" charset="0"/>
              </a:endParaRPr>
            </a:p>
          </p:txBody>
        </p:sp>
        <p:sp>
          <p:nvSpPr>
            <p:cNvPr id="17466" name="Text Box 88"/>
            <p:cNvSpPr txBox="1">
              <a:spLocks noChangeArrowheads="1"/>
            </p:cNvSpPr>
            <p:nvPr/>
          </p:nvSpPr>
          <p:spPr bwMode="auto">
            <a:xfrm>
              <a:off x="3415" y="2516"/>
              <a:ext cx="171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ts val="600"/>
                </a:spcBef>
                <a:buClr>
                  <a:schemeClr val="tx2"/>
                </a:buClr>
                <a:buSzPct val="73000"/>
                <a:buFont typeface="Wingdings 2" pitchFamily="18" charset="2"/>
                <a:buChar char=""/>
                <a:defRPr sz="26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eaLnBrk="0" hangingPunct="0">
                <a:spcBef>
                  <a:spcPts val="5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"/>
                <a:defRPr sz="2300">
                  <a:solidFill>
                    <a:srgbClr val="6C6C6C"/>
                  </a:solidFill>
                  <a:latin typeface="Trebuchet MS" pitchFamily="34" charset="0"/>
                </a:defRPr>
              </a:lvl2pPr>
              <a:lvl3pPr marL="1143000" indent="-228600" eaLnBrk="0" hangingPunct="0">
                <a:spcBef>
                  <a:spcPts val="400"/>
                </a:spcBef>
                <a:buClr>
                  <a:srgbClr val="F9B639"/>
                </a:buClr>
                <a:buSzPct val="60000"/>
                <a:buFont typeface="Wingdings" pitchFamily="2" charset="2"/>
                <a:buChar char=""/>
                <a:defRPr sz="20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"/>
                <a:defRPr sz="2000">
                  <a:solidFill>
                    <a:srgbClr val="6C6C6C"/>
                  </a:solidFill>
                  <a:latin typeface="Trebuchet MS" pitchFamily="34" charset="0"/>
                </a:defRPr>
              </a:lvl4pPr>
              <a:lvl5pPr marL="2057400" indent="-228600" eaLnBrk="0" hangingPunct="0">
                <a:spcBef>
                  <a:spcPts val="400"/>
                </a:spcBef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charset="0"/>
                </a:rPr>
                <a:t>    </a:t>
              </a:r>
              <a:r>
                <a:rPr lang="ru-RU" altLang="ru-RU" sz="2000" b="1">
                  <a:solidFill>
                    <a:srgbClr val="FF0000"/>
                  </a:solidFill>
                  <a:latin typeface="Lucida Sans Unicode" pitchFamily="34" charset="0"/>
                  <a:ea typeface="Lucida Sans Unicode" pitchFamily="34" charset="0"/>
                  <a:cs typeface="Lucida Sans Unicode" pitchFamily="34" charset="0"/>
                </a:rPr>
                <a:t>∠</a:t>
              </a:r>
              <a:r>
                <a:rPr lang="ru-RU" altLang="ru-RU" sz="2000" b="1">
                  <a:solidFill>
                    <a:srgbClr val="FF0000"/>
                  </a:solidFill>
                  <a:latin typeface="Arial" charset="0"/>
                </a:rPr>
                <a:t>В</a:t>
              </a:r>
              <a:r>
                <a:rPr lang="en-US" altLang="ru-RU" sz="2000" b="1">
                  <a:solidFill>
                    <a:srgbClr val="FF0000"/>
                  </a:solidFill>
                  <a:latin typeface="Arial" charset="0"/>
                </a:rPr>
                <a:t>  </a:t>
              </a:r>
              <a:r>
                <a:rPr lang="en-US" altLang="ru-RU" sz="2000" b="1">
                  <a:solidFill>
                    <a:srgbClr val="FF0000"/>
                  </a:solidFill>
                  <a:latin typeface="Arial" charset="0"/>
                  <a:cs typeface="Arial" charset="0"/>
                </a:rPr>
                <a:t>&lt;</a:t>
              </a:r>
              <a:r>
                <a:rPr lang="ru-RU" altLang="ru-RU" sz="2000" b="1">
                  <a:solidFill>
                    <a:srgbClr val="FF0000"/>
                  </a:solidFill>
                  <a:latin typeface="Arial" charset="0"/>
                  <a:cs typeface="Arial" charset="0"/>
                </a:rPr>
                <a:t>  </a:t>
              </a:r>
              <a:r>
                <a:rPr lang="ru-RU" altLang="ru-RU" sz="2000" b="1">
                  <a:solidFill>
                    <a:srgbClr val="FF0000"/>
                  </a:solidFill>
                  <a:latin typeface="Lucida Sans Unicode" pitchFamily="34" charset="0"/>
                  <a:ea typeface="Lucida Sans Unicode" pitchFamily="34" charset="0"/>
                  <a:cs typeface="Lucida Sans Unicode" pitchFamily="34" charset="0"/>
                </a:rPr>
                <a:t>∠</a:t>
              </a:r>
              <a:r>
                <a:rPr lang="ru-RU" altLang="ru-RU" sz="2000" b="1">
                  <a:solidFill>
                    <a:srgbClr val="FF0000"/>
                  </a:solidFill>
                  <a:latin typeface="Arial" charset="0"/>
                  <a:cs typeface="Arial" charset="0"/>
                </a:rPr>
                <a:t>А в 9 раз</a:t>
              </a:r>
              <a:endParaRPr lang="en-US" altLang="ru-RU" sz="2000" b="1">
                <a:solidFill>
                  <a:srgbClr val="FF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7467" name="Text Box 92"/>
            <p:cNvSpPr txBox="1">
              <a:spLocks noChangeArrowheads="1"/>
            </p:cNvSpPr>
            <p:nvPr/>
          </p:nvSpPr>
          <p:spPr bwMode="auto">
            <a:xfrm>
              <a:off x="3412" y="2882"/>
              <a:ext cx="112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ts val="600"/>
                </a:spcBef>
                <a:buClr>
                  <a:schemeClr val="tx2"/>
                </a:buClr>
                <a:buSzPct val="73000"/>
                <a:buFont typeface="Wingdings 2" pitchFamily="18" charset="2"/>
                <a:buChar char=""/>
                <a:defRPr sz="26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eaLnBrk="0" hangingPunct="0">
                <a:spcBef>
                  <a:spcPts val="5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"/>
                <a:defRPr sz="2300">
                  <a:solidFill>
                    <a:srgbClr val="6C6C6C"/>
                  </a:solidFill>
                  <a:latin typeface="Trebuchet MS" pitchFamily="34" charset="0"/>
                </a:defRPr>
              </a:lvl2pPr>
              <a:lvl3pPr marL="1143000" indent="-228600" eaLnBrk="0" hangingPunct="0">
                <a:spcBef>
                  <a:spcPts val="400"/>
                </a:spcBef>
                <a:buClr>
                  <a:srgbClr val="F9B639"/>
                </a:buClr>
                <a:buSzPct val="60000"/>
                <a:buFont typeface="Wingdings" pitchFamily="2" charset="2"/>
                <a:buChar char=""/>
                <a:defRPr sz="20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"/>
                <a:defRPr sz="2000">
                  <a:solidFill>
                    <a:srgbClr val="6C6C6C"/>
                  </a:solidFill>
                  <a:latin typeface="Trebuchet MS" pitchFamily="34" charset="0"/>
                </a:defRPr>
              </a:lvl4pPr>
              <a:lvl5pPr marL="2057400" indent="-228600" eaLnBrk="0" hangingPunct="0">
                <a:spcBef>
                  <a:spcPts val="400"/>
                </a:spcBef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 b="1">
                  <a:solidFill>
                    <a:srgbClr val="FF0000"/>
                  </a:solidFill>
                  <a:latin typeface="Arial" charset="0"/>
                </a:rPr>
                <a:t>  </a:t>
              </a:r>
              <a:r>
                <a:rPr lang="ru-RU" altLang="ru-RU" sz="2000" b="1">
                  <a:solidFill>
                    <a:srgbClr val="FF0000"/>
                  </a:solidFill>
                  <a:latin typeface="Lucida Sans Unicode" pitchFamily="34" charset="0"/>
                  <a:ea typeface="Lucida Sans Unicode" pitchFamily="34" charset="0"/>
                  <a:cs typeface="Lucida Sans Unicode" pitchFamily="34" charset="0"/>
                </a:rPr>
                <a:t>∠</a:t>
              </a:r>
              <a:r>
                <a:rPr lang="ru-RU" altLang="ru-RU" sz="2000" b="1">
                  <a:solidFill>
                    <a:srgbClr val="FF0000"/>
                  </a:solidFill>
                  <a:latin typeface="Arial" charset="0"/>
                </a:rPr>
                <a:t>В=? </a:t>
              </a:r>
              <a:r>
                <a:rPr lang="ru-RU" altLang="ru-RU" sz="2000" b="1">
                  <a:solidFill>
                    <a:srgbClr val="FF0000"/>
                  </a:solidFill>
                  <a:latin typeface="Lucida Sans Unicode" pitchFamily="34" charset="0"/>
                  <a:ea typeface="Lucida Sans Unicode" pitchFamily="34" charset="0"/>
                  <a:cs typeface="Lucida Sans Unicode" pitchFamily="34" charset="0"/>
                </a:rPr>
                <a:t>∠</a:t>
              </a:r>
              <a:r>
                <a:rPr lang="ru-RU" altLang="ru-RU" sz="2000" b="1">
                  <a:solidFill>
                    <a:srgbClr val="FF0000"/>
                  </a:solidFill>
                  <a:latin typeface="Arial" charset="0"/>
                </a:rPr>
                <a:t>А=?</a:t>
              </a:r>
            </a:p>
          </p:txBody>
        </p:sp>
        <p:sp>
          <p:nvSpPr>
            <p:cNvPr id="17468" name="Text Box 100"/>
            <p:cNvSpPr txBox="1">
              <a:spLocks noChangeArrowheads="1"/>
            </p:cNvSpPr>
            <p:nvPr/>
          </p:nvSpPr>
          <p:spPr bwMode="auto">
            <a:xfrm>
              <a:off x="5375" y="3884"/>
              <a:ext cx="2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ts val="600"/>
                </a:spcBef>
                <a:buClr>
                  <a:schemeClr val="tx2"/>
                </a:buClr>
                <a:buSzPct val="73000"/>
                <a:buFont typeface="Wingdings 2" pitchFamily="18" charset="2"/>
                <a:buChar char=""/>
                <a:defRPr sz="26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eaLnBrk="0" hangingPunct="0">
                <a:spcBef>
                  <a:spcPts val="5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"/>
                <a:defRPr sz="2300">
                  <a:solidFill>
                    <a:srgbClr val="6C6C6C"/>
                  </a:solidFill>
                  <a:latin typeface="Trebuchet MS" pitchFamily="34" charset="0"/>
                </a:defRPr>
              </a:lvl2pPr>
              <a:lvl3pPr marL="1143000" indent="-228600" eaLnBrk="0" hangingPunct="0">
                <a:spcBef>
                  <a:spcPts val="400"/>
                </a:spcBef>
                <a:buClr>
                  <a:srgbClr val="F9B639"/>
                </a:buClr>
                <a:buSzPct val="60000"/>
                <a:buFont typeface="Wingdings" pitchFamily="2" charset="2"/>
                <a:buChar char=""/>
                <a:defRPr sz="20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F9B639"/>
                </a:buClr>
                <a:buSzPct val="80000"/>
                <a:buFont typeface="Wingdings 2" pitchFamily="18" charset="2"/>
                <a:buChar char=""/>
                <a:defRPr sz="2000">
                  <a:solidFill>
                    <a:srgbClr val="6C6C6C"/>
                  </a:solidFill>
                  <a:latin typeface="Trebuchet MS" pitchFamily="34" charset="0"/>
                </a:defRPr>
              </a:lvl4pPr>
              <a:lvl5pPr marL="2057400" indent="-228600" eaLnBrk="0" hangingPunct="0">
                <a:spcBef>
                  <a:spcPts val="400"/>
                </a:spcBef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F9B639"/>
                </a:buClr>
                <a:buSzPct val="70000"/>
                <a:buFont typeface="Wingdings" pitchFamily="2" charset="2"/>
                <a:buChar char=""/>
                <a:defRPr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solidFill>
                    <a:srgbClr val="FF0000"/>
                  </a:solidFill>
                  <a:latin typeface="Arial" charset="0"/>
                </a:rPr>
                <a:t>В</a:t>
              </a:r>
            </a:p>
          </p:txBody>
        </p:sp>
      </p:grpSp>
      <p:grpSp>
        <p:nvGrpSpPr>
          <p:cNvPr id="17416" name="Group 119"/>
          <p:cNvGrpSpPr>
            <a:grpSpLocks/>
          </p:cNvGrpSpPr>
          <p:nvPr/>
        </p:nvGrpSpPr>
        <p:grpSpPr bwMode="auto">
          <a:xfrm>
            <a:off x="334963" y="836613"/>
            <a:ext cx="8472487" cy="3225800"/>
            <a:chOff x="237" y="391"/>
            <a:chExt cx="5337" cy="2032"/>
          </a:xfrm>
        </p:grpSpPr>
        <p:grpSp>
          <p:nvGrpSpPr>
            <p:cNvPr id="17417" name="Group 40"/>
            <p:cNvGrpSpPr>
              <a:grpSpLocks/>
            </p:cNvGrpSpPr>
            <p:nvPr/>
          </p:nvGrpSpPr>
          <p:grpSpPr bwMode="auto">
            <a:xfrm>
              <a:off x="2880" y="572"/>
              <a:ext cx="2694" cy="1851"/>
              <a:chOff x="2789" y="681"/>
              <a:chExt cx="2694" cy="1851"/>
            </a:xfrm>
          </p:grpSpPr>
          <p:sp>
            <p:nvSpPr>
              <p:cNvPr id="17449" name="Text Box 24"/>
              <p:cNvSpPr txBox="1">
                <a:spLocks noChangeArrowheads="1"/>
              </p:cNvSpPr>
              <p:nvPr/>
            </p:nvSpPr>
            <p:spPr bwMode="auto">
              <a:xfrm>
                <a:off x="2913" y="750"/>
                <a:ext cx="30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2000" b="1">
                    <a:latin typeface="Arial" charset="0"/>
                  </a:rPr>
                  <a:t>2).</a:t>
                </a:r>
              </a:p>
            </p:txBody>
          </p:sp>
          <p:sp>
            <p:nvSpPr>
              <p:cNvPr id="17450" name="Line 27"/>
              <p:cNvSpPr>
                <a:spLocks noChangeShapeType="1"/>
              </p:cNvSpPr>
              <p:nvPr/>
            </p:nvSpPr>
            <p:spPr bwMode="auto">
              <a:xfrm rot="16070493" flipV="1">
                <a:off x="4150" y="1026"/>
                <a:ext cx="46" cy="2404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51" name="Line 28"/>
              <p:cNvSpPr>
                <a:spLocks noChangeShapeType="1"/>
              </p:cNvSpPr>
              <p:nvPr/>
            </p:nvSpPr>
            <p:spPr bwMode="auto">
              <a:xfrm rot="-5529503">
                <a:off x="3620" y="422"/>
                <a:ext cx="1134" cy="2432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52" name="Line 29"/>
              <p:cNvSpPr>
                <a:spLocks noChangeShapeType="1"/>
              </p:cNvSpPr>
              <p:nvPr/>
            </p:nvSpPr>
            <p:spPr bwMode="auto">
              <a:xfrm rot="-5400000">
                <a:off x="4785" y="1571"/>
                <a:ext cx="1179" cy="0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53" name="Text Box 31"/>
              <p:cNvSpPr txBox="1">
                <a:spLocks noChangeArrowheads="1"/>
              </p:cNvSpPr>
              <p:nvPr/>
            </p:nvSpPr>
            <p:spPr bwMode="auto">
              <a:xfrm rot="-5400000">
                <a:off x="5005" y="2229"/>
                <a:ext cx="423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3200" b="1">
                  <a:latin typeface="Arial" charset="0"/>
                </a:endParaRPr>
              </a:p>
            </p:txBody>
          </p:sp>
          <p:sp>
            <p:nvSpPr>
              <p:cNvPr id="17454" name="Text Box 32"/>
              <p:cNvSpPr txBox="1">
                <a:spLocks noChangeArrowheads="1"/>
              </p:cNvSpPr>
              <p:nvPr/>
            </p:nvSpPr>
            <p:spPr bwMode="auto">
              <a:xfrm>
                <a:off x="5239" y="681"/>
                <a:ext cx="24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ru-RU" sz="2400" b="1">
                    <a:latin typeface="Arial" charset="0"/>
                    <a:cs typeface="Arial" charset="0"/>
                  </a:rPr>
                  <a:t>S</a:t>
                </a:r>
              </a:p>
            </p:txBody>
          </p:sp>
          <p:sp>
            <p:nvSpPr>
              <p:cNvPr id="17455" name="Rectangle 33"/>
              <p:cNvSpPr>
                <a:spLocks noChangeArrowheads="1"/>
              </p:cNvSpPr>
              <p:nvPr/>
            </p:nvSpPr>
            <p:spPr bwMode="auto">
              <a:xfrm rot="-5400000">
                <a:off x="5247" y="2107"/>
                <a:ext cx="111" cy="12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4400">
                  <a:latin typeface="Arial" charset="0"/>
                </a:endParaRPr>
              </a:p>
            </p:txBody>
          </p:sp>
          <p:sp>
            <p:nvSpPr>
              <p:cNvPr id="17456" name="Text Box 34"/>
              <p:cNvSpPr txBox="1">
                <a:spLocks noChangeArrowheads="1"/>
              </p:cNvSpPr>
              <p:nvPr/>
            </p:nvSpPr>
            <p:spPr bwMode="auto">
              <a:xfrm>
                <a:off x="2789" y="2205"/>
                <a:ext cx="290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2800" b="1">
                    <a:latin typeface="Arial" charset="0"/>
                  </a:rPr>
                  <a:t>О</a:t>
                </a:r>
              </a:p>
            </p:txBody>
          </p:sp>
          <p:sp>
            <p:nvSpPr>
              <p:cNvPr id="17457" name="Text Box 35"/>
              <p:cNvSpPr txBox="1">
                <a:spLocks noChangeArrowheads="1"/>
              </p:cNvSpPr>
              <p:nvPr/>
            </p:nvSpPr>
            <p:spPr bwMode="auto">
              <a:xfrm rot="-131459">
                <a:off x="5199" y="2204"/>
                <a:ext cx="255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ru-RU" sz="2400" b="1">
                    <a:latin typeface="Arial" charset="0"/>
                    <a:cs typeface="Arial" charset="0"/>
                  </a:rPr>
                  <a:t>R</a:t>
                </a:r>
              </a:p>
            </p:txBody>
          </p:sp>
          <p:sp>
            <p:nvSpPr>
              <p:cNvPr id="17458" name="Arc 36"/>
              <p:cNvSpPr>
                <a:spLocks/>
              </p:cNvSpPr>
              <p:nvPr/>
            </p:nvSpPr>
            <p:spPr bwMode="auto">
              <a:xfrm>
                <a:off x="3379" y="2069"/>
                <a:ext cx="45" cy="1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59" name="Text Box 37"/>
              <p:cNvSpPr txBox="1">
                <a:spLocks noChangeArrowheads="1"/>
              </p:cNvSpPr>
              <p:nvPr/>
            </p:nvSpPr>
            <p:spPr bwMode="auto">
              <a:xfrm>
                <a:off x="3457" y="1975"/>
                <a:ext cx="358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2000">
                    <a:latin typeface="Arial" charset="0"/>
                  </a:rPr>
                  <a:t>30</a:t>
                </a:r>
                <a:r>
                  <a:rPr lang="en-US" altLang="ru-RU" sz="2000">
                    <a:latin typeface="Arial" charset="0"/>
                    <a:cs typeface="Arial" charset="0"/>
                  </a:rPr>
                  <a:t>°</a:t>
                </a:r>
              </a:p>
            </p:txBody>
          </p:sp>
          <p:sp>
            <p:nvSpPr>
              <p:cNvPr id="17460" name="Text Box 38"/>
              <p:cNvSpPr txBox="1">
                <a:spLocks noChangeArrowheads="1"/>
              </p:cNvSpPr>
              <p:nvPr/>
            </p:nvSpPr>
            <p:spPr bwMode="auto">
              <a:xfrm rot="-5400000">
                <a:off x="5069" y="1520"/>
                <a:ext cx="408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2000">
                    <a:latin typeface="Arial" charset="0"/>
                  </a:rPr>
                  <a:t>4</a:t>
                </a:r>
                <a:r>
                  <a:rPr lang="ru-RU" altLang="ru-RU" sz="1600">
                    <a:latin typeface="Arial" charset="0"/>
                  </a:rPr>
                  <a:t>м</a:t>
                </a:r>
              </a:p>
            </p:txBody>
          </p:sp>
          <p:sp>
            <p:nvSpPr>
              <p:cNvPr id="17461" name="Text Box 39"/>
              <p:cNvSpPr txBox="1">
                <a:spLocks noChangeArrowheads="1"/>
              </p:cNvSpPr>
              <p:nvPr/>
            </p:nvSpPr>
            <p:spPr bwMode="auto">
              <a:xfrm>
                <a:off x="3651" y="981"/>
                <a:ext cx="62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2400" b="1">
                    <a:latin typeface="Arial" charset="0"/>
                  </a:rPr>
                  <a:t>О</a:t>
                </a:r>
                <a:r>
                  <a:rPr lang="en-US" altLang="ru-RU" sz="2400" b="1">
                    <a:latin typeface="Arial" charset="0"/>
                    <a:cs typeface="Arial" charset="0"/>
                  </a:rPr>
                  <a:t>S</a:t>
                </a:r>
                <a:r>
                  <a:rPr lang="ru-RU" altLang="ru-RU" sz="2400" b="1">
                    <a:latin typeface="Arial" charset="0"/>
                    <a:cs typeface="Arial" charset="0"/>
                  </a:rPr>
                  <a:t>=?</a:t>
                </a:r>
                <a:endParaRPr lang="en-US" altLang="ru-RU" sz="2400" b="1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7418" name="Group 118"/>
            <p:cNvGrpSpPr>
              <a:grpSpLocks/>
            </p:cNvGrpSpPr>
            <p:nvPr/>
          </p:nvGrpSpPr>
          <p:grpSpPr bwMode="auto">
            <a:xfrm>
              <a:off x="237" y="391"/>
              <a:ext cx="1860" cy="2012"/>
              <a:chOff x="237" y="391"/>
              <a:chExt cx="1860" cy="2012"/>
            </a:xfrm>
          </p:grpSpPr>
          <p:sp>
            <p:nvSpPr>
              <p:cNvPr id="17419" name="Text Box 22"/>
              <p:cNvSpPr txBox="1">
                <a:spLocks noChangeArrowheads="1"/>
              </p:cNvSpPr>
              <p:nvPr/>
            </p:nvSpPr>
            <p:spPr bwMode="auto">
              <a:xfrm>
                <a:off x="237" y="569"/>
                <a:ext cx="30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ts val="600"/>
                  </a:spcBef>
                  <a:buClr>
                    <a:schemeClr val="tx2"/>
                  </a:buClr>
                  <a:buSzPct val="73000"/>
                  <a:buFont typeface="Wingdings 2" pitchFamily="18" charset="2"/>
                  <a:buChar char=""/>
                  <a:defRPr sz="26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eaLnBrk="0" hangingPunct="0">
                  <a:spcBef>
                    <a:spcPts val="5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"/>
                  <a:defRPr sz="2300">
                    <a:solidFill>
                      <a:srgbClr val="6C6C6C"/>
                    </a:solidFill>
                    <a:latin typeface="Trebuchet MS" pitchFamily="34" charset="0"/>
                  </a:defRPr>
                </a:lvl2pPr>
                <a:lvl3pPr marL="11430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60000"/>
                  <a:buFont typeface="Wingdings" pitchFamily="2" charset="2"/>
                  <a:buChar char=""/>
                  <a:defRPr sz="20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F9B639"/>
                  </a:buClr>
                  <a:buSzPct val="80000"/>
                  <a:buFont typeface="Wingdings 2" pitchFamily="18" charset="2"/>
                  <a:buChar char=""/>
                  <a:defRPr sz="2000">
                    <a:solidFill>
                      <a:srgbClr val="6C6C6C"/>
                    </a:solidFill>
                    <a:latin typeface="Trebuchet MS" pitchFamily="34" charset="0"/>
                  </a:defRPr>
                </a:lvl4pPr>
                <a:lvl5pPr marL="2057400" indent="-228600" eaLnBrk="0" hangingPunct="0">
                  <a:spcBef>
                    <a:spcPts val="400"/>
                  </a:spcBef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ts val="400"/>
                  </a:spcBef>
                  <a:spcAft>
                    <a:spcPct val="0"/>
                  </a:spcAft>
                  <a:buClr>
                    <a:srgbClr val="F9B639"/>
                  </a:buClr>
                  <a:buSzPct val="70000"/>
                  <a:buFont typeface="Wingdings" pitchFamily="2" charset="2"/>
                  <a:buChar char=""/>
                  <a:defRPr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2000" b="1">
                    <a:latin typeface="Arial" charset="0"/>
                  </a:rPr>
                  <a:t>1)</a:t>
                </a:r>
                <a:r>
                  <a:rPr lang="ru-RU" altLang="ru-RU" sz="2000">
                    <a:latin typeface="Arial" charset="0"/>
                  </a:rPr>
                  <a:t>.</a:t>
                </a:r>
              </a:p>
            </p:txBody>
          </p:sp>
          <p:grpSp>
            <p:nvGrpSpPr>
              <p:cNvPr id="17420" name="Group 114"/>
              <p:cNvGrpSpPr>
                <a:grpSpLocks/>
              </p:cNvGrpSpPr>
              <p:nvPr/>
            </p:nvGrpSpPr>
            <p:grpSpPr bwMode="auto">
              <a:xfrm>
                <a:off x="385" y="391"/>
                <a:ext cx="1712" cy="2012"/>
                <a:chOff x="612" y="513"/>
                <a:chExt cx="1712" cy="2012"/>
              </a:xfrm>
            </p:grpSpPr>
            <p:sp>
              <p:nvSpPr>
                <p:cNvPr id="1742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612" y="513"/>
                  <a:ext cx="278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ts val="600"/>
                    </a:spcBef>
                    <a:buClr>
                      <a:schemeClr val="tx2"/>
                    </a:buClr>
                    <a:buSzPct val="73000"/>
                    <a:buFont typeface="Wingdings 2" pitchFamily="18" charset="2"/>
                    <a:buChar char=""/>
                    <a:defRPr sz="2600">
                      <a:solidFill>
                        <a:schemeClr val="tx1"/>
                      </a:solidFill>
                      <a:latin typeface="Trebuchet MS" pitchFamily="34" charset="0"/>
                    </a:defRPr>
                  </a:lvl1pPr>
                  <a:lvl2pPr marL="742950" indent="-285750" eaLnBrk="0" hangingPunct="0">
                    <a:spcBef>
                      <a:spcPts val="500"/>
                    </a:spcBef>
                    <a:buClr>
                      <a:srgbClr val="F9B639"/>
                    </a:buClr>
                    <a:buSzPct val="80000"/>
                    <a:buFont typeface="Wingdings 2" pitchFamily="18" charset="2"/>
                    <a:buChar char=""/>
                    <a:defRPr sz="2300">
                      <a:solidFill>
                        <a:srgbClr val="6C6C6C"/>
                      </a:solidFill>
                      <a:latin typeface="Trebuchet MS" pitchFamily="34" charset="0"/>
                    </a:defRPr>
                  </a:lvl2pPr>
                  <a:lvl3pPr marL="1143000" indent="-228600" eaLnBrk="0" hangingPunct="0">
                    <a:spcBef>
                      <a:spcPts val="400"/>
                    </a:spcBef>
                    <a:buClr>
                      <a:srgbClr val="F9B639"/>
                    </a:buClr>
                    <a:buSzPct val="60000"/>
                    <a:buFont typeface="Wingdings" pitchFamily="2" charset="2"/>
                    <a:buChar char=""/>
                    <a:defRPr sz="2000">
                      <a:solidFill>
                        <a:schemeClr val="tx1"/>
                      </a:solidFill>
                      <a:latin typeface="Trebuchet MS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rgbClr val="F9B639"/>
                    </a:buClr>
                    <a:buSzPct val="80000"/>
                    <a:buFont typeface="Wingdings 2" pitchFamily="18" charset="2"/>
                    <a:buChar char=""/>
                    <a:defRPr sz="2000">
                      <a:solidFill>
                        <a:srgbClr val="6C6C6C"/>
                      </a:solidFill>
                      <a:latin typeface="Trebuchet MS" pitchFamily="34" charset="0"/>
                    </a:defRPr>
                  </a:lvl4pPr>
                  <a:lvl5pPr marL="2057400" indent="-228600" eaLnBrk="0" hangingPunct="0">
                    <a:spcBef>
                      <a:spcPts val="400"/>
                    </a:spcBef>
                    <a:buClr>
                      <a:srgbClr val="F9B639"/>
                    </a:buClr>
                    <a:buSzPct val="70000"/>
                    <a:buFont typeface="Wingdings" pitchFamily="2" charset="2"/>
                    <a:buChar char=""/>
                    <a:defRPr>
                      <a:solidFill>
                        <a:schemeClr val="tx1"/>
                      </a:solidFill>
                      <a:latin typeface="Trebuchet MS" pitchFamily="34" charset="0"/>
                    </a:defRPr>
                  </a:lvl5pPr>
                  <a:lvl6pPr marL="25146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F9B639"/>
                    </a:buClr>
                    <a:buSzPct val="70000"/>
                    <a:buFont typeface="Wingdings" pitchFamily="2" charset="2"/>
                    <a:buChar char=""/>
                    <a:defRPr>
                      <a:solidFill>
                        <a:schemeClr val="tx1"/>
                      </a:solidFill>
                      <a:latin typeface="Trebuchet MS" pitchFamily="34" charset="0"/>
                    </a:defRPr>
                  </a:lvl6pPr>
                  <a:lvl7pPr marL="29718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F9B639"/>
                    </a:buClr>
                    <a:buSzPct val="70000"/>
                    <a:buFont typeface="Wingdings" pitchFamily="2" charset="2"/>
                    <a:buChar char=""/>
                    <a:defRPr>
                      <a:solidFill>
                        <a:schemeClr val="tx1"/>
                      </a:solidFill>
                      <a:latin typeface="Trebuchet MS" pitchFamily="34" charset="0"/>
                    </a:defRPr>
                  </a:lvl7pPr>
                  <a:lvl8pPr marL="34290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F9B639"/>
                    </a:buClr>
                    <a:buSzPct val="70000"/>
                    <a:buFont typeface="Wingdings" pitchFamily="2" charset="2"/>
                    <a:buChar char=""/>
                    <a:defRPr>
                      <a:solidFill>
                        <a:schemeClr val="tx1"/>
                      </a:solidFill>
                      <a:latin typeface="Trebuchet MS" pitchFamily="34" charset="0"/>
                    </a:defRPr>
                  </a:lvl8pPr>
                  <a:lvl9pPr marL="38862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F9B639"/>
                    </a:buClr>
                    <a:buSzPct val="70000"/>
                    <a:buFont typeface="Wingdings" pitchFamily="2" charset="2"/>
                    <a:buChar char=""/>
                    <a:defRPr>
                      <a:solidFill>
                        <a:schemeClr val="tx1"/>
                      </a:solidFill>
                      <a:latin typeface="Trebuchet MS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altLang="ru-RU" sz="2800" b="1">
                      <a:latin typeface="Arial" charset="0"/>
                    </a:rPr>
                    <a:t>А</a:t>
                  </a:r>
                </a:p>
              </p:txBody>
            </p:sp>
            <p:grpSp>
              <p:nvGrpSpPr>
                <p:cNvPr id="17422" name="Group 21"/>
                <p:cNvGrpSpPr>
                  <a:grpSpLocks/>
                </p:cNvGrpSpPr>
                <p:nvPr/>
              </p:nvGrpSpPr>
              <p:grpSpPr bwMode="auto">
                <a:xfrm>
                  <a:off x="657" y="611"/>
                  <a:ext cx="1420" cy="1907"/>
                  <a:chOff x="657" y="611"/>
                  <a:chExt cx="1420" cy="1907"/>
                </a:xfrm>
              </p:grpSpPr>
              <p:sp>
                <p:nvSpPr>
                  <p:cNvPr id="17437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3" y="2124"/>
                    <a:ext cx="116" cy="3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ts val="600"/>
                      </a:spcBef>
                      <a:buClr>
                        <a:schemeClr val="tx2"/>
                      </a:buClr>
                      <a:buSzPct val="73000"/>
                      <a:buFont typeface="Wingdings 2" pitchFamily="18" charset="2"/>
                      <a:buChar char=""/>
                      <a:defRPr sz="26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1pPr>
                    <a:lvl2pPr marL="742950" indent="-285750" eaLnBrk="0" hangingPunct="0">
                      <a:spcBef>
                        <a:spcPts val="5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"/>
                      <a:defRPr sz="23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2pPr>
                    <a:lvl3pPr marL="11430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60000"/>
                      <a:buFont typeface="Wingdings" pitchFamily="2" charset="2"/>
                      <a:buChar char=""/>
                      <a:defRPr sz="20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"/>
                      <a:defRPr sz="20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4pPr>
                    <a:lvl5pPr marL="20574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ru-RU" altLang="ru-RU" sz="3200" b="1">
                      <a:latin typeface="Arial" charset="0"/>
                    </a:endParaRPr>
                  </a:p>
                </p:txBody>
              </p:sp>
              <p:sp>
                <p:nvSpPr>
                  <p:cNvPr id="17438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99" y="2155"/>
                    <a:ext cx="278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ts val="600"/>
                      </a:spcBef>
                      <a:buClr>
                        <a:schemeClr val="tx2"/>
                      </a:buClr>
                      <a:buSzPct val="73000"/>
                      <a:buFont typeface="Wingdings 2" pitchFamily="18" charset="2"/>
                      <a:buChar char=""/>
                      <a:defRPr sz="26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1pPr>
                    <a:lvl2pPr marL="742950" indent="-285750" eaLnBrk="0" hangingPunct="0">
                      <a:spcBef>
                        <a:spcPts val="5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"/>
                      <a:defRPr sz="23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2pPr>
                    <a:lvl3pPr marL="11430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60000"/>
                      <a:buFont typeface="Wingdings" pitchFamily="2" charset="2"/>
                      <a:buChar char=""/>
                      <a:defRPr sz="20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"/>
                      <a:defRPr sz="20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4pPr>
                    <a:lvl5pPr marL="20574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r>
                      <a:rPr lang="ru-RU" altLang="ru-RU" sz="2800" b="1">
                        <a:latin typeface="Arial" charset="0"/>
                      </a:rPr>
                      <a:t>В</a:t>
                    </a:r>
                  </a:p>
                </p:txBody>
              </p:sp>
              <p:sp>
                <p:nvSpPr>
                  <p:cNvPr id="17439" name="Text 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57" y="2191"/>
                    <a:ext cx="278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ts val="600"/>
                      </a:spcBef>
                      <a:buClr>
                        <a:schemeClr val="tx2"/>
                      </a:buClr>
                      <a:buSzPct val="73000"/>
                      <a:buFont typeface="Wingdings 2" pitchFamily="18" charset="2"/>
                      <a:buChar char=""/>
                      <a:defRPr sz="26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1pPr>
                    <a:lvl2pPr marL="742950" indent="-285750" eaLnBrk="0" hangingPunct="0">
                      <a:spcBef>
                        <a:spcPts val="5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"/>
                      <a:defRPr sz="23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2pPr>
                    <a:lvl3pPr marL="11430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60000"/>
                      <a:buFont typeface="Wingdings" pitchFamily="2" charset="2"/>
                      <a:buChar char=""/>
                      <a:defRPr sz="20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"/>
                      <a:defRPr sz="20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4pPr>
                    <a:lvl5pPr marL="20574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r>
                      <a:rPr lang="ru-RU" altLang="ru-RU" sz="2800" b="1">
                        <a:latin typeface="Arial" charset="0"/>
                      </a:rPr>
                      <a:t>С</a:t>
                    </a:r>
                  </a:p>
                </p:txBody>
              </p:sp>
              <p:grpSp>
                <p:nvGrpSpPr>
                  <p:cNvPr id="17440" name="Group 20"/>
                  <p:cNvGrpSpPr>
                    <a:grpSpLocks/>
                  </p:cNvGrpSpPr>
                  <p:nvPr/>
                </p:nvGrpSpPr>
                <p:grpSpPr bwMode="auto">
                  <a:xfrm>
                    <a:off x="739" y="611"/>
                    <a:ext cx="1059" cy="1640"/>
                    <a:chOff x="739" y="611"/>
                    <a:chExt cx="1059" cy="1640"/>
                  </a:xfrm>
                </p:grpSpPr>
                <p:sp>
                  <p:nvSpPr>
                    <p:cNvPr id="17441" name="Line 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96" y="713"/>
                      <a:ext cx="0" cy="1519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42" name="Line 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96" y="713"/>
                      <a:ext cx="902" cy="1519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43" name="Line 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96" y="2232"/>
                      <a:ext cx="902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44" name="Text Box 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39" y="611"/>
                      <a:ext cx="116" cy="32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tx2"/>
                        </a:buClr>
                        <a:buSzPct val="73000"/>
                        <a:buFont typeface="Wingdings 2" pitchFamily="18" charset="2"/>
                        <a:buChar char=""/>
                        <a:defRPr sz="26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1pPr>
                      <a:lvl2pPr marL="742950" indent="-285750" eaLnBrk="0" hangingPunct="0">
                        <a:spcBef>
                          <a:spcPts val="5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"/>
                        <a:defRPr sz="23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60000"/>
                        <a:buFont typeface="Wingdings" pitchFamily="2" charset="2"/>
                        <a:buChar char=""/>
                        <a:defRPr sz="20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"/>
                        <a:defRPr sz="20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ru-RU" altLang="ru-RU" sz="2800" b="1">
                        <a:latin typeface="Arial" charset="0"/>
                      </a:endParaRPr>
                    </a:p>
                  </p:txBody>
                </p:sp>
                <p:sp>
                  <p:nvSpPr>
                    <p:cNvPr id="17445" name="Rectangle 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96" y="2145"/>
                      <a:ext cx="90" cy="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tx2"/>
                        </a:buClr>
                        <a:buSzPct val="73000"/>
                        <a:buFont typeface="Wingdings 2" pitchFamily="18" charset="2"/>
                        <a:buChar char=""/>
                        <a:defRPr sz="26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1pPr>
                      <a:lvl2pPr marL="742950" indent="-285750" eaLnBrk="0" hangingPunct="0">
                        <a:spcBef>
                          <a:spcPts val="5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"/>
                        <a:defRPr sz="23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60000"/>
                        <a:buFont typeface="Wingdings" pitchFamily="2" charset="2"/>
                        <a:buChar char=""/>
                        <a:defRPr sz="20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"/>
                        <a:defRPr sz="20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ru-RU" altLang="ru-RU" sz="4400">
                        <a:latin typeface="Arial" charset="0"/>
                      </a:endParaRPr>
                    </a:p>
                  </p:txBody>
                </p:sp>
                <p:sp>
                  <p:nvSpPr>
                    <p:cNvPr id="17446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1655" y="2069"/>
                      <a:ext cx="45" cy="182"/>
                    </a:xfrm>
                    <a:custGeom>
                      <a:avLst/>
                      <a:gdLst>
                        <a:gd name="T0" fmla="*/ 22 w 52"/>
                        <a:gd name="T1" fmla="*/ 0 h 182"/>
                        <a:gd name="T2" fmla="*/ 3 w 52"/>
                        <a:gd name="T3" fmla="*/ 91 h 182"/>
                        <a:gd name="T4" fmla="*/ 3 w 52"/>
                        <a:gd name="T5" fmla="*/ 136 h 182"/>
                        <a:gd name="T6" fmla="*/ 3 w 52"/>
                        <a:gd name="T7" fmla="*/ 182 h 182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52"/>
                        <a:gd name="T13" fmla="*/ 0 h 182"/>
                        <a:gd name="T14" fmla="*/ 52 w 52"/>
                        <a:gd name="T15" fmla="*/ 182 h 182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52" h="182">
                          <a:moveTo>
                            <a:pt x="52" y="0"/>
                          </a:moveTo>
                          <a:cubicBezTo>
                            <a:pt x="33" y="34"/>
                            <a:pt x="14" y="68"/>
                            <a:pt x="7" y="91"/>
                          </a:cubicBezTo>
                          <a:cubicBezTo>
                            <a:pt x="0" y="114"/>
                            <a:pt x="7" y="121"/>
                            <a:pt x="7" y="136"/>
                          </a:cubicBezTo>
                          <a:cubicBezTo>
                            <a:pt x="7" y="151"/>
                            <a:pt x="7" y="174"/>
                            <a:pt x="7" y="182"/>
                          </a:cubicBezTo>
                        </a:path>
                      </a:pathLst>
                    </a:cu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47" name="Text Box 1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338" y="1979"/>
                      <a:ext cx="334" cy="2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tx2"/>
                        </a:buClr>
                        <a:buSzPct val="73000"/>
                        <a:buFont typeface="Wingdings 2" pitchFamily="18" charset="2"/>
                        <a:buChar char=""/>
                        <a:defRPr sz="26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1pPr>
                      <a:lvl2pPr marL="742950" indent="-285750" eaLnBrk="0" hangingPunct="0">
                        <a:spcBef>
                          <a:spcPts val="5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"/>
                        <a:defRPr sz="23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60000"/>
                        <a:buFont typeface="Wingdings" pitchFamily="2" charset="2"/>
                        <a:buChar char=""/>
                        <a:defRPr sz="20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"/>
                        <a:defRPr sz="20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ru-RU" altLang="ru-RU" sz="1800">
                          <a:latin typeface="Arial" charset="0"/>
                        </a:rPr>
                        <a:t>60</a:t>
                      </a:r>
                      <a:r>
                        <a:rPr lang="en-US" altLang="ru-RU" sz="1800">
                          <a:latin typeface="Arial" charset="0"/>
                          <a:cs typeface="Arial" charset="0"/>
                        </a:rPr>
                        <a:t>°</a:t>
                      </a:r>
                    </a:p>
                  </p:txBody>
                </p:sp>
                <p:sp>
                  <p:nvSpPr>
                    <p:cNvPr id="17448" name="Text Box 19"/>
                    <p:cNvSpPr txBox="1">
                      <a:spLocks noChangeArrowheads="1"/>
                    </p:cNvSpPr>
                    <p:nvPr/>
                  </p:nvSpPr>
                  <p:spPr bwMode="auto">
                    <a:xfrm rot="3542214">
                      <a:off x="1249" y="1296"/>
                      <a:ext cx="409" cy="2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tx2"/>
                        </a:buClr>
                        <a:buSzPct val="73000"/>
                        <a:buFont typeface="Wingdings 2" pitchFamily="18" charset="2"/>
                        <a:buChar char=""/>
                        <a:defRPr sz="26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1pPr>
                      <a:lvl2pPr marL="742950" indent="-285750" eaLnBrk="0" hangingPunct="0">
                        <a:spcBef>
                          <a:spcPts val="5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"/>
                        <a:defRPr sz="23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60000"/>
                        <a:buFont typeface="Wingdings" pitchFamily="2" charset="2"/>
                        <a:buChar char=""/>
                        <a:defRPr sz="20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"/>
                        <a:defRPr sz="20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ru-RU" altLang="ru-RU" sz="1800">
                          <a:latin typeface="Arial" charset="0"/>
                        </a:rPr>
                        <a:t>10</a:t>
                      </a:r>
                      <a:r>
                        <a:rPr lang="ru-RU" altLang="ru-RU" sz="1400">
                          <a:latin typeface="Arial" charset="0"/>
                        </a:rPr>
                        <a:t>см</a:t>
                      </a:r>
                      <a:endParaRPr lang="ru-RU" altLang="ru-RU" sz="1800">
                        <a:latin typeface="Arial" charset="0"/>
                      </a:endParaRPr>
                    </a:p>
                  </p:txBody>
                </p:sp>
              </p:grpSp>
            </p:grpSp>
            <p:sp>
              <p:nvSpPr>
                <p:cNvPr id="17423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701" y="981"/>
                  <a:ext cx="623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ts val="600"/>
                    </a:spcBef>
                    <a:buClr>
                      <a:schemeClr val="tx2"/>
                    </a:buClr>
                    <a:buSzPct val="73000"/>
                    <a:buFont typeface="Wingdings 2" pitchFamily="18" charset="2"/>
                    <a:buChar char=""/>
                    <a:defRPr sz="2600">
                      <a:solidFill>
                        <a:schemeClr val="tx1"/>
                      </a:solidFill>
                      <a:latin typeface="Trebuchet MS" pitchFamily="34" charset="0"/>
                    </a:defRPr>
                  </a:lvl1pPr>
                  <a:lvl2pPr marL="742950" indent="-285750" eaLnBrk="0" hangingPunct="0">
                    <a:spcBef>
                      <a:spcPts val="500"/>
                    </a:spcBef>
                    <a:buClr>
                      <a:srgbClr val="F9B639"/>
                    </a:buClr>
                    <a:buSzPct val="80000"/>
                    <a:buFont typeface="Wingdings 2" pitchFamily="18" charset="2"/>
                    <a:buChar char=""/>
                    <a:defRPr sz="2300">
                      <a:solidFill>
                        <a:srgbClr val="6C6C6C"/>
                      </a:solidFill>
                      <a:latin typeface="Trebuchet MS" pitchFamily="34" charset="0"/>
                    </a:defRPr>
                  </a:lvl2pPr>
                  <a:lvl3pPr marL="1143000" indent="-228600" eaLnBrk="0" hangingPunct="0">
                    <a:spcBef>
                      <a:spcPts val="400"/>
                    </a:spcBef>
                    <a:buClr>
                      <a:srgbClr val="F9B639"/>
                    </a:buClr>
                    <a:buSzPct val="60000"/>
                    <a:buFont typeface="Wingdings" pitchFamily="2" charset="2"/>
                    <a:buChar char=""/>
                    <a:defRPr sz="2000">
                      <a:solidFill>
                        <a:schemeClr val="tx1"/>
                      </a:solidFill>
                      <a:latin typeface="Trebuchet MS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rgbClr val="F9B639"/>
                    </a:buClr>
                    <a:buSzPct val="80000"/>
                    <a:buFont typeface="Wingdings 2" pitchFamily="18" charset="2"/>
                    <a:buChar char=""/>
                    <a:defRPr sz="2000">
                      <a:solidFill>
                        <a:srgbClr val="6C6C6C"/>
                      </a:solidFill>
                      <a:latin typeface="Trebuchet MS" pitchFamily="34" charset="0"/>
                    </a:defRPr>
                  </a:lvl4pPr>
                  <a:lvl5pPr marL="2057400" indent="-228600" eaLnBrk="0" hangingPunct="0">
                    <a:spcBef>
                      <a:spcPts val="400"/>
                    </a:spcBef>
                    <a:buClr>
                      <a:srgbClr val="F9B639"/>
                    </a:buClr>
                    <a:buSzPct val="70000"/>
                    <a:buFont typeface="Wingdings" pitchFamily="2" charset="2"/>
                    <a:buChar char=""/>
                    <a:defRPr>
                      <a:solidFill>
                        <a:schemeClr val="tx1"/>
                      </a:solidFill>
                      <a:latin typeface="Trebuchet MS" pitchFamily="34" charset="0"/>
                    </a:defRPr>
                  </a:lvl5pPr>
                  <a:lvl6pPr marL="25146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F9B639"/>
                    </a:buClr>
                    <a:buSzPct val="70000"/>
                    <a:buFont typeface="Wingdings" pitchFamily="2" charset="2"/>
                    <a:buChar char=""/>
                    <a:defRPr>
                      <a:solidFill>
                        <a:schemeClr val="tx1"/>
                      </a:solidFill>
                      <a:latin typeface="Trebuchet MS" pitchFamily="34" charset="0"/>
                    </a:defRPr>
                  </a:lvl6pPr>
                  <a:lvl7pPr marL="29718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F9B639"/>
                    </a:buClr>
                    <a:buSzPct val="70000"/>
                    <a:buFont typeface="Wingdings" pitchFamily="2" charset="2"/>
                    <a:buChar char=""/>
                    <a:defRPr>
                      <a:solidFill>
                        <a:schemeClr val="tx1"/>
                      </a:solidFill>
                      <a:latin typeface="Trebuchet MS" pitchFamily="34" charset="0"/>
                    </a:defRPr>
                  </a:lvl7pPr>
                  <a:lvl8pPr marL="34290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F9B639"/>
                    </a:buClr>
                    <a:buSzPct val="70000"/>
                    <a:buFont typeface="Wingdings" pitchFamily="2" charset="2"/>
                    <a:buChar char=""/>
                    <a:defRPr>
                      <a:solidFill>
                        <a:schemeClr val="tx1"/>
                      </a:solidFill>
                      <a:latin typeface="Trebuchet MS" pitchFamily="34" charset="0"/>
                    </a:defRPr>
                  </a:lvl8pPr>
                  <a:lvl9pPr marL="38862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F9B639"/>
                    </a:buClr>
                    <a:buSzPct val="70000"/>
                    <a:buFont typeface="Wingdings" pitchFamily="2" charset="2"/>
                    <a:buChar char=""/>
                    <a:defRPr>
                      <a:solidFill>
                        <a:schemeClr val="tx1"/>
                      </a:solidFill>
                      <a:latin typeface="Trebuchet MS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altLang="ru-RU" sz="2400" b="1">
                      <a:latin typeface="Arial" charset="0"/>
                    </a:rPr>
                    <a:t>ВС=?</a:t>
                  </a:r>
                </a:p>
              </p:txBody>
            </p:sp>
            <p:grpSp>
              <p:nvGrpSpPr>
                <p:cNvPr id="17424" name="Group 101"/>
                <p:cNvGrpSpPr>
                  <a:grpSpLocks/>
                </p:cNvGrpSpPr>
                <p:nvPr/>
              </p:nvGrpSpPr>
              <p:grpSpPr bwMode="auto">
                <a:xfrm>
                  <a:off x="657" y="618"/>
                  <a:ext cx="1420" cy="1907"/>
                  <a:chOff x="657" y="611"/>
                  <a:chExt cx="1420" cy="1907"/>
                </a:xfrm>
              </p:grpSpPr>
              <p:sp>
                <p:nvSpPr>
                  <p:cNvPr id="17425" name="Text Box 10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3" y="2124"/>
                    <a:ext cx="116" cy="3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ts val="600"/>
                      </a:spcBef>
                      <a:buClr>
                        <a:schemeClr val="tx2"/>
                      </a:buClr>
                      <a:buSzPct val="73000"/>
                      <a:buFont typeface="Wingdings 2" pitchFamily="18" charset="2"/>
                      <a:buChar char=""/>
                      <a:defRPr sz="26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1pPr>
                    <a:lvl2pPr marL="742950" indent="-285750" eaLnBrk="0" hangingPunct="0">
                      <a:spcBef>
                        <a:spcPts val="5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"/>
                      <a:defRPr sz="23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2pPr>
                    <a:lvl3pPr marL="11430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60000"/>
                      <a:buFont typeface="Wingdings" pitchFamily="2" charset="2"/>
                      <a:buChar char=""/>
                      <a:defRPr sz="20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"/>
                      <a:defRPr sz="20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4pPr>
                    <a:lvl5pPr marL="20574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ru-RU" altLang="ru-RU" sz="3200" b="1">
                      <a:latin typeface="Arial" charset="0"/>
                    </a:endParaRPr>
                  </a:p>
                </p:txBody>
              </p:sp>
              <p:sp>
                <p:nvSpPr>
                  <p:cNvPr id="17426" name="Text Box 10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99" y="2155"/>
                    <a:ext cx="278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ts val="600"/>
                      </a:spcBef>
                      <a:buClr>
                        <a:schemeClr val="tx2"/>
                      </a:buClr>
                      <a:buSzPct val="73000"/>
                      <a:buFont typeface="Wingdings 2" pitchFamily="18" charset="2"/>
                      <a:buChar char=""/>
                      <a:defRPr sz="26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1pPr>
                    <a:lvl2pPr marL="742950" indent="-285750" eaLnBrk="0" hangingPunct="0">
                      <a:spcBef>
                        <a:spcPts val="5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"/>
                      <a:defRPr sz="23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2pPr>
                    <a:lvl3pPr marL="11430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60000"/>
                      <a:buFont typeface="Wingdings" pitchFamily="2" charset="2"/>
                      <a:buChar char=""/>
                      <a:defRPr sz="20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"/>
                      <a:defRPr sz="20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4pPr>
                    <a:lvl5pPr marL="20574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r>
                      <a:rPr lang="ru-RU" altLang="ru-RU" sz="2800" b="1" dirty="0">
                        <a:latin typeface="Arial" charset="0"/>
                      </a:rPr>
                      <a:t>В</a:t>
                    </a:r>
                  </a:p>
                </p:txBody>
              </p:sp>
              <p:sp>
                <p:nvSpPr>
                  <p:cNvPr id="17427" name="Text Box 10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57" y="2191"/>
                    <a:ext cx="278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ts val="600"/>
                      </a:spcBef>
                      <a:buClr>
                        <a:schemeClr val="tx2"/>
                      </a:buClr>
                      <a:buSzPct val="73000"/>
                      <a:buFont typeface="Wingdings 2" pitchFamily="18" charset="2"/>
                      <a:buChar char=""/>
                      <a:defRPr sz="26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1pPr>
                    <a:lvl2pPr marL="742950" indent="-285750" eaLnBrk="0" hangingPunct="0">
                      <a:spcBef>
                        <a:spcPts val="5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"/>
                      <a:defRPr sz="23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2pPr>
                    <a:lvl3pPr marL="11430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60000"/>
                      <a:buFont typeface="Wingdings" pitchFamily="2" charset="2"/>
                      <a:buChar char=""/>
                      <a:defRPr sz="2000">
                        <a:solidFill>
                          <a:schemeClr val="tx1"/>
                        </a:solidFill>
                        <a:latin typeface="Trebuchet MS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F9B639"/>
                      </a:buClr>
                      <a:buSzPct val="80000"/>
                      <a:buFont typeface="Wingdings 2" pitchFamily="18" charset="2"/>
                      <a:buChar char=""/>
                      <a:defRPr sz="2000">
                        <a:solidFill>
                          <a:srgbClr val="6C6C6C"/>
                        </a:solidFill>
                        <a:latin typeface="Trebuchet MS" pitchFamily="34" charset="0"/>
                      </a:defRPr>
                    </a:lvl4pPr>
                    <a:lvl5pPr marL="2057400" indent="-228600" eaLnBrk="0" hangingPunct="0">
                      <a:spcBef>
                        <a:spcPts val="400"/>
                      </a:spcBef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F9B639"/>
                      </a:buClr>
                      <a:buSzPct val="70000"/>
                      <a:buFont typeface="Wingdings" pitchFamily="2" charset="2"/>
                      <a:buChar char=""/>
                      <a:defRPr>
                        <a:solidFill>
                          <a:schemeClr val="tx1"/>
                        </a:solidFill>
                        <a:latin typeface="Trebuchet MS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r>
                      <a:rPr lang="ru-RU" altLang="ru-RU" sz="2800" b="1">
                        <a:latin typeface="Arial" charset="0"/>
                      </a:rPr>
                      <a:t>С</a:t>
                    </a:r>
                  </a:p>
                </p:txBody>
              </p:sp>
              <p:grpSp>
                <p:nvGrpSpPr>
                  <p:cNvPr id="17428" name="Group 105"/>
                  <p:cNvGrpSpPr>
                    <a:grpSpLocks/>
                  </p:cNvGrpSpPr>
                  <p:nvPr/>
                </p:nvGrpSpPr>
                <p:grpSpPr bwMode="auto">
                  <a:xfrm>
                    <a:off x="739" y="611"/>
                    <a:ext cx="1059" cy="1640"/>
                    <a:chOff x="739" y="611"/>
                    <a:chExt cx="1059" cy="1640"/>
                  </a:xfrm>
                </p:grpSpPr>
                <p:sp>
                  <p:nvSpPr>
                    <p:cNvPr id="17429" name="Line 10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96" y="713"/>
                      <a:ext cx="0" cy="1519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30" name="Line 10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96" y="713"/>
                      <a:ext cx="902" cy="1519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31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96" y="2232"/>
                      <a:ext cx="902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32" name="Text Box 10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39" y="611"/>
                      <a:ext cx="116" cy="32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tx2"/>
                        </a:buClr>
                        <a:buSzPct val="73000"/>
                        <a:buFont typeface="Wingdings 2" pitchFamily="18" charset="2"/>
                        <a:buChar char=""/>
                        <a:defRPr sz="26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1pPr>
                      <a:lvl2pPr marL="742950" indent="-285750" eaLnBrk="0" hangingPunct="0">
                        <a:spcBef>
                          <a:spcPts val="5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"/>
                        <a:defRPr sz="23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60000"/>
                        <a:buFont typeface="Wingdings" pitchFamily="2" charset="2"/>
                        <a:buChar char=""/>
                        <a:defRPr sz="20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"/>
                        <a:defRPr sz="20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ru-RU" altLang="ru-RU" sz="2800" b="1">
                        <a:latin typeface="Arial" charset="0"/>
                      </a:endParaRPr>
                    </a:p>
                  </p:txBody>
                </p:sp>
                <p:sp>
                  <p:nvSpPr>
                    <p:cNvPr id="17433" name="Rectangle 1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96" y="2145"/>
                      <a:ext cx="90" cy="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tx2"/>
                        </a:buClr>
                        <a:buSzPct val="73000"/>
                        <a:buFont typeface="Wingdings 2" pitchFamily="18" charset="2"/>
                        <a:buChar char=""/>
                        <a:defRPr sz="26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1pPr>
                      <a:lvl2pPr marL="742950" indent="-285750" eaLnBrk="0" hangingPunct="0">
                        <a:spcBef>
                          <a:spcPts val="5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"/>
                        <a:defRPr sz="23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60000"/>
                        <a:buFont typeface="Wingdings" pitchFamily="2" charset="2"/>
                        <a:buChar char=""/>
                        <a:defRPr sz="20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"/>
                        <a:defRPr sz="20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ru-RU" altLang="ru-RU" sz="4400">
                        <a:latin typeface="Arial" charset="0"/>
                      </a:endParaRPr>
                    </a:p>
                  </p:txBody>
                </p:sp>
                <p:sp>
                  <p:nvSpPr>
                    <p:cNvPr id="17434" name="Freeform 111"/>
                    <p:cNvSpPr>
                      <a:spLocks/>
                    </p:cNvSpPr>
                    <p:nvPr/>
                  </p:nvSpPr>
                  <p:spPr bwMode="auto">
                    <a:xfrm>
                      <a:off x="1655" y="2069"/>
                      <a:ext cx="45" cy="182"/>
                    </a:xfrm>
                    <a:custGeom>
                      <a:avLst/>
                      <a:gdLst>
                        <a:gd name="T0" fmla="*/ 22 w 52"/>
                        <a:gd name="T1" fmla="*/ 0 h 182"/>
                        <a:gd name="T2" fmla="*/ 3 w 52"/>
                        <a:gd name="T3" fmla="*/ 91 h 182"/>
                        <a:gd name="T4" fmla="*/ 3 w 52"/>
                        <a:gd name="T5" fmla="*/ 136 h 182"/>
                        <a:gd name="T6" fmla="*/ 3 w 52"/>
                        <a:gd name="T7" fmla="*/ 182 h 182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52"/>
                        <a:gd name="T13" fmla="*/ 0 h 182"/>
                        <a:gd name="T14" fmla="*/ 52 w 52"/>
                        <a:gd name="T15" fmla="*/ 182 h 182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52" h="182">
                          <a:moveTo>
                            <a:pt x="52" y="0"/>
                          </a:moveTo>
                          <a:cubicBezTo>
                            <a:pt x="33" y="34"/>
                            <a:pt x="14" y="68"/>
                            <a:pt x="7" y="91"/>
                          </a:cubicBezTo>
                          <a:cubicBezTo>
                            <a:pt x="0" y="114"/>
                            <a:pt x="7" y="121"/>
                            <a:pt x="7" y="136"/>
                          </a:cubicBezTo>
                          <a:cubicBezTo>
                            <a:pt x="7" y="151"/>
                            <a:pt x="7" y="174"/>
                            <a:pt x="7" y="182"/>
                          </a:cubicBezTo>
                        </a:path>
                      </a:pathLst>
                    </a:cu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35" name="Text Box 11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338" y="1979"/>
                      <a:ext cx="334" cy="2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tx2"/>
                        </a:buClr>
                        <a:buSzPct val="73000"/>
                        <a:buFont typeface="Wingdings 2" pitchFamily="18" charset="2"/>
                        <a:buChar char=""/>
                        <a:defRPr sz="26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1pPr>
                      <a:lvl2pPr marL="742950" indent="-285750" eaLnBrk="0" hangingPunct="0">
                        <a:spcBef>
                          <a:spcPts val="5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"/>
                        <a:defRPr sz="23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60000"/>
                        <a:buFont typeface="Wingdings" pitchFamily="2" charset="2"/>
                        <a:buChar char=""/>
                        <a:defRPr sz="20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"/>
                        <a:defRPr sz="20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ru-RU" altLang="ru-RU" sz="1800">
                          <a:latin typeface="Arial" charset="0"/>
                        </a:rPr>
                        <a:t>60</a:t>
                      </a:r>
                      <a:r>
                        <a:rPr lang="en-US" altLang="ru-RU" sz="1800">
                          <a:latin typeface="Arial" charset="0"/>
                          <a:cs typeface="Arial" charset="0"/>
                        </a:rPr>
                        <a:t>°</a:t>
                      </a:r>
                    </a:p>
                  </p:txBody>
                </p:sp>
                <p:sp>
                  <p:nvSpPr>
                    <p:cNvPr id="17436" name="Text Box 113"/>
                    <p:cNvSpPr txBox="1">
                      <a:spLocks noChangeArrowheads="1"/>
                    </p:cNvSpPr>
                    <p:nvPr/>
                  </p:nvSpPr>
                  <p:spPr bwMode="auto">
                    <a:xfrm rot="3542214">
                      <a:off x="1249" y="1296"/>
                      <a:ext cx="409" cy="2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tx2"/>
                        </a:buClr>
                        <a:buSzPct val="73000"/>
                        <a:buFont typeface="Wingdings 2" pitchFamily="18" charset="2"/>
                        <a:buChar char=""/>
                        <a:defRPr sz="26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1pPr>
                      <a:lvl2pPr marL="742950" indent="-285750" eaLnBrk="0" hangingPunct="0">
                        <a:spcBef>
                          <a:spcPts val="5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"/>
                        <a:defRPr sz="23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60000"/>
                        <a:buFont typeface="Wingdings" pitchFamily="2" charset="2"/>
                        <a:buChar char=""/>
                        <a:defRPr sz="2000"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80000"/>
                        <a:buFont typeface="Wingdings 2" pitchFamily="18" charset="2"/>
                        <a:buChar char=""/>
                        <a:defRPr sz="2000">
                          <a:solidFill>
                            <a:srgbClr val="6C6C6C"/>
                          </a:solidFill>
                          <a:latin typeface="Trebuchet MS" pitchFamily="34" charset="0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70000"/>
                        <a:buFont typeface="Wingdings" pitchFamily="2" charset="2"/>
                        <a:buChar char=""/>
                        <a:defRPr>
                          <a:solidFill>
                            <a:schemeClr val="tx1"/>
                          </a:solidFill>
                          <a:latin typeface="Trebuchet MS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ru-RU" altLang="ru-RU" sz="1800">
                          <a:latin typeface="Arial" charset="0"/>
                        </a:rPr>
                        <a:t>10</a:t>
                      </a:r>
                      <a:r>
                        <a:rPr lang="ru-RU" altLang="ru-RU" sz="1400">
                          <a:latin typeface="Arial" charset="0"/>
                        </a:rPr>
                        <a:t>см</a:t>
                      </a:r>
                      <a:endParaRPr lang="ru-RU" altLang="ru-RU" sz="1800">
                        <a:latin typeface="Arial" charset="0"/>
                      </a:endParaRPr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320451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1560" y="123944"/>
            <a:ext cx="6663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Самостоятельная работа</a:t>
            </a:r>
            <a:endParaRPr lang="ru-RU" sz="2800" b="1" i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300" y="760986"/>
            <a:ext cx="87096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</a:t>
            </a:r>
            <a:r>
              <a:rPr lang="ru-RU" dirty="0"/>
              <a:t>. Постройте точку А на расстоянии 3см от прямой </a:t>
            </a:r>
            <a:r>
              <a:rPr lang="ru-RU" i="1" dirty="0"/>
              <a:t>а; </a:t>
            </a:r>
            <a:r>
              <a:rPr lang="ru-RU" dirty="0"/>
              <a:t>точку</a:t>
            </a:r>
            <a:r>
              <a:rPr lang="ru-RU" i="1" dirty="0"/>
              <a:t> В </a:t>
            </a:r>
            <a:r>
              <a:rPr lang="ru-RU" dirty="0"/>
              <a:t>на расстоянии </a:t>
            </a:r>
            <a:r>
              <a:rPr lang="ru-RU" dirty="0" smtClean="0"/>
              <a:t>2,5 см </a:t>
            </a:r>
            <a:r>
              <a:rPr lang="ru-RU" dirty="0"/>
              <a:t>от прямой </a:t>
            </a:r>
            <a:r>
              <a:rPr lang="ru-RU" i="1" dirty="0"/>
              <a:t>в.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730" y="1407317"/>
            <a:ext cx="86296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2. </a:t>
            </a:r>
            <a:r>
              <a:rPr lang="ru-RU" dirty="0"/>
              <a:t>Постройте прямую </a:t>
            </a:r>
            <a:r>
              <a:rPr lang="ru-RU" i="1" dirty="0"/>
              <a:t>в</a:t>
            </a:r>
            <a:r>
              <a:rPr lang="ru-RU" dirty="0"/>
              <a:t> II </a:t>
            </a:r>
            <a:r>
              <a:rPr lang="ru-RU" i="1" dirty="0"/>
              <a:t>а </a:t>
            </a:r>
            <a:r>
              <a:rPr lang="ru-RU" dirty="0"/>
              <a:t>на расстоянии 2 см от прямой </a:t>
            </a:r>
            <a:r>
              <a:rPr lang="ru-RU" i="1" dirty="0"/>
              <a:t>а</a:t>
            </a:r>
            <a:r>
              <a:rPr lang="ru-RU" i="1" dirty="0" smtClean="0"/>
              <a:t>.</a:t>
            </a:r>
          </a:p>
          <a:p>
            <a:endParaRPr lang="ru-RU" dirty="0"/>
          </a:p>
          <a:p>
            <a:r>
              <a:rPr lang="ru-RU" dirty="0"/>
              <a:t>3. Постройте множество точек плоскости, равноудалённых от двух данных параллельных прямых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4.Постройте множество всех точек плоскости, находящихся на расстоянии 2 см от заданной прямой </a:t>
            </a:r>
            <a:r>
              <a:rPr lang="ru-RU" i="1" dirty="0"/>
              <a:t>а</a:t>
            </a:r>
            <a:r>
              <a:rPr lang="ru-RU" dirty="0"/>
              <a:t>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5730" y="3570982"/>
            <a:ext cx="85153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solidFill>
                  <a:srgbClr val="002060"/>
                </a:solidFill>
              </a:rPr>
              <a:t>Задача из физики: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dirty="0" smtClean="0"/>
              <a:t>Шарик </a:t>
            </a:r>
            <a:r>
              <a:rPr lang="ru-RU" dirty="0"/>
              <a:t>роняют с некоторой высоты. Путь, который он проходит,  задаётся формулой </a:t>
            </a:r>
            <a:endParaRPr lang="ru-RU" dirty="0" smtClean="0"/>
          </a:p>
          <a:p>
            <a:endParaRPr lang="ru-RU" b="1" dirty="0" smtClean="0"/>
          </a:p>
          <a:p>
            <a:r>
              <a:rPr lang="ru-RU" dirty="0" smtClean="0"/>
              <a:t>Известно</a:t>
            </a:r>
            <a:r>
              <a:rPr lang="ru-RU" dirty="0"/>
              <a:t>, что на землю он упал через 6 секунд. Найдите высоту, с которой уронили шарик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u="sng" dirty="0">
                <a:solidFill>
                  <a:srgbClr val="002060"/>
                </a:solidFill>
              </a:rPr>
              <a:t>Задача из географии: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dirty="0" smtClean="0"/>
              <a:t>Используя </a:t>
            </a:r>
            <a:r>
              <a:rPr lang="ru-RU" dirty="0"/>
              <a:t>фрагмент карты, найдите расстояние от г. Комсомольска-на-Амуре до побережья Охотского моря.</a:t>
            </a:r>
          </a:p>
        </p:txBody>
      </p:sp>
      <p:pic>
        <p:nvPicPr>
          <p:cNvPr id="10" name="Рисунок 9" descr="https://studfile.net/html/2706/363/html_zidtVz_atC.Gkfs/img-sijOhF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041" y="4160520"/>
            <a:ext cx="725804" cy="651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001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2108" y="100884"/>
            <a:ext cx="47704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Устная работа</a:t>
            </a:r>
            <a:endParaRPr lang="ru-RU" sz="4800" b="1" i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3335" y="1024214"/>
            <a:ext cx="848717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mbria" panose="02040503050406030204" pitchFamily="18" charset="0"/>
              </a:rPr>
              <a:t>Какой угол называется внешним углом треугольника?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mbria" panose="02040503050406030204" pitchFamily="18" charset="0"/>
              </a:rPr>
              <a:t>Сформулируйте теорему о неравенстве треугольника?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mbria" panose="02040503050406030204" pitchFamily="18" charset="0"/>
              </a:rPr>
              <a:t>Как называются стороны в прямоугольном треугольнике?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mbria" panose="02040503050406030204" pitchFamily="18" charset="0"/>
              </a:rPr>
              <a:t>Какая сторона является наибольшей в прямоугольном треугольнике? Почему?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mbria" panose="02040503050406030204" pitchFamily="18" charset="0"/>
              </a:rPr>
              <a:t>Свойства  прямоугольных треугольников.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Cambria" panose="02040503050406030204" pitchFamily="18" charset="0"/>
              </a:rPr>
              <a:t>Признаки равенства прямоугольных треугольников.</a:t>
            </a:r>
          </a:p>
        </p:txBody>
      </p:sp>
    </p:spTree>
    <p:extLst>
      <p:ext uri="{BB962C8B-B14F-4D97-AF65-F5344CB8AC3E}">
        <p14:creationId xmlns:p14="http://schemas.microsoft.com/office/powerpoint/2010/main" val="328559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fs.znanio.ru/d5aff2/bd/5b/1fff83fca055573d6fe2dba16902f653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" y="787559"/>
            <a:ext cx="4297680" cy="3218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26180" y="2125980"/>
            <a:ext cx="52235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ТЕЛЕГРАММА</a:t>
            </a:r>
          </a:p>
          <a:p>
            <a:r>
              <a:rPr lang="ru-RU" b="1" i="1" dirty="0"/>
              <a:t>Кому:        _________________________</a:t>
            </a:r>
            <a:endParaRPr lang="ru-RU" b="1" dirty="0"/>
          </a:p>
          <a:p>
            <a:r>
              <a:rPr lang="ru-RU" b="1" i="1" dirty="0"/>
              <a:t>От кого:  _________________________</a:t>
            </a:r>
            <a:endParaRPr lang="ru-RU" b="1" dirty="0"/>
          </a:p>
          <a:p>
            <a:r>
              <a:rPr lang="ru-RU" b="1" dirty="0"/>
              <a:t>Сегодня на уроке я узнал(а) _________________________________________</a:t>
            </a:r>
          </a:p>
          <a:p>
            <a:r>
              <a:rPr lang="ru-RU" b="1" dirty="0"/>
              <a:t>Я понял(а)  _______________________________________________________</a:t>
            </a:r>
          </a:p>
          <a:p>
            <a:r>
              <a:rPr lang="ru-RU" b="1" dirty="0"/>
              <a:t>Было трудно ______________________________________________________</a:t>
            </a:r>
          </a:p>
          <a:p>
            <a:r>
              <a:rPr lang="ru-RU" b="1" dirty="0"/>
              <a:t>Оценить работу учащихся. Сказать, кто работал хорошо</a:t>
            </a:r>
            <a:r>
              <a:rPr lang="ru-RU" dirty="0"/>
              <a:t> _______________________</a:t>
            </a:r>
          </a:p>
        </p:txBody>
      </p:sp>
      <p:pic>
        <p:nvPicPr>
          <p:cNvPr id="11268" name="Picture 4" descr="https://fs1.ppt4web.ru/images/14633/92491/310/img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0" y="189859"/>
            <a:ext cx="2948939" cy="220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im0-tub-ru.yandex.net/i?id=ee9627b36c51cf76922c3fd72602274d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29" y="4221776"/>
            <a:ext cx="2446452" cy="219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43681" y="15557"/>
            <a:ext cx="23080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Рефлексия</a:t>
            </a:r>
            <a:endParaRPr lang="ru-RU" sz="3200" b="1" i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45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55443" y="384219"/>
            <a:ext cx="54713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Домашнее задание:</a:t>
            </a:r>
            <a:endParaRPr lang="ru-RU" sz="4400" b="1" i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8507" y="1760725"/>
            <a:ext cx="540912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Устно: стр.81-83</a:t>
            </a:r>
            <a:r>
              <a:rPr lang="ru-RU" sz="2000" dirty="0"/>
              <a:t>, п. 38 – объяснить что такое рейсмус и свойство, на котором оно основано. </a:t>
            </a:r>
          </a:p>
          <a:p>
            <a:r>
              <a:rPr lang="ru-RU" sz="2000" dirty="0"/>
              <a:t> </a:t>
            </a:r>
          </a:p>
          <a:p>
            <a:pPr lvl="0"/>
            <a:r>
              <a:rPr lang="uk-UA" sz="2000" dirty="0" smtClean="0"/>
              <a:t>1. </a:t>
            </a:r>
            <a:r>
              <a:rPr lang="uk-UA" sz="2000" dirty="0" err="1" smtClean="0"/>
              <a:t>Кто</a:t>
            </a:r>
            <a:r>
              <a:rPr lang="uk-UA" sz="2000" dirty="0" smtClean="0"/>
              <a:t> </a:t>
            </a:r>
            <a:r>
              <a:rPr lang="uk-UA" sz="2000" dirty="0" err="1" smtClean="0"/>
              <a:t>понял</a:t>
            </a:r>
            <a:r>
              <a:rPr lang="uk-UA" sz="2000" dirty="0" smtClean="0"/>
              <a:t> </a:t>
            </a:r>
            <a:r>
              <a:rPr lang="uk-UA" sz="2000" dirty="0" err="1"/>
              <a:t>как</a:t>
            </a:r>
            <a:r>
              <a:rPr lang="uk-UA" sz="2000" dirty="0"/>
              <a:t> </a:t>
            </a:r>
            <a:r>
              <a:rPr lang="uk-UA" sz="2000" dirty="0" err="1"/>
              <a:t>определять</a:t>
            </a:r>
            <a:r>
              <a:rPr lang="uk-UA" sz="2000" dirty="0"/>
              <a:t> </a:t>
            </a:r>
            <a:r>
              <a:rPr lang="uk-UA" sz="2000" dirty="0" err="1"/>
              <a:t>расстояние</a:t>
            </a:r>
            <a:r>
              <a:rPr lang="uk-UA" sz="2000" dirty="0"/>
              <a:t> от точки до </a:t>
            </a:r>
            <a:r>
              <a:rPr lang="uk-UA" sz="2000" dirty="0" err="1" smtClean="0"/>
              <a:t>прямой</a:t>
            </a:r>
            <a:r>
              <a:rPr lang="uk-UA" sz="2000" dirty="0"/>
              <a:t>,</a:t>
            </a:r>
            <a:r>
              <a:rPr lang="uk-UA" sz="2000" dirty="0" smtClean="0"/>
              <a:t> </a:t>
            </a:r>
            <a:r>
              <a:rPr lang="uk-UA" sz="2000" dirty="0" err="1"/>
              <a:t>решить</a:t>
            </a:r>
            <a:r>
              <a:rPr lang="uk-UA" sz="2000" dirty="0"/>
              <a:t> </a:t>
            </a:r>
            <a:r>
              <a:rPr lang="uk-UA" sz="2000" dirty="0" err="1" smtClean="0"/>
              <a:t>задачи</a:t>
            </a:r>
            <a:r>
              <a:rPr lang="uk-UA" sz="2000" dirty="0" smtClean="0"/>
              <a:t>:</a:t>
            </a:r>
            <a:r>
              <a:rPr lang="uk-UA" sz="2000" dirty="0"/>
              <a:t> </a:t>
            </a:r>
            <a:r>
              <a:rPr lang="uk-UA" sz="2000" dirty="0" smtClean="0"/>
              <a:t>№ </a:t>
            </a:r>
            <a:r>
              <a:rPr lang="uk-UA" sz="2000" dirty="0"/>
              <a:t>272, 276.</a:t>
            </a:r>
            <a:endParaRPr lang="ru-RU" sz="2000" dirty="0"/>
          </a:p>
          <a:p>
            <a:r>
              <a:rPr lang="ru-RU" sz="2000" dirty="0"/>
              <a:t>2. Кто не уверен - поработать с текстом учебника п. 37  и,  решить задачу № 271.</a:t>
            </a:r>
          </a:p>
          <a:p>
            <a:r>
              <a:rPr lang="ru-RU" sz="2000" dirty="0"/>
              <a:t> </a:t>
            </a:r>
          </a:p>
          <a:p>
            <a:r>
              <a:rPr lang="ru-RU" sz="2000" u="sng" dirty="0"/>
              <a:t>Творческое задание: </a:t>
            </a:r>
            <a:r>
              <a:rPr lang="ru-RU" sz="2000" dirty="0"/>
              <a:t>подобрать примеры практического применения расстояния от точки до прямой, расстояния между параллельными прямыми (по 1 примеру)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50" y="2258470"/>
            <a:ext cx="2502785" cy="262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14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ds04.infourok.ru/uploads/ex/0bca/00179ef1-5e358386/1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36"/>
            <a:ext cx="9144000" cy="683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6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2108" y="100884"/>
            <a:ext cx="47704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Устная работа</a:t>
            </a:r>
            <a:endParaRPr lang="ru-RU" sz="4800" b="1" i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698" y="1024214"/>
            <a:ext cx="8718997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b="1" dirty="0" smtClean="0">
                <a:latin typeface="Cambria" panose="02040503050406030204" pitchFamily="18" charset="0"/>
              </a:rPr>
              <a:t>Какие прямые называются перпендикулярными?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b="1" dirty="0" smtClean="0">
                <a:latin typeface="Cambria" panose="02040503050406030204" pitchFamily="18" charset="0"/>
              </a:rPr>
              <a:t>Что называют перпендикуляром, проведенным из данной точки к данной прямой? </a:t>
            </a:r>
            <a:r>
              <a:rPr lang="ru-RU" sz="3000" dirty="0"/>
              <a:t> </a:t>
            </a:r>
            <a:endParaRPr lang="ru-RU" sz="3000" dirty="0" smtClean="0"/>
          </a:p>
          <a:p>
            <a:pPr algn="r"/>
            <a:r>
              <a:rPr lang="ru-RU" sz="3000" i="1" dirty="0">
                <a:latin typeface="Cambria" panose="02040503050406030204" pitchFamily="18" charset="0"/>
              </a:rPr>
              <a:t> </a:t>
            </a:r>
            <a:r>
              <a:rPr lang="ru-RU" sz="3000" i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( это отрезок</a:t>
            </a:r>
            <a:r>
              <a:rPr lang="ru-RU" sz="3000" i="1" dirty="0">
                <a:solidFill>
                  <a:srgbClr val="FF0000"/>
                </a:solidFill>
                <a:latin typeface="Cambria" panose="02040503050406030204" pitchFamily="18" charset="0"/>
              </a:rPr>
              <a:t>, </a:t>
            </a:r>
            <a:r>
              <a:rPr lang="ru-RU" sz="3000" i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лежащий на прямой, перпендикулярной</a:t>
            </a:r>
            <a:r>
              <a:rPr lang="ru-RU" sz="3000" i="1" dirty="0">
                <a:solidFill>
                  <a:srgbClr val="FF0000"/>
                </a:solidFill>
                <a:latin typeface="Cambria" panose="02040503050406030204" pitchFamily="18" charset="0"/>
              </a:rPr>
              <a:t> данной, </a:t>
            </a:r>
            <a:r>
              <a:rPr lang="ru-RU" sz="3000" i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которая проходит </a:t>
            </a:r>
            <a:r>
              <a:rPr lang="ru-RU" sz="3000" i="1" dirty="0">
                <a:solidFill>
                  <a:srgbClr val="FF0000"/>
                </a:solidFill>
                <a:latin typeface="Cambria" panose="02040503050406030204" pitchFamily="18" charset="0"/>
              </a:rPr>
              <a:t>через данную </a:t>
            </a:r>
            <a:r>
              <a:rPr lang="ru-RU" sz="3000" i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точку)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b="1" dirty="0" smtClean="0">
                <a:latin typeface="Cambria" panose="02040503050406030204" pitchFamily="18" charset="0"/>
              </a:rPr>
              <a:t>Сколько перпендикуляров можно провести из точки к данной прямой?</a:t>
            </a:r>
          </a:p>
          <a:p>
            <a:endParaRPr lang="ru-RU" sz="3000" b="1" dirty="0" smtClean="0">
              <a:latin typeface="Cambria" panose="0204050305040603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897" y="269039"/>
            <a:ext cx="1172903" cy="141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09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190" y="297181"/>
            <a:ext cx="843534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Практическая работа</a:t>
            </a:r>
            <a:endParaRPr lang="ru-RU" sz="4800" b="1" i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endParaRPr lang="uk-UA" u="sng" dirty="0" smtClean="0">
              <a:latin typeface="Cambria" pitchFamily="18" charset="0"/>
            </a:endParaRPr>
          </a:p>
          <a:p>
            <a:r>
              <a:rPr lang="uk-UA" sz="2400" b="1" u="sng" dirty="0" err="1" smtClean="0">
                <a:latin typeface="Cambria" pitchFamily="18" charset="0"/>
              </a:rPr>
              <a:t>Задание</a:t>
            </a:r>
            <a:r>
              <a:rPr lang="uk-UA" sz="2400" b="1" u="sng" dirty="0" smtClean="0">
                <a:latin typeface="Cambria" pitchFamily="18" charset="0"/>
              </a:rPr>
              <a:t> </a:t>
            </a:r>
            <a:r>
              <a:rPr lang="uk-UA" sz="2400" b="1" u="sng" dirty="0">
                <a:latin typeface="Cambria" pitchFamily="18" charset="0"/>
              </a:rPr>
              <a:t>№ 1</a:t>
            </a:r>
            <a:r>
              <a:rPr lang="uk-UA" sz="2400" b="1" dirty="0">
                <a:latin typeface="Cambria" pitchFamily="18" charset="0"/>
              </a:rPr>
              <a:t>. </a:t>
            </a:r>
            <a:endParaRPr lang="ru-RU" sz="2400" b="1" dirty="0">
              <a:latin typeface="Cambria" pitchFamily="18" charset="0"/>
            </a:endParaRPr>
          </a:p>
          <a:p>
            <a:r>
              <a:rPr lang="ru-RU" sz="2400" b="1" dirty="0">
                <a:latin typeface="Cambria" pitchFamily="18" charset="0"/>
              </a:rPr>
              <a:t> </a:t>
            </a:r>
          </a:p>
          <a:p>
            <a:r>
              <a:rPr lang="ru-RU" sz="2400" dirty="0">
                <a:latin typeface="Cambria" pitchFamily="18" charset="0"/>
              </a:rPr>
              <a:t>До нашей эры жили были два грека, которые любили математику. Они очень часто ходили друг к другу в гости. Первый всегда шёл мимо оливкового </a:t>
            </a:r>
            <a:r>
              <a:rPr lang="ru-RU" sz="2400" dirty="0" smtClean="0">
                <a:latin typeface="Cambria" pitchFamily="18" charset="0"/>
              </a:rPr>
              <a:t>дерева, </a:t>
            </a:r>
            <a:r>
              <a:rPr lang="ru-RU" sz="2400" dirty="0">
                <a:latin typeface="Cambria" pitchFamily="18" charset="0"/>
              </a:rPr>
              <a:t>и любил посидеть в его тени и поразмышлять. Второму же нравилось идти мимо озера и созерцать его гладь. Но вот как-то раз возник между ними спор, сколько же шагов между их домами. Один говорил, что… , второй говорил</a:t>
            </a:r>
            <a:r>
              <a:rPr lang="ru-RU" sz="2400" dirty="0" smtClean="0">
                <a:latin typeface="Cambria" pitchFamily="18" charset="0"/>
              </a:rPr>
              <a:t>…</a:t>
            </a:r>
            <a:r>
              <a:rPr lang="uk-UA" sz="2400" dirty="0">
                <a:latin typeface="Cambria" pitchFamily="18" charset="0"/>
              </a:rPr>
              <a:t> Так </a:t>
            </a:r>
            <a:r>
              <a:rPr lang="uk-UA" sz="2400" dirty="0" err="1">
                <a:latin typeface="Cambria" pitchFamily="18" charset="0"/>
              </a:rPr>
              <a:t>сколько</a:t>
            </a:r>
            <a:r>
              <a:rPr lang="uk-UA" sz="2400" dirty="0">
                <a:latin typeface="Cambria" pitchFamily="18" charset="0"/>
              </a:rPr>
              <a:t> </a:t>
            </a:r>
            <a:r>
              <a:rPr lang="uk-UA" sz="2400" dirty="0" err="1">
                <a:latin typeface="Cambria" pitchFamily="18" charset="0"/>
              </a:rPr>
              <a:t>шагов</a:t>
            </a:r>
            <a:r>
              <a:rPr lang="uk-UA" sz="2400" dirty="0">
                <a:latin typeface="Cambria" pitchFamily="18" charset="0"/>
              </a:rPr>
              <a:t> </a:t>
            </a:r>
            <a:r>
              <a:rPr lang="uk-UA" sz="2400" dirty="0" err="1">
                <a:latin typeface="Cambria" pitchFamily="18" charset="0"/>
              </a:rPr>
              <a:t>между</a:t>
            </a:r>
            <a:r>
              <a:rPr lang="uk-UA" sz="2400" dirty="0">
                <a:latin typeface="Cambria" pitchFamily="18" charset="0"/>
              </a:rPr>
              <a:t> домами </a:t>
            </a:r>
            <a:r>
              <a:rPr lang="uk-UA" sz="2400" dirty="0" err="1">
                <a:latin typeface="Cambria" pitchFamily="18" charset="0"/>
              </a:rPr>
              <a:t>друзей</a:t>
            </a:r>
            <a:r>
              <a:rPr lang="uk-UA" sz="2400" dirty="0">
                <a:latin typeface="Cambria" pitchFamily="18" charset="0"/>
              </a:rPr>
              <a:t>?</a:t>
            </a:r>
            <a:endParaRPr lang="ru-RU" sz="2400" dirty="0" smtClean="0">
              <a:latin typeface="Cambria" pitchFamily="18" charset="0"/>
            </a:endParaRPr>
          </a:p>
          <a:p>
            <a:endParaRPr lang="ru-RU" sz="2400" b="1" dirty="0">
              <a:latin typeface="Cambria" pitchFamily="18" charset="0"/>
            </a:endParaRPr>
          </a:p>
          <a:p>
            <a:pPr lvl="0"/>
            <a:r>
              <a:rPr lang="uk-UA" sz="2400" u="sng" dirty="0" smtClean="0">
                <a:latin typeface="Cambria" pitchFamily="18" charset="0"/>
              </a:rPr>
              <a:t>Масштаб: </a:t>
            </a:r>
            <a:r>
              <a:rPr lang="uk-UA" sz="2400" u="sng" dirty="0">
                <a:latin typeface="Cambria" pitchFamily="18" charset="0"/>
              </a:rPr>
              <a:t>1мм=1 шагу. </a:t>
            </a:r>
            <a:endParaRPr lang="ru-RU" sz="2400" u="sng" dirty="0">
              <a:latin typeface="Cambria" pitchFamily="18" charset="0"/>
            </a:endParaRPr>
          </a:p>
          <a:p>
            <a:r>
              <a:rPr lang="ru-RU" dirty="0" smtClean="0">
                <a:latin typeface="Cambria" pitchFamily="18" charset="0"/>
              </a:rPr>
              <a:t> 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17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1182"/>
          </a:xfrm>
        </p:spPr>
        <p:txBody>
          <a:bodyPr/>
          <a:lstStyle/>
          <a:p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Практическая работа</a:t>
            </a:r>
          </a:p>
        </p:txBody>
      </p:sp>
      <p:sp>
        <p:nvSpPr>
          <p:cNvPr id="3" name="Заголовок 1"/>
          <p:cNvSpPr>
            <a:spLocks noGrp="1"/>
          </p:cNvSpPr>
          <p:nvPr/>
        </p:nvSpPr>
        <p:spPr bwMode="auto">
          <a:xfrm>
            <a:off x="639462" y="408201"/>
            <a:ext cx="7933038" cy="102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ysClr val="windowText" lastClr="000000"/>
                </a:solidFill>
                <a:latin typeface="Cambria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Calibri" pitchFamily="34" charset="0"/>
              </a:defRPr>
            </a:lvl9pPr>
          </a:lstStyle>
          <a:p>
            <a:endParaRPr lang="ru-RU"/>
          </a:p>
        </p:txBody>
      </p:sp>
      <p:sp>
        <p:nvSpPr>
          <p:cNvPr id="4" name="Содержимое 2"/>
          <p:cNvSpPr>
            <a:spLocks noGrp="1"/>
          </p:cNvSpPr>
          <p:nvPr/>
        </p:nvSpPr>
        <p:spPr bwMode="auto">
          <a:xfrm>
            <a:off x="571499" y="906155"/>
            <a:ext cx="81534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ysClr val="windowText" lastClr="000000"/>
                </a:solidFill>
                <a:latin typeface="Calibri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ysClr val="windowText" lastClr="000000"/>
                </a:solidFill>
                <a:latin typeface="Calibri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ysClr val="windowText" lastClr="000000"/>
                </a:solidFill>
                <a:latin typeface="Calibri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ysClr val="windowText" lastClr="000000"/>
                </a:solidFill>
                <a:latin typeface="Calibri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ysClr val="windowText" lastClr="000000"/>
                </a:solidFill>
                <a:latin typeface="Calibri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/>
              </a:defRPr>
            </a:lvl9pPr>
          </a:lstStyle>
          <a:p>
            <a:pPr>
              <a:buNone/>
            </a:pP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271030" y="2035775"/>
            <a:ext cx="367270" cy="341506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1pPr>
            <a:lvl2pPr marL="457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2pPr>
            <a:lvl3pPr marL="914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3pPr>
            <a:lvl4pPr marL="1371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4pPr>
            <a:lvl5pPr marL="18288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5pPr>
            <a:lvl6pPr marL="22860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6pPr>
            <a:lvl7pPr marL="2743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7pPr>
            <a:lvl8pPr marL="3200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8pPr>
            <a:lvl9pPr marL="3657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9pPr>
          </a:lstStyle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909830" y="4550375"/>
            <a:ext cx="367270" cy="341506"/>
          </a:xfrm>
          <a:prstGeom prst="ellipse">
            <a:avLst/>
          </a:prstGeom>
          <a:solidFill>
            <a:srgbClr val="C0504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1pPr>
            <a:lvl2pPr marL="457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2pPr>
            <a:lvl3pPr marL="914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3pPr>
            <a:lvl4pPr marL="1371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4pPr>
            <a:lvl5pPr marL="18288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5pPr>
            <a:lvl6pPr marL="22860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6pPr>
            <a:lvl7pPr marL="2743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7pPr>
            <a:lvl8pPr marL="3200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8pPr>
            <a:lvl9pPr marL="3657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9pPr>
          </a:lstStyle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795030" y="5312375"/>
            <a:ext cx="367270" cy="341506"/>
          </a:xfrm>
          <a:prstGeom prst="ellipse">
            <a:avLst/>
          </a:prstGeom>
          <a:solidFill>
            <a:srgbClr val="00B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1pPr>
            <a:lvl2pPr marL="457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2pPr>
            <a:lvl3pPr marL="914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3pPr>
            <a:lvl4pPr marL="1371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4pPr>
            <a:lvl5pPr marL="18288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5pPr>
            <a:lvl6pPr marL="22860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6pPr>
            <a:lvl7pPr marL="2743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7pPr>
            <a:lvl8pPr marL="3200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8pPr>
            <a:lvl9pPr marL="3657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9pPr>
          </a:lstStyle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090430" y="1349975"/>
            <a:ext cx="367270" cy="341506"/>
          </a:xfrm>
          <a:prstGeom prst="ellipse">
            <a:avLst/>
          </a:prstGeom>
          <a:solidFill>
            <a:srgbClr val="1F497D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1pPr>
            <a:lvl2pPr marL="457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2pPr>
            <a:lvl3pPr marL="914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3pPr>
            <a:lvl4pPr marL="1371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4pPr>
            <a:lvl5pPr marL="18288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5pPr>
            <a:lvl6pPr marL="22860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6pPr>
            <a:lvl7pPr marL="2743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7pPr>
            <a:lvl8pPr marL="3200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8pPr>
            <a:lvl9pPr marL="3657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9pPr>
          </a:lstStyle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8430" y="1057062"/>
            <a:ext cx="1983259" cy="751313"/>
          </a:xfrm>
          <a:prstGeom prst="roundRect">
            <a:avLst/>
          </a:pr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1pPr>
            <a:lvl2pPr marL="457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2pPr>
            <a:lvl3pPr marL="914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3pPr>
            <a:lvl4pPr marL="1371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4pPr>
            <a:lvl5pPr marL="18288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5pPr>
            <a:lvl6pPr marL="22860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6pPr>
            <a:lvl7pPr marL="2743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7pPr>
            <a:lvl8pPr marL="3200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8pPr>
            <a:lvl9pPr marL="3657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</a:rPr>
              <a:t>Дом </a:t>
            </a:r>
            <a:r>
              <a:rPr lang="ru-RU" sz="2800" b="1" dirty="0" smtClean="0">
                <a:solidFill>
                  <a:srgbClr val="C00000"/>
                </a:solidFill>
              </a:rPr>
              <a:t>№4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1 грек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48115" y="4955728"/>
            <a:ext cx="1983259" cy="751313"/>
          </a:xfrm>
          <a:prstGeom prst="roundRect">
            <a:avLst/>
          </a:pr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1pPr>
            <a:lvl2pPr marL="457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2pPr>
            <a:lvl3pPr marL="914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3pPr>
            <a:lvl4pPr marL="1371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4pPr>
            <a:lvl5pPr marL="18288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5pPr>
            <a:lvl6pPr marL="22860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6pPr>
            <a:lvl7pPr marL="2743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7pPr>
            <a:lvl8pPr marL="3200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8pPr>
            <a:lvl9pPr marL="3657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Дом №25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2 грек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26279" y="940168"/>
            <a:ext cx="1983259" cy="751313"/>
          </a:xfrm>
          <a:prstGeom prst="roundRect">
            <a:avLst/>
          </a:pr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1pPr>
            <a:lvl2pPr marL="457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2pPr>
            <a:lvl3pPr marL="914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3pPr>
            <a:lvl4pPr marL="1371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4pPr>
            <a:lvl5pPr marL="18288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5pPr>
            <a:lvl6pPr marL="22860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6pPr>
            <a:lvl7pPr marL="2743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7pPr>
            <a:lvl8pPr marL="3200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8pPr>
            <a:lvl9pPr marL="3657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</a:rPr>
              <a:t>Озеро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99" y="5052295"/>
            <a:ext cx="1983259" cy="751313"/>
          </a:xfrm>
          <a:prstGeom prst="roundRect">
            <a:avLst/>
          </a:pr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1pPr>
            <a:lvl2pPr marL="457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2pPr>
            <a:lvl3pPr marL="914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3pPr>
            <a:lvl4pPr marL="1371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4pPr>
            <a:lvl5pPr marL="18288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5pPr>
            <a:lvl6pPr marL="22860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6pPr>
            <a:lvl7pPr marL="27432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7pPr>
            <a:lvl8pPr marL="32004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8pPr>
            <a:lvl9pPr marL="3657600" algn="l" defTabSz="914400" rtl="0" latinLnBrk="0">
              <a:defRPr sz="1800" kern="1200">
                <a:solidFill>
                  <a:sysClr val="window" lastClr="FFFFFF"/>
                </a:solidFill>
                <a:latin typeface="Calibri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</a:rPr>
              <a:t>Оливковое дерево</a:t>
            </a:r>
          </a:p>
        </p:txBody>
      </p:sp>
      <p:cxnSp>
        <p:nvCxnSpPr>
          <p:cNvPr id="13" name="Прямая соединительная линия 12"/>
          <p:cNvCxnSpPr>
            <a:endCxn id="7" idx="0"/>
          </p:cNvCxnSpPr>
          <p:nvPr/>
        </p:nvCxnSpPr>
        <p:spPr>
          <a:xfrm>
            <a:off x="1562100" y="2377281"/>
            <a:ext cx="1416565" cy="2935094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8" idx="5"/>
            <a:endCxn id="6" idx="1"/>
          </p:cNvCxnSpPr>
          <p:nvPr/>
        </p:nvCxnSpPr>
        <p:spPr>
          <a:xfrm>
            <a:off x="4403915" y="1641469"/>
            <a:ext cx="2559700" cy="295891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5" idx="7"/>
            <a:endCxn id="8" idx="2"/>
          </p:cNvCxnSpPr>
          <p:nvPr/>
        </p:nvCxnSpPr>
        <p:spPr>
          <a:xfrm flipV="1">
            <a:off x="1584515" y="1520728"/>
            <a:ext cx="2505915" cy="565059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6" idx="3"/>
          </p:cNvCxnSpPr>
          <p:nvPr/>
        </p:nvCxnSpPr>
        <p:spPr>
          <a:xfrm flipV="1">
            <a:off x="3086100" y="4841869"/>
            <a:ext cx="3877515" cy="48951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 descr="C:\Users\user\Desktop\два грека.png"/>
          <p:cNvPicPr/>
          <p:nvPr/>
        </p:nvPicPr>
        <p:blipFill>
          <a:blip r:embed="rId2" cstate="print"/>
          <a:srcRect t="2006" r="45811"/>
          <a:stretch>
            <a:fillRect/>
          </a:stretch>
        </p:blipFill>
        <p:spPr bwMode="auto">
          <a:xfrm>
            <a:off x="639462" y="1924843"/>
            <a:ext cx="631568" cy="105838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Users\user\Desktop\два грека.png"/>
          <p:cNvPicPr/>
          <p:nvPr/>
        </p:nvPicPr>
        <p:blipFill>
          <a:blip r:embed="rId3" cstate="print"/>
          <a:srcRect l="48485"/>
          <a:stretch>
            <a:fillRect/>
          </a:stretch>
        </p:blipFill>
        <p:spPr bwMode="auto">
          <a:xfrm>
            <a:off x="7372351" y="3891371"/>
            <a:ext cx="556576" cy="95049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Прямая соединительная линия 19"/>
          <p:cNvCxnSpPr>
            <a:endCxn id="6" idx="2"/>
          </p:cNvCxnSpPr>
          <p:nvPr/>
        </p:nvCxnSpPr>
        <p:spPr bwMode="auto">
          <a:xfrm>
            <a:off x="1638300" y="2377281"/>
            <a:ext cx="5271530" cy="2343847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Box 20"/>
          <p:cNvSpPr txBox="1"/>
          <p:nvPr/>
        </p:nvSpPr>
        <p:spPr>
          <a:xfrm>
            <a:off x="1771650" y="1924843"/>
            <a:ext cx="418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09410" y="4126230"/>
            <a:ext cx="477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026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6103" y="255247"/>
            <a:ext cx="849708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Тема урока: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Расстояние 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точки до прямой. </a:t>
            </a:r>
            <a:endParaRPr lang="ru-RU" sz="3600" b="1" dirty="0" smtClean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Расстояние 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между двумя параллельными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прямыми.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Цели урока: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ru-RU" sz="3600" i="1" dirty="0">
                <a:latin typeface="Cambria" pitchFamily="18" charset="0"/>
              </a:rPr>
              <a:t>узнать, что такое расстояние от точки до прямой, </a:t>
            </a:r>
            <a:endParaRPr lang="ru-RU" sz="3600" i="1" dirty="0" smtClean="0">
              <a:latin typeface="Cambria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ru-RU" sz="3600" i="1" dirty="0" smtClean="0">
                <a:latin typeface="Cambria" pitchFamily="18" charset="0"/>
              </a:rPr>
              <a:t>научиться </a:t>
            </a:r>
            <a:r>
              <a:rPr lang="ru-RU" sz="3600" i="1" dirty="0">
                <a:latin typeface="Cambria" pitchFamily="18" charset="0"/>
              </a:rPr>
              <a:t>находить расстояние от точки до прямой, </a:t>
            </a:r>
            <a:endParaRPr lang="ru-RU" sz="3600" i="1" dirty="0" smtClean="0">
              <a:latin typeface="Cambria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ru-RU" sz="3600" i="1" dirty="0" smtClean="0">
                <a:latin typeface="Cambria" pitchFamily="18" charset="0"/>
              </a:rPr>
              <a:t>научиться </a:t>
            </a:r>
            <a:r>
              <a:rPr lang="ru-RU" sz="3600" i="1" dirty="0">
                <a:latin typeface="Cambria" pitchFamily="18" charset="0"/>
              </a:rPr>
              <a:t>применять данное понятие при решении задач</a:t>
            </a:r>
            <a:endParaRPr lang="ru-RU" sz="3600" i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4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190" y="297181"/>
            <a:ext cx="84353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Практическая работа</a:t>
            </a:r>
          </a:p>
          <a:p>
            <a:endParaRPr lang="uk-UA" u="sng" dirty="0" smtClean="0"/>
          </a:p>
          <a:p>
            <a:r>
              <a:rPr lang="uk-UA" sz="2000" b="1" u="sng" dirty="0" err="1" smtClean="0"/>
              <a:t>Задание</a:t>
            </a:r>
            <a:r>
              <a:rPr lang="uk-UA" sz="2000" b="1" u="sng" dirty="0" smtClean="0"/>
              <a:t> </a:t>
            </a:r>
            <a:r>
              <a:rPr lang="uk-UA" sz="2000" b="1" u="sng" dirty="0"/>
              <a:t>№ </a:t>
            </a:r>
            <a:r>
              <a:rPr lang="uk-UA" sz="2000" b="1" u="sng" dirty="0" smtClean="0"/>
              <a:t>2</a:t>
            </a:r>
            <a:r>
              <a:rPr lang="uk-UA" sz="2000" b="1" dirty="0" smtClean="0"/>
              <a:t>. </a:t>
            </a:r>
            <a:endParaRPr lang="ru-RU" sz="2000" b="1" dirty="0"/>
          </a:p>
          <a:p>
            <a:r>
              <a:rPr lang="ru-RU" sz="2000" b="1" dirty="0"/>
              <a:t> </a:t>
            </a:r>
          </a:p>
          <a:p>
            <a:r>
              <a:rPr lang="ru-RU" sz="2000" dirty="0"/>
              <a:t>Маша и Саша собирали грибы в лесу. После того как корзинки наполнились, ребята решили отправиться домой. Для этого им надо было выйти на шоссе, так как с тяжелой корзинкой идти по лесу довольно трудно. Но тут у них возник спор – в какую сторону идти, чтобы быстрее выйти из леса. На рисунке  показано, как шла Маша (отрезок АВ) и как шел Саша (отрезок </a:t>
            </a:r>
            <a:r>
              <a:rPr lang="ru-RU" sz="2000" dirty="0" smtClean="0"/>
              <a:t>АД)</a:t>
            </a:r>
            <a:endParaRPr lang="ru-RU" sz="2000" dirty="0" smtClean="0"/>
          </a:p>
          <a:p>
            <a:endParaRPr lang="ru-RU" sz="2000" b="1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Равнобедренный треугольник 2"/>
          <p:cNvSpPr/>
          <p:nvPr/>
        </p:nvSpPr>
        <p:spPr bwMode="auto">
          <a:xfrm>
            <a:off x="1108710" y="4023360"/>
            <a:ext cx="2043684" cy="181737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 bwMode="auto">
          <a:xfrm>
            <a:off x="377190" y="5840730"/>
            <a:ext cx="346329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TextBox 5"/>
          <p:cNvSpPr txBox="1"/>
          <p:nvPr/>
        </p:nvSpPr>
        <p:spPr>
          <a:xfrm>
            <a:off x="1737360" y="3634740"/>
            <a:ext cx="830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47296" y="535888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07591" y="5358884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>
            <a:stCxn id="3" idx="0"/>
            <a:endCxn id="3" idx="3"/>
          </p:cNvCxnSpPr>
          <p:nvPr/>
        </p:nvCxnSpPr>
        <p:spPr bwMode="auto">
          <a:xfrm>
            <a:off x="2130552" y="4023360"/>
            <a:ext cx="0" cy="181737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Box 10"/>
          <p:cNvSpPr txBox="1"/>
          <p:nvPr/>
        </p:nvSpPr>
        <p:spPr>
          <a:xfrm>
            <a:off x="1977390" y="5943600"/>
            <a:ext cx="504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23360" y="3634740"/>
            <a:ext cx="46977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Как </a:t>
            </a:r>
            <a:r>
              <a:rPr lang="ru-RU" sz="2000" dirty="0"/>
              <a:t>выглядит кратчайший путь, по которому им надо было двигаться, чтобы добраться от точки О до шоссе. </a:t>
            </a:r>
          </a:p>
        </p:txBody>
      </p:sp>
    </p:spTree>
    <p:extLst>
      <p:ext uri="{BB962C8B-B14F-4D97-AF65-F5344CB8AC3E}">
        <p14:creationId xmlns:p14="http://schemas.microsoft.com/office/powerpoint/2010/main" val="290197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12"/>
          <p:cNvSpPr>
            <a:spLocks noChangeShapeType="1"/>
          </p:cNvSpPr>
          <p:nvPr/>
        </p:nvSpPr>
        <p:spPr bwMode="auto">
          <a:xfrm>
            <a:off x="609600" y="4419600"/>
            <a:ext cx="5943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4101" name="AutoShape 5"/>
          <p:cNvCxnSpPr>
            <a:cxnSpLocks noChangeShapeType="1"/>
          </p:cNvCxnSpPr>
          <p:nvPr/>
        </p:nvCxnSpPr>
        <p:spPr bwMode="auto">
          <a:xfrm flipH="1">
            <a:off x="2590800" y="2133600"/>
            <a:ext cx="1447800" cy="22860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4" name="AutoShape 10"/>
          <p:cNvCxnSpPr>
            <a:cxnSpLocks noChangeShapeType="1"/>
          </p:cNvCxnSpPr>
          <p:nvPr/>
        </p:nvCxnSpPr>
        <p:spPr bwMode="auto">
          <a:xfrm flipH="1">
            <a:off x="2590800" y="4419600"/>
            <a:ext cx="1447800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2301875" y="4393305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Cambria" panose="02040503050406030204" pitchFamily="18" charset="0"/>
              </a:rPr>
              <a:t>N</a:t>
            </a:r>
            <a:endParaRPr lang="ru-RU" sz="2400" b="1">
              <a:latin typeface="Cambria" panose="02040503050406030204" pitchFamily="18" charset="0"/>
            </a:endParaRP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3898597" y="4393305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Cambria" panose="02040503050406030204" pitchFamily="18" charset="0"/>
              </a:rPr>
              <a:t>H</a:t>
            </a:r>
            <a:endParaRPr lang="ru-RU" sz="2400" b="1">
              <a:latin typeface="Cambria" panose="02040503050406030204" pitchFamily="18" charset="0"/>
            </a:endParaRPr>
          </a:p>
        </p:txBody>
      </p:sp>
      <p:sp>
        <p:nvSpPr>
          <p:cNvPr id="10247" name="Text Box 19"/>
          <p:cNvSpPr txBox="1">
            <a:spLocks noChangeArrowheads="1"/>
          </p:cNvSpPr>
          <p:nvPr/>
        </p:nvSpPr>
        <p:spPr bwMode="auto">
          <a:xfrm>
            <a:off x="3761258" y="1688131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>
                <a:latin typeface="Cambria" panose="02040503050406030204" pitchFamily="18" charset="0"/>
              </a:rPr>
              <a:t>А</a:t>
            </a:r>
          </a:p>
        </p:txBody>
      </p:sp>
      <p:cxnSp>
        <p:nvCxnSpPr>
          <p:cNvPr id="10248" name="AutoShape 21"/>
          <p:cNvCxnSpPr>
            <a:cxnSpLocks noChangeShapeType="1"/>
          </p:cNvCxnSpPr>
          <p:nvPr/>
        </p:nvCxnSpPr>
        <p:spPr bwMode="auto">
          <a:xfrm flipH="1">
            <a:off x="2590800" y="4419600"/>
            <a:ext cx="1447800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18" name="AutoShape 22"/>
          <p:cNvCxnSpPr>
            <a:cxnSpLocks noChangeShapeType="1"/>
          </p:cNvCxnSpPr>
          <p:nvPr/>
        </p:nvCxnSpPr>
        <p:spPr bwMode="auto">
          <a:xfrm>
            <a:off x="4038600" y="2133600"/>
            <a:ext cx="0" cy="228600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0" name="Text Box 23"/>
          <p:cNvSpPr txBox="1">
            <a:spLocks noChangeArrowheads="1"/>
          </p:cNvSpPr>
          <p:nvPr/>
        </p:nvSpPr>
        <p:spPr bwMode="auto">
          <a:xfrm>
            <a:off x="549557" y="3969603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i="1" dirty="0">
                <a:latin typeface="Cambria" panose="02040503050406030204" pitchFamily="18" charset="0"/>
              </a:rPr>
              <a:t>a</a:t>
            </a:r>
            <a:endParaRPr lang="ru-RU" sz="2400" b="1" i="1" dirty="0">
              <a:latin typeface="Cambria" panose="02040503050406030204" pitchFamily="18" charset="0"/>
            </a:endParaRPr>
          </a:p>
        </p:txBody>
      </p:sp>
      <p:sp>
        <p:nvSpPr>
          <p:cNvPr id="4122" name="Line 26"/>
          <p:cNvSpPr>
            <a:spLocks noChangeShapeType="1"/>
          </p:cNvSpPr>
          <p:nvPr/>
        </p:nvSpPr>
        <p:spPr bwMode="auto">
          <a:xfrm flipH="1">
            <a:off x="3810000" y="4191000"/>
            <a:ext cx="22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3" name="Line 27"/>
          <p:cNvSpPr>
            <a:spLocks noChangeShapeType="1"/>
          </p:cNvSpPr>
          <p:nvPr/>
        </p:nvSpPr>
        <p:spPr bwMode="auto">
          <a:xfrm flipH="1" flipV="1">
            <a:off x="3810000" y="4191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3" name="AutoShape 32"/>
          <p:cNvSpPr>
            <a:spLocks noChangeArrowheads="1"/>
          </p:cNvSpPr>
          <p:nvPr/>
        </p:nvSpPr>
        <p:spPr bwMode="auto">
          <a:xfrm flipH="1">
            <a:off x="3994150" y="2057400"/>
            <a:ext cx="90488" cy="90488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>
              <a:latin typeface="Corbel" panose="020B0503020204020204" pitchFamily="34" charset="0"/>
            </a:endParaRPr>
          </a:p>
        </p:txBody>
      </p:sp>
      <p:sp>
        <p:nvSpPr>
          <p:cNvPr id="10254" name="Text Box 41"/>
          <p:cNvSpPr txBox="1">
            <a:spLocks noChangeArrowheads="1"/>
          </p:cNvSpPr>
          <p:nvPr/>
        </p:nvSpPr>
        <p:spPr bwMode="auto">
          <a:xfrm>
            <a:off x="533400" y="162709"/>
            <a:ext cx="8305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Расстояние от точки до прямой</a:t>
            </a:r>
            <a:endParaRPr lang="ru-RU" sz="4800" b="1" i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 rot="5400000">
            <a:off x="3120796" y="3058548"/>
            <a:ext cx="236900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>
                <a:solidFill>
                  <a:srgbClr val="002060"/>
                </a:solidFill>
                <a:latin typeface="Cambria" panose="02040503050406030204" pitchFamily="18" charset="0"/>
              </a:rPr>
              <a:t>перпендикуляр</a:t>
            </a:r>
          </a:p>
        </p:txBody>
      </p:sp>
      <p:sp>
        <p:nvSpPr>
          <p:cNvPr id="4139" name="Text Box 43"/>
          <p:cNvSpPr txBox="1">
            <a:spLocks noChangeArrowheads="1"/>
          </p:cNvSpPr>
          <p:nvPr/>
        </p:nvSpPr>
        <p:spPr bwMode="auto">
          <a:xfrm>
            <a:off x="269383" y="4807803"/>
            <a:ext cx="875763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dirty="0" smtClean="0">
                <a:latin typeface="Cambria" panose="02040503050406030204" pitchFamily="18" charset="0"/>
              </a:rPr>
              <a:t>АН – перпендикуляр, </a:t>
            </a:r>
          </a:p>
          <a:p>
            <a:pPr eaLnBrk="1" hangingPunct="1">
              <a:spcBef>
                <a:spcPct val="50000"/>
              </a:spcBef>
            </a:pPr>
            <a:r>
              <a:rPr lang="ru-RU" sz="2400" dirty="0" smtClean="0">
                <a:latin typeface="Cambria" panose="02040503050406030204" pitchFamily="18" charset="0"/>
              </a:rPr>
              <a:t>точка </a:t>
            </a:r>
            <a:r>
              <a:rPr lang="ru-RU" sz="2400" dirty="0">
                <a:latin typeface="Cambria" panose="02040503050406030204" pitchFamily="18" charset="0"/>
              </a:rPr>
              <a:t>Н – основание перпендикуляра</a:t>
            </a:r>
          </a:p>
        </p:txBody>
      </p:sp>
      <p:sp>
        <p:nvSpPr>
          <p:cNvPr id="4140" name="Text Box 44"/>
          <p:cNvSpPr txBox="1">
            <a:spLocks noChangeArrowheads="1"/>
          </p:cNvSpPr>
          <p:nvPr/>
        </p:nvSpPr>
        <p:spPr bwMode="auto">
          <a:xfrm rot="-3432136">
            <a:off x="2139764" y="3008451"/>
            <a:ext cx="194029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dirty="0">
                <a:solidFill>
                  <a:srgbClr val="002060"/>
                </a:solidFill>
                <a:latin typeface="Cambria" panose="02040503050406030204" pitchFamily="18" charset="0"/>
              </a:rPr>
              <a:t>наклонная</a:t>
            </a:r>
          </a:p>
        </p:txBody>
      </p:sp>
      <p:sp>
        <p:nvSpPr>
          <p:cNvPr id="4143" name="Text Box 47"/>
          <p:cNvSpPr txBox="1">
            <a:spLocks noChangeArrowheads="1"/>
          </p:cNvSpPr>
          <p:nvPr/>
        </p:nvSpPr>
        <p:spPr bwMode="auto">
          <a:xfrm>
            <a:off x="269383" y="5741300"/>
            <a:ext cx="783956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dirty="0" smtClean="0">
                <a:latin typeface="Cambria" panose="02040503050406030204" pitchFamily="18" charset="0"/>
              </a:rPr>
              <a:t>А</a:t>
            </a:r>
            <a:r>
              <a:rPr lang="en-US" sz="2400" dirty="0" smtClean="0">
                <a:latin typeface="Cambria" panose="02040503050406030204" pitchFamily="18" charset="0"/>
              </a:rPr>
              <a:t>N</a:t>
            </a:r>
            <a:r>
              <a:rPr lang="ru-RU" sz="2400" dirty="0" smtClean="0">
                <a:latin typeface="Cambria" panose="02040503050406030204" pitchFamily="18" charset="0"/>
              </a:rPr>
              <a:t> – наклонная, </a:t>
            </a:r>
          </a:p>
          <a:p>
            <a:pPr eaLnBrk="1" hangingPunct="1">
              <a:spcBef>
                <a:spcPct val="50000"/>
              </a:spcBef>
            </a:pPr>
            <a:r>
              <a:rPr lang="ru-RU" sz="2400" dirty="0" smtClean="0">
                <a:latin typeface="Cambria" panose="02040503050406030204" pitchFamily="18" charset="0"/>
              </a:rPr>
              <a:t>точка </a:t>
            </a:r>
            <a:r>
              <a:rPr lang="en-US" sz="2400" dirty="0">
                <a:latin typeface="Cambria" panose="02040503050406030204" pitchFamily="18" charset="0"/>
              </a:rPr>
              <a:t>N</a:t>
            </a:r>
            <a:r>
              <a:rPr lang="ru-RU" sz="2400" dirty="0">
                <a:latin typeface="Cambria" panose="02040503050406030204" pitchFamily="18" charset="0"/>
              </a:rPr>
              <a:t> – основание наклонной</a:t>
            </a:r>
          </a:p>
        </p:txBody>
      </p:sp>
      <p:sp>
        <p:nvSpPr>
          <p:cNvPr id="4154" name="Text Box 58"/>
          <p:cNvSpPr txBox="1">
            <a:spLocks noChangeArrowheads="1"/>
          </p:cNvSpPr>
          <p:nvPr/>
        </p:nvSpPr>
        <p:spPr bwMode="auto">
          <a:xfrm>
            <a:off x="5217018" y="1637420"/>
            <a:ext cx="3809999" cy="280692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  <a:latin typeface="Cambria" panose="02040503050406030204" pitchFamily="18" charset="0"/>
              </a:rPr>
              <a:t>Расстоянием от</a:t>
            </a:r>
            <a:r>
              <a:rPr lang="en-US" sz="2800" i="1" dirty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latin typeface="Cambria" panose="02040503050406030204" pitchFamily="18" charset="0"/>
              </a:rPr>
              <a:t>точки </a:t>
            </a:r>
            <a:r>
              <a:rPr lang="ru-RU" sz="28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до </a:t>
            </a:r>
            <a:r>
              <a:rPr lang="ru-RU" sz="2800" b="1" i="1" dirty="0">
                <a:solidFill>
                  <a:srgbClr val="C00000"/>
                </a:solidFill>
                <a:latin typeface="Cambria" panose="02040503050406030204" pitchFamily="18" charset="0"/>
              </a:rPr>
              <a:t>прямой</a:t>
            </a:r>
            <a:r>
              <a:rPr lang="en-US" sz="2800" b="1" i="1" dirty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ru-RU" sz="2800" b="1" dirty="0" smtClean="0">
                <a:latin typeface="Cambria" panose="02040503050406030204" pitchFamily="18" charset="0"/>
              </a:rPr>
              <a:t>называется </a:t>
            </a:r>
            <a:r>
              <a:rPr lang="ru-RU" sz="2800" b="1" dirty="0">
                <a:latin typeface="Cambria" panose="02040503050406030204" pitchFamily="18" charset="0"/>
              </a:rPr>
              <a:t>длина </a:t>
            </a:r>
            <a:r>
              <a:rPr lang="ru-RU" sz="2800" b="1" dirty="0" smtClean="0">
                <a:latin typeface="Cambria" panose="02040503050406030204" pitchFamily="18" charset="0"/>
              </a:rPr>
              <a:t>перпендикуляра, </a:t>
            </a:r>
            <a:r>
              <a:rPr lang="ru-RU" sz="2800" b="1" dirty="0">
                <a:latin typeface="Cambria" panose="02040503050406030204" pitchFamily="18" charset="0"/>
              </a:rPr>
              <a:t>проведенного из </a:t>
            </a:r>
            <a:r>
              <a:rPr lang="ru-RU" sz="2800" b="1" dirty="0" smtClean="0">
                <a:latin typeface="Cambria" panose="02040503050406030204" pitchFamily="18" charset="0"/>
              </a:rPr>
              <a:t>данной точки к данной </a:t>
            </a:r>
            <a:r>
              <a:rPr lang="ru-RU" sz="2800" b="1" dirty="0">
                <a:latin typeface="Cambria" panose="02040503050406030204" pitchFamily="18" charset="0"/>
              </a:rPr>
              <a:t>прямой.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610" y="4600553"/>
            <a:ext cx="1937407" cy="1937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89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2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1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3" grpId="0"/>
      <p:bldP spid="4114" grpId="0"/>
      <p:bldP spid="4122" grpId="0" animBg="1"/>
      <p:bldP spid="4123" grpId="0" animBg="1"/>
      <p:bldP spid="4138" grpId="0"/>
      <p:bldP spid="4139" grpId="0"/>
      <p:bldP spid="4140" grpId="0"/>
      <p:bldP spid="4143" grpId="0"/>
      <p:bldP spid="4154" grpId="0" uiExpand="1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0"/>
          <p:cNvSpPr txBox="1">
            <a:spLocks noChangeArrowheads="1"/>
          </p:cNvSpPr>
          <p:nvPr/>
        </p:nvSpPr>
        <p:spPr bwMode="auto">
          <a:xfrm>
            <a:off x="7110462" y="1566624"/>
            <a:ext cx="1981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200" b="1" smtClean="0">
                <a:solidFill>
                  <a:srgbClr val="FF0000"/>
                </a:solidFill>
                <a:latin typeface="Cambria" panose="02040503050406030204" pitchFamily="18" charset="0"/>
              </a:rPr>
              <a:t>А</a:t>
            </a:r>
            <a:r>
              <a:rPr lang="en-US" sz="3200" b="1" smtClean="0">
                <a:solidFill>
                  <a:srgbClr val="FF0000"/>
                </a:solidFill>
                <a:latin typeface="Cambria" panose="02040503050406030204" pitchFamily="18" charset="0"/>
              </a:rPr>
              <a:t>H &lt; </a:t>
            </a:r>
            <a:r>
              <a:rPr lang="ru-RU" sz="3200" b="1" smtClean="0">
                <a:solidFill>
                  <a:srgbClr val="FF0000"/>
                </a:solidFill>
                <a:latin typeface="Cambria" panose="02040503050406030204" pitchFamily="18" charset="0"/>
              </a:rPr>
              <a:t>А</a:t>
            </a:r>
            <a:r>
              <a:rPr lang="en-US" sz="3200" b="1" smtClean="0">
                <a:solidFill>
                  <a:srgbClr val="FF0000"/>
                </a:solidFill>
                <a:latin typeface="Cambria" panose="02040503050406030204" pitchFamily="18" charset="0"/>
              </a:rPr>
              <a:t>N</a:t>
            </a:r>
            <a:endParaRPr lang="ru-RU" sz="32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4146996" y="3029896"/>
            <a:ext cx="4604197" cy="1166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6" name="AutoShape 5"/>
          <p:cNvCxnSpPr>
            <a:cxnSpLocks noChangeShapeType="1"/>
          </p:cNvCxnSpPr>
          <p:nvPr/>
        </p:nvCxnSpPr>
        <p:spPr bwMode="auto">
          <a:xfrm flipH="1">
            <a:off x="4788794" y="755561"/>
            <a:ext cx="1447800" cy="22860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AutoShape 10"/>
          <p:cNvCxnSpPr>
            <a:cxnSpLocks noChangeShapeType="1"/>
          </p:cNvCxnSpPr>
          <p:nvPr/>
        </p:nvCxnSpPr>
        <p:spPr bwMode="auto">
          <a:xfrm flipH="1">
            <a:off x="4788794" y="3041561"/>
            <a:ext cx="1447800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499869" y="3015266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Cambria" panose="02040503050406030204" pitchFamily="18" charset="0"/>
              </a:rPr>
              <a:t>N</a:t>
            </a:r>
            <a:endParaRPr lang="ru-RU" sz="2400" b="1">
              <a:latin typeface="Cambria" panose="02040503050406030204" pitchFamily="18" charset="0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6096591" y="3015266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latin typeface="Cambria" panose="02040503050406030204" pitchFamily="18" charset="0"/>
              </a:rPr>
              <a:t>H</a:t>
            </a:r>
            <a:endParaRPr lang="ru-RU" sz="2400" b="1">
              <a:latin typeface="Cambria" panose="02040503050406030204" pitchFamily="18" charset="0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5758866" y="548475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>
                <a:latin typeface="Cambria" panose="02040503050406030204" pitchFamily="18" charset="0"/>
              </a:rPr>
              <a:t>А</a:t>
            </a:r>
          </a:p>
        </p:txBody>
      </p:sp>
      <p:cxnSp>
        <p:nvCxnSpPr>
          <p:cNvPr id="11" name="AutoShape 21"/>
          <p:cNvCxnSpPr>
            <a:cxnSpLocks noChangeShapeType="1"/>
          </p:cNvCxnSpPr>
          <p:nvPr/>
        </p:nvCxnSpPr>
        <p:spPr bwMode="auto">
          <a:xfrm flipH="1">
            <a:off x="4788794" y="3041561"/>
            <a:ext cx="1447800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AutoShape 22"/>
          <p:cNvCxnSpPr>
            <a:cxnSpLocks noChangeShapeType="1"/>
          </p:cNvCxnSpPr>
          <p:nvPr/>
        </p:nvCxnSpPr>
        <p:spPr bwMode="auto">
          <a:xfrm>
            <a:off x="6236594" y="755561"/>
            <a:ext cx="0" cy="228600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4114384" y="2650902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i="1" dirty="0">
                <a:latin typeface="Cambria" panose="02040503050406030204" pitchFamily="18" charset="0"/>
              </a:rPr>
              <a:t>a</a:t>
            </a:r>
            <a:endParaRPr lang="ru-RU" sz="2400" b="1" i="1" dirty="0">
              <a:latin typeface="Cambria" panose="02040503050406030204" pitchFamily="18" charset="0"/>
            </a:endParaRPr>
          </a:p>
        </p:txBody>
      </p:sp>
      <p:sp>
        <p:nvSpPr>
          <p:cNvPr id="14" name="Line 26"/>
          <p:cNvSpPr>
            <a:spLocks noChangeShapeType="1"/>
          </p:cNvSpPr>
          <p:nvPr/>
        </p:nvSpPr>
        <p:spPr bwMode="auto">
          <a:xfrm flipH="1">
            <a:off x="6007994" y="2812961"/>
            <a:ext cx="22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Line 27"/>
          <p:cNvSpPr>
            <a:spLocks noChangeShapeType="1"/>
          </p:cNvSpPr>
          <p:nvPr/>
        </p:nvSpPr>
        <p:spPr bwMode="auto">
          <a:xfrm flipH="1" flipV="1">
            <a:off x="6007994" y="2812961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AutoShape 32"/>
          <p:cNvSpPr>
            <a:spLocks noChangeArrowheads="1"/>
          </p:cNvSpPr>
          <p:nvPr/>
        </p:nvSpPr>
        <p:spPr bwMode="auto">
          <a:xfrm flipH="1">
            <a:off x="6192144" y="679361"/>
            <a:ext cx="90488" cy="90488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>
              <a:latin typeface="Corbel" panose="020B0503020204020204" pitchFamily="34" charset="0"/>
            </a:endParaRPr>
          </a:p>
        </p:txBody>
      </p:sp>
      <p:sp>
        <p:nvSpPr>
          <p:cNvPr id="17" name="Text Box 42"/>
          <p:cNvSpPr txBox="1">
            <a:spLocks noChangeArrowheads="1"/>
          </p:cNvSpPr>
          <p:nvPr/>
        </p:nvSpPr>
        <p:spPr bwMode="auto">
          <a:xfrm rot="5400000">
            <a:off x="5318790" y="1680509"/>
            <a:ext cx="236900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dirty="0">
                <a:solidFill>
                  <a:srgbClr val="002060"/>
                </a:solidFill>
                <a:latin typeface="Cambria" panose="02040503050406030204" pitchFamily="18" charset="0"/>
              </a:rPr>
              <a:t>перпендикуляр</a:t>
            </a:r>
          </a:p>
        </p:txBody>
      </p:sp>
      <p:sp>
        <p:nvSpPr>
          <p:cNvPr id="18" name="Text Box 44"/>
          <p:cNvSpPr txBox="1">
            <a:spLocks noChangeArrowheads="1"/>
          </p:cNvSpPr>
          <p:nvPr/>
        </p:nvSpPr>
        <p:spPr bwMode="auto">
          <a:xfrm rot="18167864">
            <a:off x="4337758" y="1630412"/>
            <a:ext cx="194029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dirty="0">
                <a:solidFill>
                  <a:srgbClr val="002060"/>
                </a:solidFill>
                <a:latin typeface="Cambria" panose="02040503050406030204" pitchFamily="18" charset="0"/>
              </a:rPr>
              <a:t>наклонная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88258" y="3760082"/>
            <a:ext cx="8185651" cy="206210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Перпендикуляр, проведённый из точки к прямой, меньше любой наклонной, проведённой из той же точки к этой прямой.</a:t>
            </a:r>
          </a:p>
        </p:txBody>
      </p:sp>
      <p:sp>
        <p:nvSpPr>
          <p:cNvPr id="20" name="Text Box 60"/>
          <p:cNvSpPr txBox="1">
            <a:spLocks noChangeArrowheads="1"/>
          </p:cNvSpPr>
          <p:nvPr/>
        </p:nvSpPr>
        <p:spPr bwMode="auto">
          <a:xfrm>
            <a:off x="133018" y="1157810"/>
            <a:ext cx="4629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marL="342900" indent="-342900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chemeClr val="accent2"/>
                </a:solidFill>
                <a:latin typeface="Cambria" panose="02040503050406030204" pitchFamily="18" charset="0"/>
              </a:rPr>
              <a:t>Сравнить отрезки А</a:t>
            </a:r>
            <a:r>
              <a:rPr lang="en-US" sz="2400" b="1" i="1" dirty="0" smtClean="0">
                <a:solidFill>
                  <a:schemeClr val="accent2"/>
                </a:solidFill>
                <a:latin typeface="Cambria" panose="02040503050406030204" pitchFamily="18" charset="0"/>
              </a:rPr>
              <a:t>H </a:t>
            </a:r>
            <a:r>
              <a:rPr lang="ru-RU" sz="2400" b="1" i="1" dirty="0" smtClean="0">
                <a:solidFill>
                  <a:schemeClr val="accent2"/>
                </a:solidFill>
                <a:latin typeface="Cambria" panose="02040503050406030204" pitchFamily="18" charset="0"/>
              </a:rPr>
              <a:t>и</a:t>
            </a:r>
            <a:r>
              <a:rPr lang="en-US" sz="2400" b="1" i="1" dirty="0" smtClean="0">
                <a:solidFill>
                  <a:schemeClr val="accent2"/>
                </a:solidFill>
                <a:latin typeface="Cambria" panose="02040503050406030204" pitchFamily="18" charset="0"/>
              </a:rPr>
              <a:t> </a:t>
            </a:r>
            <a:r>
              <a:rPr lang="ru-RU" sz="2400" b="1" i="1" dirty="0" smtClean="0">
                <a:solidFill>
                  <a:schemeClr val="accent2"/>
                </a:solidFill>
                <a:latin typeface="Cambria" panose="02040503050406030204" pitchFamily="18" charset="0"/>
              </a:rPr>
              <a:t>А</a:t>
            </a:r>
            <a:r>
              <a:rPr lang="en-US" sz="2400" b="1" i="1" dirty="0" smtClean="0">
                <a:solidFill>
                  <a:schemeClr val="accent2"/>
                </a:solidFill>
                <a:latin typeface="Cambria" panose="02040503050406030204" pitchFamily="18" charset="0"/>
              </a:rPr>
              <a:t>N</a:t>
            </a:r>
            <a:endParaRPr lang="ru-RU" sz="2400" b="1" i="1" dirty="0">
              <a:solidFill>
                <a:schemeClr val="accent2"/>
              </a:solidFill>
              <a:latin typeface="Cambria" panose="02040503050406030204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127" y="5346852"/>
            <a:ext cx="1245495" cy="12454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2366" y="128212"/>
            <a:ext cx="6708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Расстояние от точки до прямой</a:t>
            </a:r>
          </a:p>
        </p:txBody>
      </p:sp>
    </p:spTree>
    <p:extLst>
      <p:ext uri="{BB962C8B-B14F-4D97-AF65-F5344CB8AC3E}">
        <p14:creationId xmlns:p14="http://schemas.microsoft.com/office/powerpoint/2010/main" val="210508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6e5c0df7522d46eb05cce83429eecf5454242e1"/>
</p:tagLst>
</file>

<file path=ppt/theme/theme1.xml><?xml version="1.0" encoding="utf-8"?>
<a:theme xmlns:a="http://schemas.openxmlformats.org/drawingml/2006/main" name="Тема24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Тема24" id="{86ABD074-897A-42C4-9436-B9B05592E4FA}" vid="{EB2EF3B2-8D33-446F-A82C-2913144298A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Тема24</Template>
  <TotalTime>1807</TotalTime>
  <Words>679</Words>
  <Application>Microsoft Office PowerPoint</Application>
  <PresentationFormat>Экран (4:3)</PresentationFormat>
  <Paragraphs>180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Тема24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Практическая работа Задача. Требуется постелить в комнате линолеум. Известно что две противоположные стены – параллельны. На одном краю комнаты начертили общий перпендикуляр, и его длина оказалась равной 4 м. Стоит ли перепроверить длины общих перпендикуляров в других местах комнаты?</vt:lpstr>
      <vt:lpstr>Древнегреческий диолк —каменная дорога. </vt:lpstr>
      <vt:lpstr>Презентация PowerPoint</vt:lpstr>
      <vt:lpstr>Практическая работа</vt:lpstr>
      <vt:lpstr>Презентация PowerPoint</vt:lpstr>
      <vt:lpstr> Работа по готовым чертежам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Кабинет317</dc:creator>
  <cp:lastModifiedBy>Света</cp:lastModifiedBy>
  <cp:revision>39</cp:revision>
  <dcterms:created xsi:type="dcterms:W3CDTF">2019-03-30T14:46:04Z</dcterms:created>
  <dcterms:modified xsi:type="dcterms:W3CDTF">2022-01-30T14:38:40Z</dcterms:modified>
</cp:coreProperties>
</file>