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5"/>
  </p:notesMasterIdLst>
  <p:sldIdLst>
    <p:sldId id="258" r:id="rId2"/>
    <p:sldId id="373" r:id="rId3"/>
    <p:sldId id="341" r:id="rId4"/>
    <p:sldId id="343" r:id="rId5"/>
    <p:sldId id="375" r:id="rId6"/>
    <p:sldId id="376" r:id="rId7"/>
    <p:sldId id="378" r:id="rId8"/>
    <p:sldId id="377" r:id="rId9"/>
    <p:sldId id="374" r:id="rId10"/>
    <p:sldId id="379" r:id="rId11"/>
    <p:sldId id="380" r:id="rId12"/>
    <p:sldId id="382" r:id="rId13"/>
    <p:sldId id="383" r:id="rId14"/>
    <p:sldId id="384" r:id="rId15"/>
    <p:sldId id="385" r:id="rId16"/>
    <p:sldId id="392" r:id="rId17"/>
    <p:sldId id="386" r:id="rId18"/>
    <p:sldId id="393" r:id="rId19"/>
    <p:sldId id="387" r:id="rId20"/>
    <p:sldId id="388" r:id="rId21"/>
    <p:sldId id="389" r:id="rId22"/>
    <p:sldId id="390" r:id="rId23"/>
    <p:sldId id="39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3848" autoAdjust="0"/>
  </p:normalViewPr>
  <p:slideViewPr>
    <p:cSldViewPr>
      <p:cViewPr varScale="1">
        <p:scale>
          <a:sx n="73" d="100"/>
          <a:sy n="73" d="100"/>
        </p:scale>
        <p:origin x="87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835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ED912-8E64-45CE-9DCE-78A65C8336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8ECB5-AB7F-44CF-AE8D-A772D2396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10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8ECB5-AB7F-44CF-AE8D-A772D2396B2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39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2D2DD6C-D132-4C61-AA25-1D3E42C771EB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180EB76-3C2D-4F0E-BC57-4C6D1099C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45;&#1044;&#1057;&#1054;&#1042;&#1045;&#1058;&#1067;\&#1055;&#1045;&#1044;%20&#1057;&#1054;&#1042;&#1045;&#1058;&#1067;%202023-2024\&#1087;&#1077;&#1076;%20&#1089;&#1086;&#1074;&#1077;&#1090;%203\&#1057;&#1082;&#1072;&#1079;&#1082;&#1072;-&#1096;&#1091;&#1084;&#1077;&#1083;&#1082;&#1072;%20&#1052;&#1045;&#1056;&#1050;&#1059;&#1051;&#1054;&#1042;&#1040;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45;&#1044;&#1057;&#1054;&#1042;&#1045;&#1058;&#1067;\&#1055;&#1045;&#1044;%20&#1057;&#1054;&#1042;&#1045;&#1058;&#1067;%202023-2024\&#1087;&#1077;&#1076;%20&#1089;&#1086;&#1074;&#1077;&#1090;%203\&#1056;&#1077;&#1092;&#1083;&#1077;&#1082;&#1089;&#1080;&#1103;.mp3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45;&#1044;&#1057;&#1054;&#1042;&#1045;&#1058;&#1067;\&#1055;&#1045;&#1044;%20&#1057;&#1054;&#1042;&#1045;&#1058;&#1067;%202023-2024\&#1087;&#1077;&#1076;%20&#1089;&#1086;&#1074;&#1077;&#1090;%203\z_uk-poezda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45;&#1044;&#1057;&#1054;&#1042;&#1045;&#1058;&#1067;\&#1055;&#1045;&#1044;%20&#1057;&#1054;&#1042;&#1045;&#1058;&#1067;%202023-2024\&#1087;&#1077;&#1076;%20&#1089;&#1086;&#1074;&#1077;&#1090;%203\okudjava_bulat%20-%20pojelanie_druzyam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45;&#1044;&#1057;&#1054;&#1042;&#1045;&#1058;&#1067;\&#1055;&#1045;&#1044;%20&#1057;&#1054;&#1042;&#1045;&#1058;&#1067;%202023-2024\&#1087;&#1077;&#1076;%20&#1089;&#1086;&#1074;&#1077;&#1090;%203\1%20&#1053;&#1072;&#1095;&#1072;&#1083;&#1086;%20-%20&#1042;%20&#1075;&#1086;&#1089;&#1090;&#1103;&#1093;%20&#1091;%20&#1089;&#1082;&#1072;&#1079;&#1082;&#1080;%20-%20.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45;&#1044;&#1057;&#1054;&#1042;&#1045;&#1058;&#1067;\&#1055;&#1045;&#1044;%20&#1057;&#1054;&#1042;&#1045;&#1058;&#1067;%202023-2024\&#1087;&#1077;&#1076;%20&#1089;&#1086;&#1074;&#1077;&#1090;%203\&#1079;&#1074;&#1091;&#1082;%20&#1074;&#1077;&#1090;&#1088;&#1072;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картинки  на рабочий стол\444594869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193"/>
            <a:ext cx="9129076" cy="684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15616" y="476672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«Колосок» с. Ивановка Оренбургского района Оренбургской области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412776"/>
            <a:ext cx="8012028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Педагогический совет №3</a:t>
            </a:r>
            <a:endParaRPr lang="ru-RU" sz="4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тему: «Развитие творческого потенциала дошкольников средствами аппликации»</a:t>
            </a:r>
          </a:p>
          <a:p>
            <a:pPr algn="ctr"/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5229200"/>
            <a:ext cx="5166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Погонец И.В.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991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3a38f2e-732c-4657-a7da-eb1827a8c28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396536" cy="69927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1340768"/>
            <a:ext cx="746760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Аппликация (от латинского слова </a:t>
            </a:r>
            <a:r>
              <a:rPr lang="ru-RU" sz="5400" b="1" i="1" dirty="0" err="1" smtClean="0">
                <a:solidFill>
                  <a:srgbClr val="FF0000"/>
                </a:solidFill>
              </a:rPr>
              <a:t>applicatio</a:t>
            </a:r>
            <a:r>
              <a:rPr lang="ru-RU" sz="5400" b="1" i="1" dirty="0" smtClean="0">
                <a:solidFill>
                  <a:srgbClr val="FF0000"/>
                </a:solidFill>
              </a:rPr>
              <a:t> — прикладывание)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0892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СТАНЦИЯ «МОЗГОВОЙ ШТУРМ»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СТАНЦИЯ «АНАЛИТИЧЕСКАЯ»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СТАНЦИЯ «ОТКРЫТАЯ ТРИБУНА»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СТАНЦИЯ «МУЗЫКАЛЬНАЯ»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449144" cy="562074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err="1" smtClean="0">
                <a:solidFill>
                  <a:srgbClr val="FF0000"/>
                </a:solidFill>
              </a:rPr>
              <a:t>Сказка-шумелка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pic>
        <p:nvPicPr>
          <p:cNvPr id="6" name="Сказка-шумелка МЕРКУЛОВА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667000" y="2894013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784976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СТАНЦИЯ «ИНТЕЛЛЕКТУАЛЬНАЯ»</a:t>
            </a:r>
            <a:endParaRPr lang="ru-RU" sz="4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69271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СТАНЦИЯ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«ОБМЕН ОПЫТОМ»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467600" cy="1143000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Повестка дня: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268760"/>
            <a:ext cx="8075240" cy="487375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1. Организационный момент. Вступительное слово заведующего. </a:t>
            </a:r>
            <a:r>
              <a:rPr lang="ru-RU" dirty="0" smtClean="0">
                <a:latin typeface="Times New Roman" panose="02020603050405020304" pitchFamily="18" charset="0"/>
                <a:ea typeface="DejaVu Sans"/>
              </a:rPr>
              <a:t>Выполнение предыдущего педсовета.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   </a:t>
            </a:r>
            <a:r>
              <a:rPr lang="ru-RU" dirty="0" smtClean="0">
                <a:latin typeface="Times New Roman" panose="02020603050405020304" pitchFamily="18" charset="0"/>
                <a:ea typeface="DejaVu Sans"/>
              </a:rPr>
              <a:t>Итоги тематического контроля 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условий в ДОУ по художественно- эстетическому развитию (аппликация)</a:t>
            </a:r>
            <a:r>
              <a:rPr lang="ru-RU" dirty="0" smtClean="0">
                <a:latin typeface="Times New Roman" panose="02020603050405020304" pitchFamily="18" charset="0"/>
                <a:ea typeface="DejaVu Sans"/>
              </a:rPr>
              <a:t>».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DejaVu Sans"/>
              </a:rPr>
              <a:t>3.      Викторина «Творческий педагог- творческие дети».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4.</a:t>
            </a:r>
            <a:r>
              <a:rPr lang="ru-RU" dirty="0" smtClean="0"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     Обсуждение и принятие решения.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     Разное.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РЕФЛЕКСИЯ «ЦВЕТНЫЕ ОЧКИ»</a:t>
            </a:r>
            <a:endParaRPr lang="ru-RU" sz="4800" dirty="0" smtClean="0"/>
          </a:p>
          <a:p>
            <a:endParaRPr lang="ru-RU" dirty="0"/>
          </a:p>
        </p:txBody>
      </p:sp>
      <p:pic>
        <p:nvPicPr>
          <p:cNvPr id="4" name="Рефлекс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84368" y="5733256"/>
            <a:ext cx="800472" cy="80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5616" y="836712"/>
            <a:ext cx="7467600" cy="4873752"/>
          </a:xfrm>
        </p:spPr>
        <p:txBody>
          <a:bodyPr/>
          <a:lstStyle/>
          <a:p>
            <a:r>
              <a:rPr lang="ru-RU" i="1" dirty="0" smtClean="0"/>
              <a:t>«розовые очки»</a:t>
            </a:r>
            <a:r>
              <a:rPr lang="ru-RU" dirty="0" smtClean="0"/>
              <a:t> - называет только </a:t>
            </a:r>
            <a:r>
              <a:rPr lang="ru-RU" i="1" dirty="0" smtClean="0"/>
              <a:t>«плюсы»</a:t>
            </a:r>
            <a:r>
              <a:rPr lang="ru-RU" dirty="0" smtClean="0"/>
              <a:t>, все то, что понравилось на этом </a:t>
            </a:r>
            <a:r>
              <a:rPr lang="ru-RU" b="1" dirty="0" smtClean="0"/>
              <a:t>педсовете</a:t>
            </a:r>
            <a:r>
              <a:rPr lang="ru-RU" dirty="0" smtClean="0"/>
              <a:t>;</a:t>
            </a:r>
          </a:p>
          <a:p>
            <a:r>
              <a:rPr lang="ru-RU" i="1" dirty="0" smtClean="0"/>
              <a:t>«черные очки»</a:t>
            </a:r>
            <a:r>
              <a:rPr lang="ru-RU" dirty="0" smtClean="0"/>
              <a:t> - говорит о </a:t>
            </a:r>
            <a:r>
              <a:rPr lang="ru-RU" i="1" dirty="0" smtClean="0"/>
              <a:t>«минусах»</a:t>
            </a:r>
            <a:r>
              <a:rPr lang="ru-RU" dirty="0" smtClean="0"/>
              <a:t>, т. е. - что на </a:t>
            </a:r>
            <a:r>
              <a:rPr lang="ru-RU" b="1" dirty="0" smtClean="0"/>
              <a:t>педсовете не понравилось или</a:t>
            </a:r>
            <a:r>
              <a:rPr lang="ru-RU" dirty="0" smtClean="0"/>
              <a:t>, что принять в работу нельзя;</a:t>
            </a:r>
          </a:p>
          <a:p>
            <a:r>
              <a:rPr lang="ru-RU" i="1" dirty="0" smtClean="0"/>
              <a:t>«зеленые очки»</a:t>
            </a:r>
            <a:r>
              <a:rPr lang="ru-RU" dirty="0" smtClean="0"/>
              <a:t> - говорит только о чувствах, которые возникали в ходе </a:t>
            </a:r>
            <a:r>
              <a:rPr lang="ru-RU" b="1" dirty="0" smtClean="0"/>
              <a:t>педсовета</a:t>
            </a:r>
            <a:r>
              <a:rPr lang="ru-RU" dirty="0" smtClean="0"/>
              <a:t>;</a:t>
            </a:r>
          </a:p>
          <a:p>
            <a:r>
              <a:rPr lang="ru-RU" i="1" dirty="0" smtClean="0"/>
              <a:t>«оранжевые </a:t>
            </a:r>
            <a:r>
              <a:rPr lang="ru-RU" i="1" dirty="0" smtClean="0"/>
              <a:t>очки»</a:t>
            </a:r>
            <a:r>
              <a:rPr lang="ru-RU" dirty="0" smtClean="0"/>
              <a:t> - размышляет с позиции творчества – где и как можно использовать полученный опыт.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Решение 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педагогического совета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1. Продолжать осуществлять комплексный подход к художественно-эстетическому воспитанию и развитию детей</a:t>
            </a:r>
            <a:r>
              <a:rPr lang="ru-RU" b="1" dirty="0" smtClean="0"/>
              <a:t>,</a:t>
            </a:r>
            <a:r>
              <a:rPr lang="ru-RU" dirty="0" smtClean="0"/>
              <a:t> гармонично сочетая все формы организации их художественной деятельности</a:t>
            </a:r>
            <a:r>
              <a:rPr lang="ru-RU" b="1" dirty="0" smtClean="0"/>
              <a:t>, </a:t>
            </a:r>
            <a:r>
              <a:rPr lang="ru-RU" dirty="0" smtClean="0"/>
              <a:t>создавая условия для</a:t>
            </a:r>
            <a:r>
              <a:rPr lang="ru-RU" b="1" dirty="0" smtClean="0"/>
              <a:t> </a:t>
            </a:r>
            <a:r>
              <a:rPr lang="ru-RU" dirty="0" smtClean="0"/>
              <a:t>развития</a:t>
            </a:r>
            <a:r>
              <a:rPr lang="ru-RU" b="1" dirty="0" smtClean="0"/>
              <a:t> </a:t>
            </a:r>
            <a:r>
              <a:rPr lang="ru-RU" dirty="0" smtClean="0"/>
              <a:t>самостоятельной творческой активности.</a:t>
            </a:r>
          </a:p>
          <a:p>
            <a:pPr>
              <a:buNone/>
            </a:pPr>
            <a:r>
              <a:rPr lang="ru-RU" dirty="0" smtClean="0"/>
              <a:t>2. Использовать в работе по художественно-эстетическому развитию дошкольников нетрадиционные техники аппликации.</a:t>
            </a:r>
          </a:p>
          <a:p>
            <a:pPr>
              <a:buNone/>
            </a:pPr>
            <a:r>
              <a:rPr lang="ru-RU" dirty="0" smtClean="0"/>
              <a:t>3. Усилить работу с родителями воспитанников по художественно-эстетическому развитию дошкольников</a:t>
            </a:r>
            <a:r>
              <a:rPr lang="ru-RU" b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4. Принять к исполнению рекомендации по результатам тематической проверки: «Организация условий в ДОУ по художественно- эстетическому развитию (аппликация)».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Удачи в работе!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467600" cy="432048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620688"/>
            <a:ext cx="7251576" cy="5781256"/>
          </a:xfrm>
        </p:spPr>
        <p:txBody>
          <a:bodyPr>
            <a:normAutofit/>
          </a:bodyPr>
          <a:lstStyle/>
          <a:p>
            <a:pPr algn="just" fontAlgn="auto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профессиональной компетентности педагогов по художественно-эстетическому воспитанию дошкольников в соответствии с ФГОС ДО. актуализация творческого 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развития воспитателей ДОУ, как одного из составляющих их профессиональной компетентности.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fontAlgn="auto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Задачи: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 совершенствовать профессиональное мастерство воспитателей, формировать у них потребность в творчестве, развивать находчивость, нестандартность мышления, сообразительность;</a:t>
            </a:r>
          </a:p>
          <a:p>
            <a:pPr fontAlgn="auto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вовлечь воспитателей в коллективную деятельность, развивать желание и умение взаимодействовать друг с другом для решения нестандартных ситуаций;</a:t>
            </a:r>
          </a:p>
          <a:p>
            <a:pPr fontAlgn="auto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создать благоприятные условия для общения и взаимодействия педагогов.</a:t>
            </a:r>
          </a:p>
          <a:p>
            <a:pPr algn="just">
              <a:buNone/>
            </a:pP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ЕДСОВЕТЫ\ПЕД СОВЕТЫ 2023-2024\пед совет 3\1643089088_1-hdpic-club-p-poezd-ekspress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37981" y="0"/>
            <a:ext cx="10281981" cy="6858000"/>
          </a:xfrm>
          <a:prstGeom prst="rect">
            <a:avLst/>
          </a:prstGeom>
          <a:noFill/>
        </p:spPr>
      </p:pic>
      <p:pic>
        <p:nvPicPr>
          <p:cNvPr id="12" name="z_uk-poezd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96336" y="5373216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6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48478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«Ситуация успеха»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4" name="okudjava_bulat - pojelanie_druzya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164288" y="5461992"/>
            <a:ext cx="1224136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79716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«</a:t>
            </a:r>
            <a:r>
              <a:rPr lang="ru-RU" sz="4900" b="1" i="1" dirty="0" smtClean="0">
                <a:solidFill>
                  <a:srgbClr val="FF0000"/>
                </a:solidFill>
              </a:rPr>
              <a:t>СТАНЦИЯ АКТУАЛЬНАЯ</a:t>
            </a:r>
            <a:r>
              <a:rPr lang="ru-RU" sz="4000" b="1" i="1" dirty="0" smtClean="0">
                <a:solidFill>
                  <a:srgbClr val="FF0000"/>
                </a:solidFill>
              </a:rPr>
              <a:t>»</a:t>
            </a:r>
            <a:endParaRPr lang="ru-RU" sz="4000" dirty="0"/>
          </a:p>
        </p:txBody>
      </p:sp>
      <p:pic>
        <p:nvPicPr>
          <p:cNvPr id="5" name="1 Начало - В гостях у сказки - 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84368" y="5589240"/>
            <a:ext cx="944488" cy="94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8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дагог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419872" y="382762"/>
            <a:ext cx="3960440" cy="64752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82055678_kartinki-pibig-info-p-mudrii-dub-kartinka-arti-vkontakte-63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690583" cy="7029400"/>
          </a:xfrm>
        </p:spPr>
      </p:pic>
      <p:pic>
        <p:nvPicPr>
          <p:cNvPr id="5" name="звук вет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5841504"/>
            <a:ext cx="1016496" cy="1016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uGZgV8O958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7" y="0"/>
            <a:ext cx="932452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1587</TotalTime>
  <Words>320</Words>
  <Application>Microsoft Office PowerPoint</Application>
  <PresentationFormat>Экран (4:3)</PresentationFormat>
  <Paragraphs>42</Paragraphs>
  <Slides>23</Slides>
  <Notes>1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Calibri</vt:lpstr>
      <vt:lpstr>Century Schoolbook</vt:lpstr>
      <vt:lpstr>DejaVu Sans</vt:lpstr>
      <vt:lpstr>Times New Roman</vt:lpstr>
      <vt:lpstr>Wingdings</vt:lpstr>
      <vt:lpstr>Wingdings 2</vt:lpstr>
      <vt:lpstr>Эркер</vt:lpstr>
      <vt:lpstr>Презентация PowerPoint</vt:lpstr>
      <vt:lpstr>Повестка дня:</vt:lpstr>
      <vt:lpstr>  </vt:lpstr>
      <vt:lpstr>Презентация PowerPoint</vt:lpstr>
      <vt:lpstr>«Ситуация успеха»</vt:lpstr>
      <vt:lpstr>«СТАНЦИЯ АКТУАЛЬНАЯ»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«МОЗГОВОЙ ШТУРМ»</vt:lpstr>
      <vt:lpstr>Презентация PowerPoint</vt:lpstr>
      <vt:lpstr>Презентация PowerPoint</vt:lpstr>
      <vt:lpstr>Презентация PowerPoint</vt:lpstr>
      <vt:lpstr>Сказка-шумелка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Решение  педагогического совета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93</cp:revision>
  <dcterms:created xsi:type="dcterms:W3CDTF">2014-04-07T07:17:18Z</dcterms:created>
  <dcterms:modified xsi:type="dcterms:W3CDTF">2024-02-27T04:02:01Z</dcterms:modified>
</cp:coreProperties>
</file>