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1" r:id="rId4"/>
    <p:sldId id="262" r:id="rId5"/>
    <p:sldId id="263" r:id="rId6"/>
    <p:sldId id="267" r:id="rId7"/>
    <p:sldId id="265" r:id="rId8"/>
    <p:sldId id="266" r:id="rId9"/>
    <p:sldId id="268" r:id="rId10"/>
    <p:sldId id="269" r:id="rId11"/>
    <p:sldId id="274" r:id="rId12"/>
    <p:sldId id="270" r:id="rId13"/>
    <p:sldId id="273" r:id="rId14"/>
    <p:sldId id="272" r:id="rId15"/>
    <p:sldId id="271" r:id="rId16"/>
    <p:sldId id="275" r:id="rId17"/>
    <p:sldId id="276" r:id="rId18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129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717356723865163E-2"/>
          <c:y val="7.7918890729492693E-2"/>
          <c:w val="0.53234263770880363"/>
          <c:h val="0.8925256679593206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spPr>
              <a:no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Низкий уровень мотивации</c:v>
                </c:pt>
                <c:pt idx="1">
                  <c:v>Средний уровень мотивации</c:v>
                </c:pt>
                <c:pt idx="2">
                  <c:v>Высокий уровень мотивации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40</c:v>
                </c:pt>
                <c:pt idx="1">
                  <c:v>60</c:v>
                </c:pt>
                <c:pt idx="2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4539858750351076"/>
          <c:y val="0.339913385843431"/>
          <c:w val="0.34398365255122337"/>
          <c:h val="0.28171074595225903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6764870017098911E-2"/>
          <c:y val="0.16251201015656894"/>
          <c:w val="0.53234263770880363"/>
          <c:h val="0.8925256679593206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explosion val="1"/>
          <c:dPt>
            <c:idx val="0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spPr>
              <a:no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Низкий уровень мотивации</c:v>
                </c:pt>
                <c:pt idx="1">
                  <c:v>Средний уровень мотивации</c:v>
                </c:pt>
                <c:pt idx="2">
                  <c:v>Высокий уровень мотивации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</c:v>
                </c:pt>
                <c:pt idx="1">
                  <c:v>55</c:v>
                </c:pt>
                <c:pt idx="2">
                  <c:v>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705789366852172"/>
          <c:y val="1.9844484249738122E-2"/>
          <c:w val="0.23997390403924562"/>
          <c:h val="0.36519196218900629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atMod val="103000"/>
                    <a:lumMod val="102000"/>
                    <a:tint val="94000"/>
                  </a:schemeClr>
                </a:gs>
                <a:gs pos="50000">
                  <a:schemeClr val="accent6">
                    <a:satMod val="110000"/>
                    <a:lumMod val="100000"/>
                    <a:shade val="100000"/>
                  </a:schemeClr>
                </a:gs>
                <a:gs pos="100000">
                  <a:schemeClr val="accent6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cat>
            <c:strRef>
              <c:f>Лист1!$A$2:$A$3</c:f>
              <c:strCache>
                <c:ptCount val="2"/>
                <c:pt idx="0">
                  <c:v>Общая успеваемость</c:v>
                </c:pt>
                <c:pt idx="1">
                  <c:v>Качественная Успеваемость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90</c:v>
                </c:pt>
                <c:pt idx="1">
                  <c:v>75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2021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cat>
            <c:strRef>
              <c:f>Лист1!$A$2:$A$3</c:f>
              <c:strCache>
                <c:ptCount val="2"/>
                <c:pt idx="0">
                  <c:v>Общая успеваемость</c:v>
                </c:pt>
                <c:pt idx="1">
                  <c:v>Качественная Успеваемость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100</c:v>
                </c:pt>
                <c:pt idx="1">
                  <c:v>90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3179136"/>
        <c:axId val="107774528"/>
        <c:axId val="0"/>
      </c:bar3DChart>
      <c:catAx>
        <c:axId val="113179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7774528"/>
        <c:crosses val="autoZero"/>
        <c:auto val="1"/>
        <c:lblAlgn val="ctr"/>
        <c:lblOffset val="100"/>
        <c:noMultiLvlLbl val="0"/>
      </c:catAx>
      <c:valAx>
        <c:axId val="1077745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31791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0.31168663520984935"/>
          <c:y val="0.85754461826612194"/>
          <c:w val="0.36284975008020592"/>
          <c:h val="9.404255373220336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BEC6D2-0D87-43FC-9A04-691587AAC9CA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DFC826E4-0580-40A9-A5C6-1613916750D3}">
      <dgm:prSet phldrT="[Текст]"/>
      <dgm:spPr/>
      <dgm:t>
        <a:bodyPr/>
        <a:lstStyle/>
        <a:p>
          <a:r>
            <a:rPr lang="ru-RU" dirty="0" smtClean="0"/>
            <a:t>Ознакомительный, репродуктивный</a:t>
          </a:r>
          <a:endParaRPr lang="ru-RU" dirty="0"/>
        </a:p>
      </dgm:t>
    </dgm:pt>
    <dgm:pt modelId="{06389EED-1856-4B8D-8F53-C11A7B04AF2C}" type="parTrans" cxnId="{04ADCD1F-6925-4B27-ACBE-98865ACFFBC3}">
      <dgm:prSet/>
      <dgm:spPr/>
      <dgm:t>
        <a:bodyPr/>
        <a:lstStyle/>
        <a:p>
          <a:endParaRPr lang="ru-RU"/>
        </a:p>
      </dgm:t>
    </dgm:pt>
    <dgm:pt modelId="{377168A6-5EAF-45F5-AF9C-D01E6B955D67}" type="sibTrans" cxnId="{04ADCD1F-6925-4B27-ACBE-98865ACFFBC3}">
      <dgm:prSet/>
      <dgm:spPr/>
      <dgm:t>
        <a:bodyPr/>
        <a:lstStyle/>
        <a:p>
          <a:endParaRPr lang="ru-RU"/>
        </a:p>
      </dgm:t>
    </dgm:pt>
    <dgm:pt modelId="{FFDBFD6E-814D-4543-A9C8-1049F998700C}">
      <dgm:prSet phldrT="[Текст]"/>
      <dgm:spPr/>
      <dgm:t>
        <a:bodyPr/>
        <a:lstStyle/>
        <a:p>
          <a:r>
            <a:rPr lang="ru-RU" dirty="0" smtClean="0"/>
            <a:t>Уровень умений</a:t>
          </a:r>
          <a:endParaRPr lang="ru-RU" dirty="0"/>
        </a:p>
      </dgm:t>
    </dgm:pt>
    <dgm:pt modelId="{C1976C16-6166-45E2-B3AA-A4900E9C117A}" type="parTrans" cxnId="{C9AD048C-3EE4-4C91-A3DF-C23D70929D92}">
      <dgm:prSet/>
      <dgm:spPr/>
      <dgm:t>
        <a:bodyPr/>
        <a:lstStyle/>
        <a:p>
          <a:endParaRPr lang="ru-RU"/>
        </a:p>
      </dgm:t>
    </dgm:pt>
    <dgm:pt modelId="{7979151B-F93B-467C-A604-4336F3A709D2}" type="sibTrans" cxnId="{C9AD048C-3EE4-4C91-A3DF-C23D70929D92}">
      <dgm:prSet/>
      <dgm:spPr/>
      <dgm:t>
        <a:bodyPr/>
        <a:lstStyle/>
        <a:p>
          <a:endParaRPr lang="ru-RU"/>
        </a:p>
      </dgm:t>
    </dgm:pt>
    <dgm:pt modelId="{3DD20FA1-9ED3-484D-BF11-32577796F760}">
      <dgm:prSet phldrT="[Текст]"/>
      <dgm:spPr/>
      <dgm:t>
        <a:bodyPr/>
        <a:lstStyle/>
        <a:p>
          <a:r>
            <a:rPr lang="ru-RU" dirty="0" smtClean="0"/>
            <a:t>Творческий уровень</a:t>
          </a:r>
          <a:endParaRPr lang="ru-RU" dirty="0"/>
        </a:p>
      </dgm:t>
    </dgm:pt>
    <dgm:pt modelId="{710ACE4D-47E8-478D-8405-7221FBBA62ED}" type="parTrans" cxnId="{DD4F3AB6-18F3-41B2-9536-65F4CF1A572B}">
      <dgm:prSet/>
      <dgm:spPr/>
      <dgm:t>
        <a:bodyPr/>
        <a:lstStyle/>
        <a:p>
          <a:endParaRPr lang="ru-RU"/>
        </a:p>
      </dgm:t>
    </dgm:pt>
    <dgm:pt modelId="{A108DD10-C21E-4A58-A88B-64C57EB655FB}" type="sibTrans" cxnId="{DD4F3AB6-18F3-41B2-9536-65F4CF1A572B}">
      <dgm:prSet/>
      <dgm:spPr/>
      <dgm:t>
        <a:bodyPr/>
        <a:lstStyle/>
        <a:p>
          <a:endParaRPr lang="ru-RU"/>
        </a:p>
      </dgm:t>
    </dgm:pt>
    <dgm:pt modelId="{D1A7FE19-74E5-4D57-A1DE-D92728CAE251}" type="pres">
      <dgm:prSet presAssocID="{96BEC6D2-0D87-43FC-9A04-691587AAC9CA}" presName="CompostProcess" presStyleCnt="0">
        <dgm:presLayoutVars>
          <dgm:dir/>
          <dgm:resizeHandles val="exact"/>
        </dgm:presLayoutVars>
      </dgm:prSet>
      <dgm:spPr/>
    </dgm:pt>
    <dgm:pt modelId="{4F16CD6F-DFE4-4D32-A7C6-FEB3D5275706}" type="pres">
      <dgm:prSet presAssocID="{96BEC6D2-0D87-43FC-9A04-691587AAC9CA}" presName="arrow" presStyleLbl="bgShp" presStyleIdx="0" presStyleCnt="1"/>
      <dgm:spPr/>
    </dgm:pt>
    <dgm:pt modelId="{BA7299CA-94C3-49BE-A529-65B6E238AD8F}" type="pres">
      <dgm:prSet presAssocID="{96BEC6D2-0D87-43FC-9A04-691587AAC9CA}" presName="linearProcess" presStyleCnt="0"/>
      <dgm:spPr/>
    </dgm:pt>
    <dgm:pt modelId="{A7CD2D3F-7D22-418E-ACD6-0D3AC356A706}" type="pres">
      <dgm:prSet presAssocID="{DFC826E4-0580-40A9-A5C6-1613916750D3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3A719E-E409-4671-BAFC-FF787D3F4908}" type="pres">
      <dgm:prSet presAssocID="{377168A6-5EAF-45F5-AF9C-D01E6B955D67}" presName="sibTrans" presStyleCnt="0"/>
      <dgm:spPr/>
    </dgm:pt>
    <dgm:pt modelId="{D7A67BF3-9BFF-4B59-B5B2-327DA83BDD92}" type="pres">
      <dgm:prSet presAssocID="{FFDBFD6E-814D-4543-A9C8-1049F998700C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561E08-34AD-4FD2-81E5-A9E0A4F01BBA}" type="pres">
      <dgm:prSet presAssocID="{7979151B-F93B-467C-A604-4336F3A709D2}" presName="sibTrans" presStyleCnt="0"/>
      <dgm:spPr/>
    </dgm:pt>
    <dgm:pt modelId="{23B662A3-F98B-4B79-B632-726E5B4C94F2}" type="pres">
      <dgm:prSet presAssocID="{3DD20FA1-9ED3-484D-BF11-32577796F760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A84F14-D88E-44F5-A631-874423DB2C0A}" type="presOf" srcId="{3DD20FA1-9ED3-484D-BF11-32577796F760}" destId="{23B662A3-F98B-4B79-B632-726E5B4C94F2}" srcOrd="0" destOrd="0" presId="urn:microsoft.com/office/officeart/2005/8/layout/hProcess9"/>
    <dgm:cxn modelId="{0329F263-45E6-4AA5-B7DA-981A7341A9B4}" type="presOf" srcId="{96BEC6D2-0D87-43FC-9A04-691587AAC9CA}" destId="{D1A7FE19-74E5-4D57-A1DE-D92728CAE251}" srcOrd="0" destOrd="0" presId="urn:microsoft.com/office/officeart/2005/8/layout/hProcess9"/>
    <dgm:cxn modelId="{383944B0-3EC9-469C-9B45-87D38FC556DF}" type="presOf" srcId="{FFDBFD6E-814D-4543-A9C8-1049F998700C}" destId="{D7A67BF3-9BFF-4B59-B5B2-327DA83BDD92}" srcOrd="0" destOrd="0" presId="urn:microsoft.com/office/officeart/2005/8/layout/hProcess9"/>
    <dgm:cxn modelId="{85702A95-3E7C-465A-BE85-F58FAB9C4385}" type="presOf" srcId="{DFC826E4-0580-40A9-A5C6-1613916750D3}" destId="{A7CD2D3F-7D22-418E-ACD6-0D3AC356A706}" srcOrd="0" destOrd="0" presId="urn:microsoft.com/office/officeart/2005/8/layout/hProcess9"/>
    <dgm:cxn modelId="{04ADCD1F-6925-4B27-ACBE-98865ACFFBC3}" srcId="{96BEC6D2-0D87-43FC-9A04-691587AAC9CA}" destId="{DFC826E4-0580-40A9-A5C6-1613916750D3}" srcOrd="0" destOrd="0" parTransId="{06389EED-1856-4B8D-8F53-C11A7B04AF2C}" sibTransId="{377168A6-5EAF-45F5-AF9C-D01E6B955D67}"/>
    <dgm:cxn modelId="{DD4F3AB6-18F3-41B2-9536-65F4CF1A572B}" srcId="{96BEC6D2-0D87-43FC-9A04-691587AAC9CA}" destId="{3DD20FA1-9ED3-484D-BF11-32577796F760}" srcOrd="2" destOrd="0" parTransId="{710ACE4D-47E8-478D-8405-7221FBBA62ED}" sibTransId="{A108DD10-C21E-4A58-A88B-64C57EB655FB}"/>
    <dgm:cxn modelId="{C9AD048C-3EE4-4C91-A3DF-C23D70929D92}" srcId="{96BEC6D2-0D87-43FC-9A04-691587AAC9CA}" destId="{FFDBFD6E-814D-4543-A9C8-1049F998700C}" srcOrd="1" destOrd="0" parTransId="{C1976C16-6166-45E2-B3AA-A4900E9C117A}" sibTransId="{7979151B-F93B-467C-A604-4336F3A709D2}"/>
    <dgm:cxn modelId="{6F74CBDA-E684-412D-85AE-8D8159382DA5}" type="presParOf" srcId="{D1A7FE19-74E5-4D57-A1DE-D92728CAE251}" destId="{4F16CD6F-DFE4-4D32-A7C6-FEB3D5275706}" srcOrd="0" destOrd="0" presId="urn:microsoft.com/office/officeart/2005/8/layout/hProcess9"/>
    <dgm:cxn modelId="{0912E381-16D7-498D-8713-0A550E96C14E}" type="presParOf" srcId="{D1A7FE19-74E5-4D57-A1DE-D92728CAE251}" destId="{BA7299CA-94C3-49BE-A529-65B6E238AD8F}" srcOrd="1" destOrd="0" presId="urn:microsoft.com/office/officeart/2005/8/layout/hProcess9"/>
    <dgm:cxn modelId="{D38DA770-3205-43E7-8A04-248D4F3C2DF9}" type="presParOf" srcId="{BA7299CA-94C3-49BE-A529-65B6E238AD8F}" destId="{A7CD2D3F-7D22-418E-ACD6-0D3AC356A706}" srcOrd="0" destOrd="0" presId="urn:microsoft.com/office/officeart/2005/8/layout/hProcess9"/>
    <dgm:cxn modelId="{A9DF6893-06C4-4E84-8C0F-70B82D6980B9}" type="presParOf" srcId="{BA7299CA-94C3-49BE-A529-65B6E238AD8F}" destId="{0D3A719E-E409-4671-BAFC-FF787D3F4908}" srcOrd="1" destOrd="0" presId="urn:microsoft.com/office/officeart/2005/8/layout/hProcess9"/>
    <dgm:cxn modelId="{4D55572E-9175-4F44-96CE-650C50B32704}" type="presParOf" srcId="{BA7299CA-94C3-49BE-A529-65B6E238AD8F}" destId="{D7A67BF3-9BFF-4B59-B5B2-327DA83BDD92}" srcOrd="2" destOrd="0" presId="urn:microsoft.com/office/officeart/2005/8/layout/hProcess9"/>
    <dgm:cxn modelId="{7D7234FE-72C8-4857-AB02-C67159DA8521}" type="presParOf" srcId="{BA7299CA-94C3-49BE-A529-65B6E238AD8F}" destId="{EB561E08-34AD-4FD2-81E5-A9E0A4F01BBA}" srcOrd="3" destOrd="0" presId="urn:microsoft.com/office/officeart/2005/8/layout/hProcess9"/>
    <dgm:cxn modelId="{5B327DF5-4F8C-4B75-93E0-B1E49A2940E8}" type="presParOf" srcId="{BA7299CA-94C3-49BE-A529-65B6E238AD8F}" destId="{23B662A3-F98B-4B79-B632-726E5B4C94F2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834DC16-3D76-4D6C-9671-E371B7EEC560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15F4DD88-DE3C-4602-847D-7A511ED978E7}">
      <dgm:prSet phldrT="[Текст]" custT="1"/>
      <dgm:spPr/>
      <dgm:t>
        <a:bodyPr/>
        <a:lstStyle/>
        <a:p>
          <a:pPr algn="ctr"/>
          <a:r>
            <a:rPr lang="ru-RU" sz="2800" b="1" i="1" u="sng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Образовательная: </a:t>
          </a:r>
          <a:r>
            <a:rPr lang="ru-RU" sz="2800" b="1" dirty="0" smtClean="0"/>
            <a:t> </a:t>
          </a:r>
          <a:r>
            <a:rPr lang="ru-RU" sz="2800" b="1" dirty="0" smtClean="0">
              <a:solidFill>
                <a:srgbClr val="002060"/>
              </a:solidFill>
            </a:rPr>
            <a:t>создание необходимых условий для профессионального и творческого саморазвития и творческой самореализации личности обучающегося. </a:t>
          </a:r>
          <a:endParaRPr lang="ru-RU" sz="2800" b="1" dirty="0">
            <a:solidFill>
              <a:srgbClr val="002060"/>
            </a:solidFill>
          </a:endParaRPr>
        </a:p>
      </dgm:t>
    </dgm:pt>
    <dgm:pt modelId="{EC719263-1397-4592-8EB3-E68EEA4C1801}" type="parTrans" cxnId="{20324E8B-4BDA-456A-8D15-0F861274876B}">
      <dgm:prSet/>
      <dgm:spPr/>
      <dgm:t>
        <a:bodyPr/>
        <a:lstStyle/>
        <a:p>
          <a:endParaRPr lang="ru-RU"/>
        </a:p>
      </dgm:t>
    </dgm:pt>
    <dgm:pt modelId="{1AC9B98A-0FAD-4180-B18C-55B28DF9A39F}" type="sibTrans" cxnId="{20324E8B-4BDA-456A-8D15-0F861274876B}">
      <dgm:prSet/>
      <dgm:spPr/>
      <dgm:t>
        <a:bodyPr/>
        <a:lstStyle/>
        <a:p>
          <a:endParaRPr lang="ru-RU"/>
        </a:p>
      </dgm:t>
    </dgm:pt>
    <dgm:pt modelId="{C9C00267-CDE7-45FF-B929-318DF117726F}">
      <dgm:prSet phldrT="[Текст]" custT="1"/>
      <dgm:spPr/>
      <dgm:t>
        <a:bodyPr/>
        <a:lstStyle/>
        <a:p>
          <a:pPr algn="ctr"/>
          <a:r>
            <a:rPr lang="ru-RU" sz="2800" b="1" i="1" u="sng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Развивающая: </a:t>
          </a:r>
          <a:r>
            <a:rPr lang="ru-RU" sz="2800" b="1" dirty="0" smtClean="0">
              <a:solidFill>
                <a:srgbClr val="002060"/>
              </a:solidFill>
            </a:rPr>
            <a:t>создание  и развитие системы партнерства и сотрудничества обучающихся и мастеров производственного обучения.</a:t>
          </a:r>
        </a:p>
      </dgm:t>
    </dgm:pt>
    <dgm:pt modelId="{B02477A2-A18B-4392-A85E-4FAB1F32378F}" type="parTrans" cxnId="{7F08E180-9965-4A8D-B9EE-9E77CD87EB80}">
      <dgm:prSet/>
      <dgm:spPr/>
      <dgm:t>
        <a:bodyPr/>
        <a:lstStyle/>
        <a:p>
          <a:endParaRPr lang="ru-RU"/>
        </a:p>
      </dgm:t>
    </dgm:pt>
    <dgm:pt modelId="{D2616D47-EF52-4D02-ACC1-10D4C638D816}" type="sibTrans" cxnId="{7F08E180-9965-4A8D-B9EE-9E77CD87EB80}">
      <dgm:prSet/>
      <dgm:spPr/>
      <dgm:t>
        <a:bodyPr/>
        <a:lstStyle/>
        <a:p>
          <a:endParaRPr lang="ru-RU"/>
        </a:p>
      </dgm:t>
    </dgm:pt>
    <dgm:pt modelId="{F8636CD4-A33D-4B26-AEA5-4B732991090F}">
      <dgm:prSet phldrT="[Текст]" custT="1"/>
      <dgm:spPr/>
      <dgm:t>
        <a:bodyPr/>
        <a:lstStyle/>
        <a:p>
          <a:pPr algn="ctr"/>
          <a:r>
            <a:rPr lang="ru-RU" sz="2800" b="1" i="1" u="sng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Воспитательная:</a:t>
          </a:r>
          <a:r>
            <a:rPr lang="ru-RU" sz="2800" b="1" dirty="0" smtClean="0"/>
            <a:t> </a:t>
          </a:r>
          <a:r>
            <a:rPr lang="ru-RU" sz="2800" b="1" dirty="0" smtClean="0">
              <a:solidFill>
                <a:srgbClr val="002060"/>
              </a:solidFill>
            </a:rPr>
            <a:t>формировать умение работать в коллективе и команде, эффективно общаться с коллегами, руководством, потребителями.</a:t>
          </a:r>
          <a:endParaRPr lang="ru-RU" sz="2800" b="1" dirty="0">
            <a:solidFill>
              <a:srgbClr val="002060"/>
            </a:solidFill>
          </a:endParaRPr>
        </a:p>
      </dgm:t>
    </dgm:pt>
    <dgm:pt modelId="{2C1DF88A-FF80-463B-B908-F5482A9C61F7}" type="parTrans" cxnId="{EC5AF1A2-F050-415C-94EE-BA88F1548AD5}">
      <dgm:prSet/>
      <dgm:spPr/>
      <dgm:t>
        <a:bodyPr/>
        <a:lstStyle/>
        <a:p>
          <a:endParaRPr lang="ru-RU"/>
        </a:p>
      </dgm:t>
    </dgm:pt>
    <dgm:pt modelId="{12ED6716-276A-4C93-8853-A8780671949C}" type="sibTrans" cxnId="{EC5AF1A2-F050-415C-94EE-BA88F1548AD5}">
      <dgm:prSet/>
      <dgm:spPr/>
      <dgm:t>
        <a:bodyPr/>
        <a:lstStyle/>
        <a:p>
          <a:endParaRPr lang="ru-RU"/>
        </a:p>
      </dgm:t>
    </dgm:pt>
    <dgm:pt modelId="{AE28681B-8B34-4C48-97E8-094970A764F6}" type="pres">
      <dgm:prSet presAssocID="{5834DC16-3D76-4D6C-9671-E371B7EEC560}" presName="compositeShape" presStyleCnt="0">
        <dgm:presLayoutVars>
          <dgm:dir/>
          <dgm:resizeHandles/>
        </dgm:presLayoutVars>
      </dgm:prSet>
      <dgm:spPr/>
    </dgm:pt>
    <dgm:pt modelId="{62E68875-DBE5-4EB3-8BD9-947A8B445D84}" type="pres">
      <dgm:prSet presAssocID="{5834DC16-3D76-4D6C-9671-E371B7EEC560}" presName="pyramid" presStyleLbl="node1" presStyleIdx="0" presStyleCnt="1"/>
      <dgm:spPr/>
    </dgm:pt>
    <dgm:pt modelId="{5C967BA0-8BF9-458E-B650-2A15943B19AF}" type="pres">
      <dgm:prSet presAssocID="{5834DC16-3D76-4D6C-9671-E371B7EEC560}" presName="theList" presStyleCnt="0"/>
      <dgm:spPr/>
    </dgm:pt>
    <dgm:pt modelId="{CF68AAFB-463C-4122-BBB4-2B2BA415C586}" type="pres">
      <dgm:prSet presAssocID="{15F4DD88-DE3C-4602-847D-7A511ED978E7}" presName="aNode" presStyleLbl="fgAcc1" presStyleIdx="0" presStyleCnt="3" custScaleX="259364" custScaleY="2000000" custLinFactY="-128687" custLinFactNeighborX="-4358" custLinFactNeighborY="-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FF8E03-C96B-4C99-B350-718C90472E46}" type="pres">
      <dgm:prSet presAssocID="{15F4DD88-DE3C-4602-847D-7A511ED978E7}" presName="aSpace" presStyleCnt="0"/>
      <dgm:spPr/>
    </dgm:pt>
    <dgm:pt modelId="{822BEB9D-E15A-41CB-AB1C-DB07B420E3E9}" type="pres">
      <dgm:prSet presAssocID="{C9C00267-CDE7-45FF-B929-318DF117726F}" presName="aNode" presStyleLbl="fgAcc1" presStyleIdx="1" presStyleCnt="3" custScaleX="259364" custScaleY="1485947" custLinFactY="-93280" custLinFactNeighborX="-872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932A6F-9ADC-4E7A-B20E-AF54EE71F51D}" type="pres">
      <dgm:prSet presAssocID="{C9C00267-CDE7-45FF-B929-318DF117726F}" presName="aSpace" presStyleCnt="0"/>
      <dgm:spPr/>
    </dgm:pt>
    <dgm:pt modelId="{4DD2ECC0-1FFB-4883-9FFA-E9DC829B69C0}" type="pres">
      <dgm:prSet presAssocID="{F8636CD4-A33D-4B26-AEA5-4B732991090F}" presName="aNode" presStyleLbl="fgAcc1" presStyleIdx="2" presStyleCnt="3" custScaleX="259364" custScaleY="1897954" custLinFactY="-35529" custLinFactNeighborX="-575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BE7565-FC41-44EB-9DCB-5B6FF0AAFF4A}" type="pres">
      <dgm:prSet presAssocID="{F8636CD4-A33D-4B26-AEA5-4B732991090F}" presName="aSpace" presStyleCnt="0"/>
      <dgm:spPr/>
    </dgm:pt>
  </dgm:ptLst>
  <dgm:cxnLst>
    <dgm:cxn modelId="{7F08E180-9965-4A8D-B9EE-9E77CD87EB80}" srcId="{5834DC16-3D76-4D6C-9671-E371B7EEC560}" destId="{C9C00267-CDE7-45FF-B929-318DF117726F}" srcOrd="1" destOrd="0" parTransId="{B02477A2-A18B-4392-A85E-4FAB1F32378F}" sibTransId="{D2616D47-EF52-4D02-ACC1-10D4C638D816}"/>
    <dgm:cxn modelId="{B98BDE23-7195-43D8-8227-E9E080986D71}" type="presOf" srcId="{15F4DD88-DE3C-4602-847D-7A511ED978E7}" destId="{CF68AAFB-463C-4122-BBB4-2B2BA415C586}" srcOrd="0" destOrd="0" presId="urn:microsoft.com/office/officeart/2005/8/layout/pyramid2"/>
    <dgm:cxn modelId="{EC5AF1A2-F050-415C-94EE-BA88F1548AD5}" srcId="{5834DC16-3D76-4D6C-9671-E371B7EEC560}" destId="{F8636CD4-A33D-4B26-AEA5-4B732991090F}" srcOrd="2" destOrd="0" parTransId="{2C1DF88A-FF80-463B-B908-F5482A9C61F7}" sibTransId="{12ED6716-276A-4C93-8853-A8780671949C}"/>
    <dgm:cxn modelId="{20324E8B-4BDA-456A-8D15-0F861274876B}" srcId="{5834DC16-3D76-4D6C-9671-E371B7EEC560}" destId="{15F4DD88-DE3C-4602-847D-7A511ED978E7}" srcOrd="0" destOrd="0" parTransId="{EC719263-1397-4592-8EB3-E68EEA4C1801}" sibTransId="{1AC9B98A-0FAD-4180-B18C-55B28DF9A39F}"/>
    <dgm:cxn modelId="{1E083952-2A9A-4F2C-A962-CB045E38488B}" type="presOf" srcId="{C9C00267-CDE7-45FF-B929-318DF117726F}" destId="{822BEB9D-E15A-41CB-AB1C-DB07B420E3E9}" srcOrd="0" destOrd="0" presId="urn:microsoft.com/office/officeart/2005/8/layout/pyramid2"/>
    <dgm:cxn modelId="{8BF5EC2D-8DDB-47FE-93EE-1FB54C67BC04}" type="presOf" srcId="{5834DC16-3D76-4D6C-9671-E371B7EEC560}" destId="{AE28681B-8B34-4C48-97E8-094970A764F6}" srcOrd="0" destOrd="0" presId="urn:microsoft.com/office/officeart/2005/8/layout/pyramid2"/>
    <dgm:cxn modelId="{D0417586-8BD0-455E-BF7C-8CEB8BDD50EC}" type="presOf" srcId="{F8636CD4-A33D-4B26-AEA5-4B732991090F}" destId="{4DD2ECC0-1FFB-4883-9FFA-E9DC829B69C0}" srcOrd="0" destOrd="0" presId="urn:microsoft.com/office/officeart/2005/8/layout/pyramid2"/>
    <dgm:cxn modelId="{15210123-DF09-4686-8FD0-93BAA3BDC37D}" type="presParOf" srcId="{AE28681B-8B34-4C48-97E8-094970A764F6}" destId="{62E68875-DBE5-4EB3-8BD9-947A8B445D84}" srcOrd="0" destOrd="0" presId="urn:microsoft.com/office/officeart/2005/8/layout/pyramid2"/>
    <dgm:cxn modelId="{850128E5-924C-4126-AD96-EB6055170074}" type="presParOf" srcId="{AE28681B-8B34-4C48-97E8-094970A764F6}" destId="{5C967BA0-8BF9-458E-B650-2A15943B19AF}" srcOrd="1" destOrd="0" presId="urn:microsoft.com/office/officeart/2005/8/layout/pyramid2"/>
    <dgm:cxn modelId="{55DE487D-BF09-4448-BB26-1F400A8459CD}" type="presParOf" srcId="{5C967BA0-8BF9-458E-B650-2A15943B19AF}" destId="{CF68AAFB-463C-4122-BBB4-2B2BA415C586}" srcOrd="0" destOrd="0" presId="urn:microsoft.com/office/officeart/2005/8/layout/pyramid2"/>
    <dgm:cxn modelId="{7BC0CC0A-9607-4FC9-B06F-C431616FD946}" type="presParOf" srcId="{5C967BA0-8BF9-458E-B650-2A15943B19AF}" destId="{FFFF8E03-C96B-4C99-B350-718C90472E46}" srcOrd="1" destOrd="0" presId="urn:microsoft.com/office/officeart/2005/8/layout/pyramid2"/>
    <dgm:cxn modelId="{6809F87C-A0D9-4707-9132-C05F78009DEF}" type="presParOf" srcId="{5C967BA0-8BF9-458E-B650-2A15943B19AF}" destId="{822BEB9D-E15A-41CB-AB1C-DB07B420E3E9}" srcOrd="2" destOrd="0" presId="urn:microsoft.com/office/officeart/2005/8/layout/pyramid2"/>
    <dgm:cxn modelId="{99F0BF8B-4119-4355-A39C-543B5E9E53F7}" type="presParOf" srcId="{5C967BA0-8BF9-458E-B650-2A15943B19AF}" destId="{74932A6F-9ADC-4E7A-B20E-AF54EE71F51D}" srcOrd="3" destOrd="0" presId="urn:microsoft.com/office/officeart/2005/8/layout/pyramid2"/>
    <dgm:cxn modelId="{F6D0AC9D-6F76-4D5E-9136-E34CBEC56F7A}" type="presParOf" srcId="{5C967BA0-8BF9-458E-B650-2A15943B19AF}" destId="{4DD2ECC0-1FFB-4883-9FFA-E9DC829B69C0}" srcOrd="4" destOrd="0" presId="urn:microsoft.com/office/officeart/2005/8/layout/pyramid2"/>
    <dgm:cxn modelId="{B9EEE2E8-8B21-42B3-825D-2EEE4EB5F957}" type="presParOf" srcId="{5C967BA0-8BF9-458E-B650-2A15943B19AF}" destId="{32BE7565-FC41-44EB-9DCB-5B6FF0AAFF4A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16CD6F-DFE4-4D32-A7C6-FEB3D5275706}">
      <dsp:nvSpPr>
        <dsp:cNvPr id="0" name=""/>
        <dsp:cNvSpPr/>
      </dsp:nvSpPr>
      <dsp:spPr>
        <a:xfrm>
          <a:off x="556035" y="0"/>
          <a:ext cx="6301739" cy="227853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CD2D3F-7D22-418E-ACD6-0D3AC356A706}">
      <dsp:nvSpPr>
        <dsp:cNvPr id="0" name=""/>
        <dsp:cNvSpPr/>
      </dsp:nvSpPr>
      <dsp:spPr>
        <a:xfrm>
          <a:off x="7964" y="683558"/>
          <a:ext cx="2386320" cy="9114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Ознакомительный, репродуктивный</a:t>
          </a:r>
          <a:endParaRPr lang="ru-RU" sz="2200" kern="1200" dirty="0"/>
        </a:p>
      </dsp:txBody>
      <dsp:txXfrm>
        <a:off x="52455" y="728049"/>
        <a:ext cx="2297338" cy="822430"/>
      </dsp:txXfrm>
    </dsp:sp>
    <dsp:sp modelId="{D7A67BF3-9BFF-4B59-B5B2-327DA83BDD92}">
      <dsp:nvSpPr>
        <dsp:cNvPr id="0" name=""/>
        <dsp:cNvSpPr/>
      </dsp:nvSpPr>
      <dsp:spPr>
        <a:xfrm>
          <a:off x="2513745" y="683558"/>
          <a:ext cx="2386320" cy="9114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Уровень умений</a:t>
          </a:r>
          <a:endParaRPr lang="ru-RU" sz="2200" kern="1200" dirty="0"/>
        </a:p>
      </dsp:txBody>
      <dsp:txXfrm>
        <a:off x="2558236" y="728049"/>
        <a:ext cx="2297338" cy="822430"/>
      </dsp:txXfrm>
    </dsp:sp>
    <dsp:sp modelId="{23B662A3-F98B-4B79-B632-726E5B4C94F2}">
      <dsp:nvSpPr>
        <dsp:cNvPr id="0" name=""/>
        <dsp:cNvSpPr/>
      </dsp:nvSpPr>
      <dsp:spPr>
        <a:xfrm>
          <a:off x="5019526" y="683558"/>
          <a:ext cx="2386320" cy="9114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Творческий уровень</a:t>
          </a:r>
          <a:endParaRPr lang="ru-RU" sz="2200" kern="1200" dirty="0"/>
        </a:p>
      </dsp:txBody>
      <dsp:txXfrm>
        <a:off x="5064017" y="728049"/>
        <a:ext cx="2297338" cy="82243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E68875-DBE5-4EB3-8BD9-947A8B445D84}">
      <dsp:nvSpPr>
        <dsp:cNvPr id="0" name=""/>
        <dsp:cNvSpPr/>
      </dsp:nvSpPr>
      <dsp:spPr>
        <a:xfrm>
          <a:off x="90448" y="0"/>
          <a:ext cx="5043487" cy="5043487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68AAFB-463C-4122-BBB4-2B2BA415C586}">
      <dsp:nvSpPr>
        <dsp:cNvPr id="0" name=""/>
        <dsp:cNvSpPr/>
      </dsp:nvSpPr>
      <dsp:spPr>
        <a:xfrm>
          <a:off x="0" y="391448"/>
          <a:ext cx="8502643" cy="148743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1" u="sng" kern="120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Образовательная: </a:t>
          </a:r>
          <a:r>
            <a:rPr lang="ru-RU" sz="2800" b="1" kern="1200" dirty="0" smtClean="0"/>
            <a:t> </a:t>
          </a:r>
          <a:r>
            <a:rPr lang="ru-RU" sz="2800" b="1" kern="1200" dirty="0" smtClean="0">
              <a:solidFill>
                <a:srgbClr val="002060"/>
              </a:solidFill>
            </a:rPr>
            <a:t>создание необходимых условий для профессионального и творческого саморазвития и творческой самореализации личности обучающегося. </a:t>
          </a:r>
          <a:endParaRPr lang="ru-RU" sz="2800" b="1" kern="1200" dirty="0">
            <a:solidFill>
              <a:srgbClr val="002060"/>
            </a:solidFill>
          </a:endParaRPr>
        </a:p>
      </dsp:txBody>
      <dsp:txXfrm>
        <a:off x="72611" y="464059"/>
        <a:ext cx="8357421" cy="1342212"/>
      </dsp:txXfrm>
    </dsp:sp>
    <dsp:sp modelId="{822BEB9D-E15A-41CB-AB1C-DB07B420E3E9}">
      <dsp:nvSpPr>
        <dsp:cNvPr id="0" name=""/>
        <dsp:cNvSpPr/>
      </dsp:nvSpPr>
      <dsp:spPr>
        <a:xfrm>
          <a:off x="0" y="1923809"/>
          <a:ext cx="8502643" cy="110512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1" u="sng" kern="120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Развивающая: </a:t>
          </a:r>
          <a:r>
            <a:rPr lang="ru-RU" sz="2800" b="1" kern="1200" dirty="0" smtClean="0">
              <a:solidFill>
                <a:srgbClr val="002060"/>
              </a:solidFill>
            </a:rPr>
            <a:t>создание  и развитие системы партнерства и сотрудничества обучающихся и мастеров производственного обучения.</a:t>
          </a:r>
        </a:p>
      </dsp:txBody>
      <dsp:txXfrm>
        <a:off x="53948" y="1977757"/>
        <a:ext cx="8394747" cy="997228"/>
      </dsp:txXfrm>
    </dsp:sp>
    <dsp:sp modelId="{4DD2ECC0-1FFB-4883-9FFA-E9DC829B69C0}">
      <dsp:nvSpPr>
        <dsp:cNvPr id="0" name=""/>
        <dsp:cNvSpPr/>
      </dsp:nvSpPr>
      <dsp:spPr>
        <a:xfrm>
          <a:off x="0" y="3081180"/>
          <a:ext cx="8502643" cy="141154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1" u="sng" kern="120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Воспитательная:</a:t>
          </a:r>
          <a:r>
            <a:rPr lang="ru-RU" sz="2800" b="1" kern="1200" dirty="0" smtClean="0"/>
            <a:t> </a:t>
          </a:r>
          <a:r>
            <a:rPr lang="ru-RU" sz="2800" b="1" kern="1200" dirty="0" smtClean="0">
              <a:solidFill>
                <a:srgbClr val="002060"/>
              </a:solidFill>
            </a:rPr>
            <a:t>формировать умение работать в коллективе и команде, эффективно общаться с коллегами, руководством, потребителями.</a:t>
          </a:r>
          <a:endParaRPr lang="ru-RU" sz="2800" b="1" kern="1200" dirty="0">
            <a:solidFill>
              <a:srgbClr val="002060"/>
            </a:solidFill>
          </a:endParaRPr>
        </a:p>
      </dsp:txBody>
      <dsp:txXfrm>
        <a:off x="68906" y="3150086"/>
        <a:ext cx="8364831" cy="12737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55879-6D72-4478-BE5E-6D46AE271256}" type="datetimeFigureOut">
              <a:rPr lang="ru-RU" smtClean="0"/>
              <a:pPr/>
              <a:t>07.03.2023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F5252-DB7E-43FD-AE20-0A5631DD6D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8757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55879-6D72-4478-BE5E-6D46AE271256}" type="datetimeFigureOut">
              <a:rPr lang="ru-RU" smtClean="0"/>
              <a:pPr/>
              <a:t>07.03.2023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F5252-DB7E-43FD-AE20-0A5631DD6D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5179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55879-6D72-4478-BE5E-6D46AE271256}" type="datetimeFigureOut">
              <a:rPr lang="ru-RU" smtClean="0"/>
              <a:pPr/>
              <a:t>07.03.2023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F5252-DB7E-43FD-AE20-0A5631DD6D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5459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55879-6D72-4478-BE5E-6D46AE271256}" type="datetimeFigureOut">
              <a:rPr lang="ru-RU" smtClean="0"/>
              <a:pPr/>
              <a:t>07.03.2023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F5252-DB7E-43FD-AE20-0A5631DD6D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972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55879-6D72-4478-BE5E-6D46AE271256}" type="datetimeFigureOut">
              <a:rPr lang="ru-RU" smtClean="0"/>
              <a:pPr/>
              <a:t>07.03.2023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F5252-DB7E-43FD-AE20-0A5631DD6D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722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55879-6D72-4478-BE5E-6D46AE271256}" type="datetimeFigureOut">
              <a:rPr lang="ru-RU" smtClean="0"/>
              <a:pPr/>
              <a:t>07.03.2023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F5252-DB7E-43FD-AE20-0A5631DD6D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429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55879-6D72-4478-BE5E-6D46AE271256}" type="datetimeFigureOut">
              <a:rPr lang="ru-RU" smtClean="0"/>
              <a:pPr/>
              <a:t>07.03.2023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F5252-DB7E-43FD-AE20-0A5631DD6D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928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55879-6D72-4478-BE5E-6D46AE271256}" type="datetimeFigureOut">
              <a:rPr lang="ru-RU" smtClean="0"/>
              <a:pPr/>
              <a:t>07.03.2023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F5252-DB7E-43FD-AE20-0A5631DD6D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426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55879-6D72-4478-BE5E-6D46AE271256}" type="datetimeFigureOut">
              <a:rPr lang="ru-RU" smtClean="0"/>
              <a:pPr/>
              <a:t>07.03.2023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F5252-DB7E-43FD-AE20-0A5631DD6D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3291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55879-6D72-4478-BE5E-6D46AE271256}" type="datetimeFigureOut">
              <a:rPr lang="ru-RU" smtClean="0"/>
              <a:pPr/>
              <a:t>07.03.2023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F5252-DB7E-43FD-AE20-0A5631DD6D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1373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55879-6D72-4478-BE5E-6D46AE271256}" type="datetimeFigureOut">
              <a:rPr lang="ru-RU" smtClean="0"/>
              <a:pPr/>
              <a:t>07.03.2023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F5252-DB7E-43FD-AE20-0A5631DD6D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9397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555879-6D72-4478-BE5E-6D46AE271256}" type="datetimeFigureOut">
              <a:rPr lang="ru-RU" smtClean="0"/>
              <a:pPr/>
              <a:t>07.03.2023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AF5252-DB7E-43FD-AE20-0A5631DD6D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4040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5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4856" y="1429555"/>
            <a:ext cx="7096260" cy="3232597"/>
          </a:xfrm>
        </p:spPr>
        <p:txBody>
          <a:bodyPr>
            <a:no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КИРОВСКОЕ ОБЛАСТНОЕ ГОСУДАРСТВЕННОЕ ПРОФЕССИОНАЛЬНОЕ ОБРАЗОВАТЕЛЬНОЕ БЮДЖЕТНОЕ УЧРЕЖДЕНИЕ</a:t>
            </a: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«КИРОВСКИЙ СЕЛЬСКОХОЗЯЙСТВЕННЫЙ ТЕХНИКУМ ИМЕНИ ДВАЖДЫ ГЕРОЯ СОЦИАЛИСТИЧЕСКОГО ТРУДА А.Д ЧЕРВЯКОВА</a:t>
            </a:r>
            <a:b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 smtClean="0">
                <a:solidFill>
                  <a:srgbClr val="C00000"/>
                </a:solidFill>
              </a:rPr>
              <a:t>Развитие учебной мотивации и формирование профессиональных компетенций через внеурочную деятельность, как составную часть учебно-воспитательного процесса.</a:t>
            </a:r>
            <a:br>
              <a:rPr lang="ru-RU" sz="3200" b="1" i="1" dirty="0" smtClean="0">
                <a:solidFill>
                  <a:srgbClr val="C00000"/>
                </a:solidFill>
              </a:rPr>
            </a:br>
            <a:endParaRPr lang="ru-RU" sz="3200" b="1" i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19729" y="4534293"/>
            <a:ext cx="4224269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Выполнили:</a:t>
            </a:r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мастера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производственного обучения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Н.Г.Смирнова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Коврижных Е.Ю.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368" y="4112111"/>
            <a:ext cx="4412573" cy="26837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36979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УЧИТЕЛЬ ГОДА 2022\Фото театр мод\IMG_28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1525" y="1673225"/>
            <a:ext cx="4562475" cy="342213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71483" y="517527"/>
            <a:ext cx="6244262" cy="53168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Пути и методы  достижения поставленной цели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одержимое 2"/>
          <p:cNvSpPr>
            <a:spLocks noGrp="1"/>
          </p:cNvSpPr>
          <p:nvPr>
            <p:ph idx="1"/>
          </p:nvPr>
        </p:nvSpPr>
        <p:spPr>
          <a:xfrm>
            <a:off x="492370" y="1206631"/>
            <a:ext cx="8502161" cy="480767"/>
          </a:xfrm>
        </p:spPr>
        <p:txBody>
          <a:bodyPr>
            <a:normAutofit fontScale="92500" lnSpcReduction="10000"/>
          </a:bodyPr>
          <a:lstStyle/>
          <a:p>
            <a:pPr marL="514350" indent="-514350" algn="ctr">
              <a:buNone/>
            </a:pPr>
            <a:r>
              <a:rPr lang="ru-RU" sz="3200" b="1" u="sng" dirty="0" smtClean="0"/>
              <a:t>5. Студенческий Театр мод «Престиж».</a:t>
            </a:r>
          </a:p>
        </p:txBody>
      </p:sp>
      <p:pic>
        <p:nvPicPr>
          <p:cNvPr id="3074" name="Picture 2" descr="C:\Documents and Settings\User\Рабочий стол\фото20-21\uxgHebg1VH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279" y="1659020"/>
            <a:ext cx="2371488" cy="4887798"/>
          </a:xfrm>
          <a:prstGeom prst="rect">
            <a:avLst/>
          </a:prstGeom>
          <a:noFill/>
        </p:spPr>
      </p:pic>
      <p:pic>
        <p:nvPicPr>
          <p:cNvPr id="3075" name="Picture 3" descr="C:\Documents and Settings\User\Рабочий стол\фото20-21\tjFz1DVaaI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8450" y="1689754"/>
            <a:ext cx="2372576" cy="4880728"/>
          </a:xfrm>
          <a:prstGeom prst="rect">
            <a:avLst/>
          </a:prstGeom>
          <a:noFill/>
        </p:spPr>
      </p:pic>
      <p:pic>
        <p:nvPicPr>
          <p:cNvPr id="1027" name="Picture 3" descr="F:\УЧИТЕЛЬ ГОДА 2022\Фото театр мод\IMG_977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86351" y="4552951"/>
            <a:ext cx="3771901" cy="2514600"/>
          </a:xfrm>
          <a:prstGeom prst="rect">
            <a:avLst/>
          </a:prstGeom>
          <a:noFill/>
        </p:spPr>
      </p:pic>
      <p:pic>
        <p:nvPicPr>
          <p:cNvPr id="10" name="Picture 2" descr="F:\УЧИТЕЛЬ ГОДА 2022\Юра Проект\Манекены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541" y="69785"/>
            <a:ext cx="1382708" cy="1257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71483" y="517527"/>
            <a:ext cx="6244262" cy="53168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Пути и методы  достижения поставленной цели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одержимое 2"/>
          <p:cNvSpPr>
            <a:spLocks noGrp="1"/>
          </p:cNvSpPr>
          <p:nvPr>
            <p:ph idx="1"/>
          </p:nvPr>
        </p:nvSpPr>
        <p:spPr>
          <a:xfrm>
            <a:off x="1504949" y="1257300"/>
            <a:ext cx="7489581" cy="457200"/>
          </a:xfrm>
        </p:spPr>
        <p:txBody>
          <a:bodyPr>
            <a:normAutofit fontScale="92500" lnSpcReduction="10000"/>
          </a:bodyPr>
          <a:lstStyle/>
          <a:p>
            <a:pPr marL="514350" indent="-514350" algn="ctr">
              <a:buNone/>
            </a:pPr>
            <a:r>
              <a:rPr lang="ru-RU" sz="3200" b="1" u="sng" dirty="0" smtClean="0"/>
              <a:t>6. Студенческий Театр мод «Престиж».</a:t>
            </a:r>
          </a:p>
        </p:txBody>
      </p:sp>
      <p:pic>
        <p:nvPicPr>
          <p:cNvPr id="2050" name="Picture 2" descr="F:\УЧИТЕЛЬ ГОДА 2022\Юра Проект\Манекены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4623" y="114300"/>
            <a:ext cx="1508409" cy="1371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F:\фото театра мод\12 Crazy Wool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62651" y="1666875"/>
            <a:ext cx="3048000" cy="5067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F:\ФОТО ДЛЯ ПРЕЗЕНТАЦИИ\Новая папка\2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163" y="4329674"/>
            <a:ext cx="5456238" cy="2528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Documents and Settings\User\Рабочий стол\IMG_444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1700212"/>
            <a:ext cx="5029199" cy="282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УЧИТЕЛЬ ГОДА 2022\Юра Проект\фото новое\YBxJ5iSe-G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9378" y="2734985"/>
            <a:ext cx="2886075" cy="2886075"/>
          </a:xfrm>
          <a:prstGeom prst="rect">
            <a:avLst/>
          </a:prstGeom>
          <a:noFill/>
        </p:spPr>
      </p:pic>
      <p:pic>
        <p:nvPicPr>
          <p:cNvPr id="16" name="Рисунок 15" descr="F:\эйс\IMG_20180912_09542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" y="2719389"/>
            <a:ext cx="2967228" cy="2602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F:\швейная фабрика\IMG_20180911_09494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78053" y="2389860"/>
            <a:ext cx="2981325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71483" y="517527"/>
            <a:ext cx="6244262" cy="53168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Пути и методы  достижения поставленной цели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одержимое 2"/>
          <p:cNvSpPr>
            <a:spLocks noGrp="1"/>
          </p:cNvSpPr>
          <p:nvPr>
            <p:ph idx="1"/>
          </p:nvPr>
        </p:nvSpPr>
        <p:spPr>
          <a:xfrm>
            <a:off x="1762125" y="1333500"/>
            <a:ext cx="7232406" cy="604838"/>
          </a:xfrm>
        </p:spPr>
        <p:txBody>
          <a:bodyPr>
            <a:normAutofit/>
          </a:bodyPr>
          <a:lstStyle/>
          <a:p>
            <a:pPr marL="514350" indent="-514350" algn="ctr">
              <a:buNone/>
            </a:pPr>
            <a:r>
              <a:rPr lang="ru-RU" sz="3200" b="1" u="sng" dirty="0" smtClean="0"/>
              <a:t>7. Посещение производственных площадок</a:t>
            </a: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294730" y="1948803"/>
            <a:ext cx="2802231" cy="8191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514350" lvl="0" indent="-514350" algn="ctr">
              <a:lnSpc>
                <a:spcPct val="90000"/>
              </a:lnSpc>
              <a:spcBef>
                <a:spcPts val="1000"/>
              </a:spcBef>
            </a:pPr>
            <a:r>
              <a:rPr lang="ru-RU" b="1" dirty="0" err="1" smtClean="0">
                <a:latin typeface="+mj-lt"/>
              </a:rPr>
              <a:t>Триткотажный</a:t>
            </a:r>
            <a:r>
              <a:rPr lang="ru-RU" b="1" dirty="0" smtClean="0">
                <a:latin typeface="+mj-lt"/>
              </a:rPr>
              <a:t> цех «</a:t>
            </a:r>
            <a:r>
              <a:rPr lang="ru-RU" b="1" dirty="0" err="1" smtClean="0">
                <a:latin typeface="+mj-lt"/>
              </a:rPr>
              <a:t>Эйс</a:t>
            </a:r>
            <a:r>
              <a:rPr lang="ru-RU" b="1" dirty="0" smtClean="0">
                <a:latin typeface="+mj-lt"/>
              </a:rPr>
              <a:t>»</a:t>
            </a:r>
          </a:p>
          <a:p>
            <a:pPr marL="514350" lvl="0" indent="-514350" algn="ctr">
              <a:lnSpc>
                <a:spcPct val="90000"/>
              </a:lnSpc>
              <a:spcBef>
                <a:spcPts val="1000"/>
              </a:spcBef>
            </a:pPr>
            <a:r>
              <a:rPr lang="ru-RU" b="1" dirty="0" smtClean="0">
                <a:latin typeface="+mj-lt"/>
              </a:rPr>
              <a:t>г. Котельнич</a:t>
            </a:r>
            <a:endParaRPr kumimoji="0" lang="ru-RU" b="1" i="0" u="sng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3123992" y="1830266"/>
            <a:ext cx="2813539" cy="29432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514350" lvl="0" indent="-514350" algn="ctr">
              <a:lnSpc>
                <a:spcPct val="90000"/>
              </a:lnSpc>
              <a:spcBef>
                <a:spcPts val="1000"/>
              </a:spcBef>
            </a:pPr>
            <a:r>
              <a:rPr lang="ru-RU" b="1" noProof="0" dirty="0" smtClean="0">
                <a:latin typeface="+mj-lt"/>
              </a:rPr>
              <a:t>Швейная фабрика «Вятская мануфактура»</a:t>
            </a:r>
            <a:endParaRPr kumimoji="0" lang="ru-RU" b="1" i="0" u="sng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</a:endParaRPr>
          </a:p>
        </p:txBody>
      </p:sp>
      <p:pic>
        <p:nvPicPr>
          <p:cNvPr id="11" name="Рисунок 10" descr="C:\Documents and Settings\User\Рабочий стол\ш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28975" y="4486274"/>
            <a:ext cx="2886075" cy="2371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274" y="33291"/>
            <a:ext cx="1300209" cy="13002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Содержимое 2"/>
          <p:cNvSpPr txBox="1">
            <a:spLocks/>
          </p:cNvSpPr>
          <p:nvPr/>
        </p:nvSpPr>
        <p:spPr>
          <a:xfrm>
            <a:off x="6175393" y="1927322"/>
            <a:ext cx="2581275" cy="5905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514350" lvl="0" indent="-514350" algn="ctr">
              <a:lnSpc>
                <a:spcPct val="90000"/>
              </a:lnSpc>
              <a:spcBef>
                <a:spcPts val="1000"/>
              </a:spcBef>
            </a:pPr>
            <a:r>
              <a:rPr lang="ru-RU" b="1" dirty="0" smtClean="0">
                <a:latin typeface="+mj-lt"/>
              </a:rPr>
              <a:t>Сотрудничество с</a:t>
            </a:r>
          </a:p>
          <a:p>
            <a:pPr marL="514350" lvl="0" indent="-514350" algn="ctr">
              <a:lnSpc>
                <a:spcPct val="90000"/>
              </a:lnSpc>
              <a:spcBef>
                <a:spcPts val="1000"/>
              </a:spcBef>
            </a:pPr>
            <a:r>
              <a:rPr lang="ru-RU" b="1" dirty="0" smtClean="0">
                <a:latin typeface="+mj-lt"/>
              </a:rPr>
              <a:t>фабрикой </a:t>
            </a:r>
            <a:r>
              <a:rPr lang="en-US" b="1" dirty="0" smtClean="0">
                <a:latin typeface="+mj-lt"/>
              </a:rPr>
              <a:t>S. </a:t>
            </a:r>
            <a:r>
              <a:rPr lang="en-US" b="1" dirty="0" err="1" smtClean="0">
                <a:latin typeface="+mj-lt"/>
              </a:rPr>
              <a:t>Lavia</a:t>
            </a:r>
            <a:r>
              <a:rPr lang="ru-RU" b="1" dirty="0" smtClean="0">
                <a:latin typeface="+mj-lt"/>
              </a:rPr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793614" y="5800610"/>
            <a:ext cx="28135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Трикотажная фабрика «ТЕКСКОМ»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9738" y="316523"/>
            <a:ext cx="6244262" cy="531689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Ресурсы</a:t>
            </a:r>
            <a:endParaRPr lang="ru-RU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одержимое 2"/>
          <p:cNvSpPr>
            <a:spLocks noGrp="1"/>
          </p:cNvSpPr>
          <p:nvPr>
            <p:ph idx="1"/>
          </p:nvPr>
        </p:nvSpPr>
        <p:spPr>
          <a:xfrm>
            <a:off x="465993" y="791307"/>
            <a:ext cx="8528538" cy="5776547"/>
          </a:xfrm>
        </p:spPr>
        <p:txBody>
          <a:bodyPr>
            <a:normAutofit fontScale="85000" lnSpcReduction="20000"/>
          </a:bodyPr>
          <a:lstStyle/>
          <a:p>
            <a:pPr marL="514350" indent="-514350" algn="ctr">
              <a:buNone/>
            </a:pPr>
            <a:endParaRPr lang="ru-RU" sz="3400" b="1" u="sng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 algn="just">
              <a:buFont typeface="Wingdings" pitchFamily="2" charset="2"/>
              <a:buChar char="ü"/>
            </a:pPr>
            <a:r>
              <a:rPr lang="ru-RU" sz="3400" b="1" u="sng" dirty="0" smtClean="0">
                <a:solidFill>
                  <a:srgbClr val="7030A0"/>
                </a:solidFill>
              </a:rPr>
              <a:t>Кадровые:</a:t>
            </a:r>
            <a:r>
              <a:rPr lang="ru-RU" sz="3400" b="1" dirty="0" smtClean="0"/>
              <a:t> </a:t>
            </a:r>
            <a:r>
              <a:rPr lang="ru-RU" sz="3400" dirty="0" smtClean="0"/>
              <a:t>т</a:t>
            </a:r>
            <a:r>
              <a:rPr lang="ru-RU" sz="3600" dirty="0" smtClean="0"/>
              <a:t>ворческая группа педагогов (мастеров </a:t>
            </a:r>
            <a:r>
              <a:rPr lang="ru-RU" sz="3600" dirty="0" err="1" smtClean="0"/>
              <a:t>п</a:t>
            </a:r>
            <a:r>
              <a:rPr lang="ru-RU" sz="3600" dirty="0" smtClean="0"/>
              <a:t>/о, методистов, хореографов), готовая к внедрению инновационного продукта.</a:t>
            </a:r>
            <a:endParaRPr lang="ru-RU" sz="3400" dirty="0" smtClean="0"/>
          </a:p>
          <a:p>
            <a:pPr marL="514350" indent="-514350" algn="just">
              <a:buFont typeface="Wingdings" pitchFamily="2" charset="2"/>
              <a:buChar char="ü"/>
            </a:pPr>
            <a:r>
              <a:rPr lang="ru-RU" sz="3400" b="1" u="sng" dirty="0" smtClean="0">
                <a:solidFill>
                  <a:srgbClr val="7030A0"/>
                </a:solidFill>
              </a:rPr>
              <a:t>Временные:</a:t>
            </a:r>
            <a:r>
              <a:rPr lang="ru-RU" sz="3400" b="1" dirty="0" smtClean="0"/>
              <a:t> </a:t>
            </a:r>
            <a:r>
              <a:rPr lang="ru-RU" sz="3400" dirty="0" smtClean="0"/>
              <a:t>проект долгосрочный от 1 года до 2 лет.</a:t>
            </a:r>
          </a:p>
          <a:p>
            <a:pPr marL="514350" indent="-514350" algn="just">
              <a:buFont typeface="Wingdings" pitchFamily="2" charset="2"/>
              <a:buChar char="ü"/>
            </a:pPr>
            <a:r>
              <a:rPr lang="ru-RU" sz="3400" b="1" u="sng" dirty="0" smtClean="0">
                <a:solidFill>
                  <a:srgbClr val="7030A0"/>
                </a:solidFill>
              </a:rPr>
              <a:t>Информационные:</a:t>
            </a:r>
            <a:r>
              <a:rPr lang="ru-RU" sz="3400" b="1" dirty="0" smtClean="0">
                <a:solidFill>
                  <a:srgbClr val="7030A0"/>
                </a:solidFill>
              </a:rPr>
              <a:t> </a:t>
            </a:r>
            <a:r>
              <a:rPr lang="ru-RU" sz="3200" dirty="0" smtClean="0"/>
              <a:t>создание презентационных материалов, размещение их на сайте техникума, или на личном сайте мастера </a:t>
            </a:r>
            <a:r>
              <a:rPr lang="ru-RU" sz="3200" dirty="0" err="1" smtClean="0"/>
              <a:t>п</a:t>
            </a:r>
            <a:r>
              <a:rPr lang="ru-RU" sz="3200" dirty="0" smtClean="0"/>
              <a:t>/о, осуществление информационного обмена при помощи </a:t>
            </a:r>
            <a:r>
              <a:rPr lang="ru-RU" sz="3200" dirty="0" err="1" smtClean="0"/>
              <a:t>e-mail</a:t>
            </a:r>
            <a:r>
              <a:rPr lang="ru-RU" sz="3200" dirty="0" smtClean="0"/>
              <a:t> и других способов связи через интернет.</a:t>
            </a:r>
            <a:endParaRPr lang="ru-RU" sz="3400" b="1" u="sng" dirty="0" smtClean="0">
              <a:solidFill>
                <a:srgbClr val="7030A0"/>
              </a:solidFill>
            </a:endParaRPr>
          </a:p>
          <a:p>
            <a:pPr marL="514350" indent="-514350" algn="just">
              <a:buFont typeface="Wingdings" pitchFamily="2" charset="2"/>
              <a:buChar char="ü"/>
            </a:pPr>
            <a:r>
              <a:rPr lang="ru-RU" sz="3400" b="1" u="sng" dirty="0" smtClean="0">
                <a:solidFill>
                  <a:srgbClr val="7030A0"/>
                </a:solidFill>
              </a:rPr>
              <a:t>Материально – технические:</a:t>
            </a:r>
            <a:r>
              <a:rPr lang="ru-RU" sz="3400" b="1" dirty="0" smtClean="0">
                <a:solidFill>
                  <a:srgbClr val="7030A0"/>
                </a:solidFill>
              </a:rPr>
              <a:t> </a:t>
            </a:r>
            <a:r>
              <a:rPr lang="ru-RU" sz="3200" dirty="0" err="1" smtClean="0"/>
              <a:t>мультимедийная</a:t>
            </a:r>
            <a:r>
              <a:rPr lang="ru-RU" sz="3200" dirty="0" smtClean="0"/>
              <a:t> техника, множительная техника – ксерокс, принтер;  швейная мастерская для изготовления коллекций и проведения конкурсов профессионального мастерства; сцена для постановки театрализованных представлений для показа тематических коллекций одежды студенческого Театра мод «Престиж».</a:t>
            </a:r>
            <a:endParaRPr lang="ru-RU" sz="3400" b="1" u="sng" dirty="0" smtClean="0">
              <a:solidFill>
                <a:srgbClr val="7030A0"/>
              </a:solidFill>
            </a:endParaRPr>
          </a:p>
          <a:p>
            <a:pPr marL="514350" indent="-514350" algn="just">
              <a:buNone/>
            </a:pPr>
            <a:endParaRPr lang="ru-RU" sz="3200" b="1" u="sng" dirty="0" smtClean="0"/>
          </a:p>
        </p:txBody>
      </p:sp>
      <p:pic>
        <p:nvPicPr>
          <p:cNvPr id="5122" name="Picture 2" descr="F:\УЧИТЕЛЬ ГОДА 2022\Юра Проект\29-07-2019-Adobe-Duurzame-inzetbaarheid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60708" y="0"/>
            <a:ext cx="1815942" cy="1171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9738" y="527538"/>
            <a:ext cx="6244262" cy="531689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Партнёры</a:t>
            </a:r>
            <a:endParaRPr lang="ru-RU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8674" name="Picture 2" descr="https://natroix.ru/wp-content/uploads/2017/07/sotru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0435" y="105508"/>
            <a:ext cx="1957754" cy="1468315"/>
          </a:xfrm>
          <a:prstGeom prst="rect">
            <a:avLst/>
          </a:prstGeom>
          <a:noFill/>
        </p:spPr>
      </p:pic>
      <p:sp>
        <p:nvSpPr>
          <p:cNvPr id="13" name="Содержимое 2"/>
          <p:cNvSpPr>
            <a:spLocks noGrp="1"/>
          </p:cNvSpPr>
          <p:nvPr>
            <p:ph idx="1"/>
          </p:nvPr>
        </p:nvSpPr>
        <p:spPr>
          <a:xfrm>
            <a:off x="615462" y="1419225"/>
            <a:ext cx="8528538" cy="4955198"/>
          </a:xfrm>
        </p:spPr>
        <p:txBody>
          <a:bodyPr>
            <a:norm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ru-RU" sz="4400" b="1" dirty="0" smtClean="0">
                <a:solidFill>
                  <a:srgbClr val="002060"/>
                </a:solidFill>
              </a:rPr>
              <a:t>Трикотажный цех «</a:t>
            </a:r>
            <a:r>
              <a:rPr lang="ru-RU" sz="4400" b="1" dirty="0" err="1" smtClean="0">
                <a:solidFill>
                  <a:srgbClr val="002060"/>
                </a:solidFill>
              </a:rPr>
              <a:t>Эйс</a:t>
            </a:r>
            <a:r>
              <a:rPr lang="ru-RU" sz="4400" b="1" dirty="0" smtClean="0">
                <a:solidFill>
                  <a:srgbClr val="002060"/>
                </a:solidFill>
              </a:rPr>
              <a:t>»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4400" b="1" dirty="0" smtClean="0">
                <a:solidFill>
                  <a:srgbClr val="002060"/>
                </a:solidFill>
              </a:rPr>
              <a:t>Трикотажный цех  «</a:t>
            </a:r>
            <a:r>
              <a:rPr lang="ru-RU" sz="4400" b="1" dirty="0" err="1" smtClean="0">
                <a:solidFill>
                  <a:srgbClr val="002060"/>
                </a:solidFill>
              </a:rPr>
              <a:t>Текском</a:t>
            </a:r>
            <a:r>
              <a:rPr lang="ru-RU" sz="4400" b="1" dirty="0" smtClean="0">
                <a:solidFill>
                  <a:srgbClr val="002060"/>
                </a:solidFill>
              </a:rPr>
              <a:t>»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4400" b="1" dirty="0" smtClean="0">
                <a:solidFill>
                  <a:srgbClr val="002060"/>
                </a:solidFill>
              </a:rPr>
              <a:t>Фабрика  </a:t>
            </a:r>
            <a:r>
              <a:rPr lang="en-US" sz="4400" b="1" dirty="0" smtClean="0">
                <a:solidFill>
                  <a:srgbClr val="002060"/>
                </a:solidFill>
              </a:rPr>
              <a:t>S. </a:t>
            </a:r>
            <a:r>
              <a:rPr lang="en-US" sz="4400" b="1" dirty="0" err="1" smtClean="0">
                <a:solidFill>
                  <a:srgbClr val="002060"/>
                </a:solidFill>
              </a:rPr>
              <a:t>Lavia</a:t>
            </a:r>
            <a:endParaRPr lang="ru-RU" sz="4400" b="1" dirty="0" smtClean="0">
              <a:solidFill>
                <a:srgbClr val="002060"/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ru-RU" sz="4400" b="1" dirty="0" smtClean="0">
                <a:solidFill>
                  <a:srgbClr val="002060"/>
                </a:solidFill>
              </a:rPr>
              <a:t> Дом культуры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4400" b="1" dirty="0" smtClean="0">
                <a:solidFill>
                  <a:srgbClr val="002060"/>
                </a:solidFill>
              </a:rPr>
              <a:t> ЦДО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4400" b="1" dirty="0" smtClean="0">
                <a:solidFill>
                  <a:srgbClr val="002060"/>
                </a:solidFill>
              </a:rPr>
              <a:t> Центр творчества на Спасской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cpp67.ru/files/gallery/100/big/productivity_14955498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1643" y="0"/>
            <a:ext cx="1818951" cy="12133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9738" y="158261"/>
            <a:ext cx="6244262" cy="531689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</a:t>
            </a:r>
            <a:endParaRPr lang="ru-RU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одержимое 2"/>
          <p:cNvSpPr>
            <a:spLocks noGrp="1"/>
          </p:cNvSpPr>
          <p:nvPr>
            <p:ph idx="1"/>
          </p:nvPr>
        </p:nvSpPr>
        <p:spPr>
          <a:xfrm>
            <a:off x="361218" y="952500"/>
            <a:ext cx="8528538" cy="5676900"/>
          </a:xfrm>
        </p:spPr>
        <p:txBody>
          <a:bodyPr>
            <a:normAutofit/>
          </a:bodyPr>
          <a:lstStyle/>
          <a:p>
            <a:pPr marL="514350" indent="-514350" algn="ctr">
              <a:buNone/>
            </a:pPr>
            <a:r>
              <a:rPr lang="ru-RU" sz="3400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 – продукт: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Повышение уровня учебной мотивации.</a:t>
            </a:r>
          </a:p>
          <a:p>
            <a:pPr lvl="0">
              <a:buFont typeface="Wingdings" pitchFamily="2" charset="2"/>
              <a:buChar char="Ø"/>
            </a:pPr>
            <a:r>
              <a:rPr lang="ru-RU" sz="2800" dirty="0" smtClean="0"/>
              <a:t>Успешная социализация личности в профессиональном образовании.</a:t>
            </a:r>
          </a:p>
          <a:p>
            <a:pPr lvl="0">
              <a:buFont typeface="Wingdings" pitchFamily="2" charset="2"/>
              <a:buChar char="Ø"/>
            </a:pPr>
            <a:r>
              <a:rPr lang="ru-RU" sz="2800" dirty="0" smtClean="0"/>
              <a:t>Создание тематических коллекций одежды и видеороликов с участием </a:t>
            </a:r>
            <a:r>
              <a:rPr lang="ru-RU" dirty="0" smtClean="0"/>
              <a:t>обучающихся</a:t>
            </a:r>
            <a:r>
              <a:rPr lang="ru-RU" sz="2800" dirty="0" smtClean="0"/>
              <a:t>.</a:t>
            </a:r>
          </a:p>
          <a:p>
            <a:pPr lvl="0">
              <a:buFont typeface="Wingdings" pitchFamily="2" charset="2"/>
              <a:buChar char="Ø"/>
            </a:pPr>
            <a:r>
              <a:rPr lang="ru-RU" sz="2800" dirty="0" smtClean="0"/>
              <a:t>Создание банка </a:t>
            </a:r>
            <a:r>
              <a:rPr lang="ru-RU" sz="2800" dirty="0" err="1" smtClean="0"/>
              <a:t>имиджевых</a:t>
            </a:r>
            <a:r>
              <a:rPr lang="ru-RU" sz="2800" dirty="0" smtClean="0"/>
              <a:t> материалов по профессии «Швея»</a:t>
            </a:r>
            <a:r>
              <a:rPr lang="ru-RU" dirty="0" smtClean="0"/>
              <a:t> для профориентации.</a:t>
            </a:r>
            <a:endParaRPr lang="ru-RU" sz="2800" dirty="0" smtClean="0"/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 Увеличение числа призеров, лауреатов и дипломантов профессиональных творческих конкурсов, фестивалей.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Рост числа совместных профессиональных мероприятий обучающихся </a:t>
            </a:r>
            <a:r>
              <a:rPr lang="ru-RU" smtClean="0"/>
              <a:t>и мастеров</a:t>
            </a:r>
            <a:endParaRPr lang="ru-RU" dirty="0" smtClean="0"/>
          </a:p>
          <a:p>
            <a:pPr marL="514350" indent="-514350" algn="just">
              <a:buNone/>
            </a:pPr>
            <a:endParaRPr lang="ru-RU" sz="3200" b="1" u="sng" dirty="0" smtClean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650631" y="6467475"/>
            <a:ext cx="8115300" cy="164855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pPr marL="514350" marR="0" lvl="0" indent="-51435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2400" b="1" i="0" u="sng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4880075" y="3586055"/>
            <a:ext cx="3651394" cy="531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5714" y="134393"/>
            <a:ext cx="7077075" cy="1325563"/>
          </a:xfrm>
        </p:spPr>
        <p:txBody>
          <a:bodyPr/>
          <a:lstStyle/>
          <a:p>
            <a:pPr algn="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5416" y="1509365"/>
            <a:ext cx="7886700" cy="2200709"/>
          </a:xfrm>
        </p:spPr>
        <p:txBody>
          <a:bodyPr>
            <a:normAutofit fontScale="47500" lnSpcReduction="20000"/>
          </a:bodyPr>
          <a:lstStyle/>
          <a:p>
            <a:pPr lvl="0" algn="ctr"/>
            <a:r>
              <a:rPr lang="ru-RU" sz="5600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 – эффект:</a:t>
            </a:r>
          </a:p>
          <a:p>
            <a:pPr>
              <a:buNone/>
            </a:pPr>
            <a:r>
              <a:rPr lang="ru-RU" b="1" dirty="0" smtClean="0">
                <a:solidFill>
                  <a:srgbClr val="00B0F0"/>
                </a:solidFill>
              </a:rPr>
              <a:t> </a:t>
            </a:r>
            <a:r>
              <a:rPr lang="ru-RU" sz="4400" b="1" dirty="0" smtClean="0">
                <a:solidFill>
                  <a:srgbClr val="00B0F0"/>
                </a:solidFill>
              </a:rPr>
              <a:t>Повышение уровня учебной мотивации </a:t>
            </a:r>
            <a:r>
              <a:rPr lang="ru-RU" sz="6400" b="1" dirty="0" smtClean="0">
                <a:solidFill>
                  <a:srgbClr val="00B0F0"/>
                </a:solidFill>
              </a:rPr>
              <a:t> </a:t>
            </a:r>
          </a:p>
          <a:p>
            <a:pPr>
              <a:buNone/>
            </a:pPr>
            <a:endParaRPr lang="ru-RU" sz="4400" b="1" dirty="0" smtClean="0">
              <a:solidFill>
                <a:srgbClr val="00B0F0"/>
              </a:solidFill>
            </a:endParaRPr>
          </a:p>
          <a:p>
            <a:endParaRPr lang="en-US" dirty="0" smtClean="0"/>
          </a:p>
          <a:p>
            <a:pPr algn="r">
              <a:buNone/>
            </a:pPr>
            <a:endParaRPr lang="ru-RU" sz="4400" b="1" dirty="0" smtClean="0">
              <a:solidFill>
                <a:srgbClr val="00B0F0"/>
              </a:solidFill>
            </a:endParaRPr>
          </a:p>
          <a:p>
            <a:pPr algn="r">
              <a:buNone/>
            </a:pPr>
            <a:r>
              <a:rPr lang="ru-RU" sz="4400" b="1" dirty="0" smtClean="0">
                <a:solidFill>
                  <a:srgbClr val="00B0F0"/>
                </a:solidFill>
              </a:rPr>
              <a:t>Динамика успеваемости  обучающихся</a:t>
            </a:r>
          </a:p>
          <a:p>
            <a:endParaRPr lang="ru-RU" dirty="0"/>
          </a:p>
        </p:txBody>
      </p:sp>
      <p:pic>
        <p:nvPicPr>
          <p:cNvPr id="4" name="Picture 2" descr="http://cpp67.ru/files/gallery/100/big/productivity_14955498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6918" y="257175"/>
            <a:ext cx="1818951" cy="1213338"/>
          </a:xfrm>
          <a:prstGeom prst="rect">
            <a:avLst/>
          </a:prstGeom>
          <a:noFill/>
        </p:spPr>
      </p:pic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2084473975"/>
              </p:ext>
            </p:extLst>
          </p:nvPr>
        </p:nvGraphicFramePr>
        <p:xfrm>
          <a:off x="683857" y="2184236"/>
          <a:ext cx="4957089" cy="33279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2895553540"/>
              </p:ext>
            </p:extLst>
          </p:nvPr>
        </p:nvGraphicFramePr>
        <p:xfrm>
          <a:off x="4636394" y="3710074"/>
          <a:ext cx="3687383" cy="31479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0907" y="4703974"/>
            <a:ext cx="7772400" cy="308607"/>
          </a:xfrm>
        </p:spPr>
        <p:txBody>
          <a:bodyPr>
            <a:no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</a:rPr>
              <a:t/>
            </a:r>
            <a:br>
              <a:rPr lang="ru-RU" sz="4000" b="1" i="1" dirty="0" smtClean="0">
                <a:solidFill>
                  <a:srgbClr val="C00000"/>
                </a:solidFill>
              </a:rPr>
            </a:br>
            <a:r>
              <a:rPr lang="ru-RU" sz="4000" b="1" i="1" dirty="0" smtClean="0">
                <a:solidFill>
                  <a:srgbClr val="C00000"/>
                </a:solidFill>
              </a:rPr>
              <a:t/>
            </a:r>
            <a:br>
              <a:rPr lang="ru-RU" sz="4000" b="1" i="1" dirty="0" smtClean="0">
                <a:solidFill>
                  <a:srgbClr val="C00000"/>
                </a:solidFill>
              </a:rPr>
            </a:br>
            <a:r>
              <a:rPr lang="ru-RU" sz="4400" b="1" i="1" dirty="0" smtClean="0">
                <a:solidFill>
                  <a:srgbClr val="C00000"/>
                </a:solidFill>
              </a:rPr>
              <a:t>Развитие учебной мотивации и формирование профессиональных компетенций через внеурочную деятельность, как составную часть учебно-воспитательного процесса.</a:t>
            </a:r>
            <a:br>
              <a:rPr lang="ru-RU" sz="4400" b="1" i="1" dirty="0" smtClean="0">
                <a:solidFill>
                  <a:srgbClr val="C00000"/>
                </a:solidFill>
              </a:rPr>
            </a:br>
            <a:endParaRPr lang="ru-RU" sz="4400" b="1" i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34293" y="4534293"/>
            <a:ext cx="460970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Выполнила :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 мастер производственного обучения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КОГПОБУ «Кировский сельскохозяйственный техникум» – Н.Г.Смирнова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617" y="4444411"/>
            <a:ext cx="3483676" cy="21187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03919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3734" y="365126"/>
            <a:ext cx="3547696" cy="531689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Проблема</a:t>
            </a:r>
            <a:endParaRPr lang="ru-RU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7215" y="876300"/>
            <a:ext cx="8502161" cy="1123950"/>
          </a:xfrm>
        </p:spPr>
        <p:txBody>
          <a:bodyPr>
            <a:normAutofit fontScale="85000" lnSpcReduction="20000"/>
          </a:bodyPr>
          <a:lstStyle/>
          <a:p>
            <a:pPr algn="r">
              <a:buNone/>
            </a:pPr>
            <a:endParaRPr lang="ru-RU" sz="2000" b="1" dirty="0" smtClean="0"/>
          </a:p>
          <a:p>
            <a:pPr algn="ctr">
              <a:buNone/>
            </a:pPr>
            <a:r>
              <a:rPr lang="ru-RU" sz="2600" b="1" dirty="0" smtClean="0"/>
              <a:t>Показатели уровня  учебной мотивации  (в процентах ) у обучающихся  с ОВЗ на начальном этапе овладения профессией «Швея» по  результатам диагностических исследований совместно с педагогом психологом</a:t>
            </a:r>
            <a:endParaRPr lang="ru-RU" sz="2600" b="1" dirty="0"/>
          </a:p>
        </p:txBody>
      </p:sp>
      <p:pic>
        <p:nvPicPr>
          <p:cNvPr id="1026" name="Picture 2" descr="https://ic.pics.livejournal.com/konechno_on/60008648/589763/589763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15498" y="1"/>
            <a:ext cx="1184902" cy="1206200"/>
          </a:xfrm>
          <a:prstGeom prst="rect">
            <a:avLst/>
          </a:prstGeom>
          <a:noFill/>
        </p:spPr>
      </p:pic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543949421"/>
              </p:ext>
            </p:extLst>
          </p:nvPr>
        </p:nvGraphicFramePr>
        <p:xfrm>
          <a:off x="728294" y="1895475"/>
          <a:ext cx="8110906" cy="4851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8511" y="750609"/>
            <a:ext cx="3547696" cy="531689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</a:t>
            </a:r>
            <a:endParaRPr lang="ru-RU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2370" y="1661746"/>
            <a:ext cx="8502161" cy="343779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Повышение уровня учебной мотивации и социализации обучающихся с ОВЗ через систему внеурочных мероприятий , проектно-творческую деятельность и поддержание положительного имиджа профессии «Швея».</a:t>
            </a:r>
          </a:p>
          <a:p>
            <a:pPr algn="ctr">
              <a:buNone/>
            </a:pPr>
            <a:endParaRPr lang="ru-RU" sz="4000" b="1" dirty="0">
              <a:solidFill>
                <a:srgbClr val="002060"/>
              </a:solidFill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806823" y="4400176"/>
          <a:ext cx="7413811" cy="22785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508" y="120524"/>
            <a:ext cx="2008175" cy="1672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8511" y="750609"/>
            <a:ext cx="3547696" cy="53168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</a:t>
            </a:r>
            <a:endParaRPr lang="ru-RU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360151" y="1275614"/>
          <a:ext cx="8502650" cy="50434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7410" name="Picture 2" descr="http://estonsky.ucoz.ru/1/2017-2018/7013239_orig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4030" y="0"/>
            <a:ext cx="2076575" cy="15574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8510" y="348793"/>
            <a:ext cx="4565535" cy="77299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Механизм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реализации проекта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83577" y="2592372"/>
            <a:ext cx="2551854" cy="240166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b="1" dirty="0" smtClean="0"/>
          </a:p>
          <a:p>
            <a:pPr lvl="0" algn="ctr"/>
            <a:r>
              <a:rPr lang="ru-RU" b="1" dirty="0" smtClean="0"/>
              <a:t>Внеклассные мероприятия  профессиональной направленности</a:t>
            </a:r>
          </a:p>
          <a:p>
            <a:pPr algn="ctr"/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3273667" y="4138367"/>
            <a:ext cx="3108279" cy="2570163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b="1" dirty="0" smtClean="0"/>
          </a:p>
          <a:p>
            <a:pPr lvl="0" algn="ctr"/>
            <a:r>
              <a:rPr lang="ru-RU" b="1" dirty="0" smtClean="0"/>
              <a:t>Проектно-творческая деятельность- Театр мод «Престиж». Посещение производственных площадок</a:t>
            </a:r>
          </a:p>
          <a:p>
            <a:pPr algn="ctr"/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3408484" y="1470581"/>
            <a:ext cx="3020595" cy="2324765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b="1" dirty="0" smtClean="0"/>
          </a:p>
          <a:p>
            <a:pPr lvl="0" algn="ctr"/>
            <a:r>
              <a:rPr lang="ru-RU" b="1" dirty="0" smtClean="0"/>
              <a:t>Участие в чемпионате профессионального  мастерства для лиц с ОВЗ </a:t>
            </a:r>
          </a:p>
          <a:p>
            <a:pPr lvl="0" algn="ctr"/>
            <a:r>
              <a:rPr lang="ru-RU" b="1" dirty="0" smtClean="0"/>
              <a:t>«</a:t>
            </a:r>
            <a:r>
              <a:rPr lang="ru-RU" b="1" dirty="0" err="1" smtClean="0"/>
              <a:t>Абилимпикс</a:t>
            </a:r>
            <a:r>
              <a:rPr lang="ru-RU" b="1" dirty="0" smtClean="0"/>
              <a:t>» и творческих конкурсах</a:t>
            </a:r>
          </a:p>
          <a:p>
            <a:pPr algn="ctr"/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6381946" y="2535809"/>
            <a:ext cx="2620652" cy="2423053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b="1" dirty="0" smtClean="0"/>
          </a:p>
          <a:p>
            <a:pPr lvl="0" algn="ctr"/>
            <a:r>
              <a:rPr lang="ru-RU" b="1" dirty="0" smtClean="0"/>
              <a:t>Развитие учебной мотивации  и формирование ПК  через внеурочную деятельность</a:t>
            </a:r>
            <a:endParaRPr lang="ru-RU" dirty="0"/>
          </a:p>
        </p:txBody>
      </p:sp>
      <p:pic>
        <p:nvPicPr>
          <p:cNvPr id="18434" name="Picture 2" descr="http://clipart-library.com/images/8cG6axGK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36887" y="3611074"/>
            <a:ext cx="881795" cy="881795"/>
          </a:xfrm>
          <a:prstGeom prst="rect">
            <a:avLst/>
          </a:prstGeom>
          <a:noFill/>
        </p:spPr>
      </p:pic>
      <p:pic>
        <p:nvPicPr>
          <p:cNvPr id="16" name="Рисунок 15" descr="http://images.easyfreeclipart.com/522/tango-style-equals-by-warszawianka-522921.png"/>
          <p:cNvPicPr/>
          <p:nvPr/>
        </p:nvPicPr>
        <p:blipFill>
          <a:blip r:embed="rId3" cstate="print"/>
          <a:srcRect l="13538" t="23077" r="12923" b="23692"/>
          <a:stretch>
            <a:fillRect/>
          </a:stretch>
        </p:blipFill>
        <p:spPr bwMode="auto">
          <a:xfrm>
            <a:off x="5562289" y="3785474"/>
            <a:ext cx="739814" cy="535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789" y="0"/>
            <a:ext cx="2437695" cy="18282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5813" y="460967"/>
            <a:ext cx="6244262" cy="53168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Пути и методы  достижения поставленной цели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одержимое 2"/>
          <p:cNvSpPr>
            <a:spLocks noGrp="1"/>
          </p:cNvSpPr>
          <p:nvPr>
            <p:ph idx="1"/>
          </p:nvPr>
        </p:nvSpPr>
        <p:spPr>
          <a:xfrm>
            <a:off x="492370" y="1209675"/>
            <a:ext cx="8502161" cy="771525"/>
          </a:xfrm>
        </p:spPr>
        <p:txBody>
          <a:bodyPr>
            <a:normAutofit fontScale="92500" lnSpcReduction="20000"/>
          </a:bodyPr>
          <a:lstStyle/>
          <a:p>
            <a:pPr marL="514350" indent="-514350" algn="ctr">
              <a:buNone/>
            </a:pPr>
            <a:r>
              <a:rPr lang="ru-RU" sz="3200" b="1" u="sng" dirty="0" smtClean="0"/>
              <a:t>1.  Конкурсы профессионального мастерства на звание «Лучший по профессии».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746" y="0"/>
            <a:ext cx="1152525" cy="1152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F:\УЧИТЕЛЬ ГОДА 2022\Юра Проект\фото новое\44KaavBsty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0" y="2921794"/>
            <a:ext cx="5248275" cy="3936206"/>
          </a:xfrm>
          <a:prstGeom prst="rect">
            <a:avLst/>
          </a:prstGeom>
          <a:noFill/>
        </p:spPr>
      </p:pic>
      <p:pic>
        <p:nvPicPr>
          <p:cNvPr id="2050" name="Picture 2" descr="F:\УЧИТЕЛЬ ГОДА 2022\Юра Проект\фото новое\hLVI5Ba3-E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" y="2047876"/>
            <a:ext cx="4067176" cy="4067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71483" y="517527"/>
            <a:ext cx="6244262" cy="53168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Пути и методы  достижения поставленной цели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одержимое 2"/>
          <p:cNvSpPr>
            <a:spLocks noGrp="1"/>
          </p:cNvSpPr>
          <p:nvPr>
            <p:ph idx="1"/>
          </p:nvPr>
        </p:nvSpPr>
        <p:spPr>
          <a:xfrm>
            <a:off x="492370" y="1244339"/>
            <a:ext cx="8502161" cy="1677970"/>
          </a:xfrm>
        </p:spPr>
        <p:txBody>
          <a:bodyPr>
            <a:normAutofit fontScale="92500" lnSpcReduction="10000"/>
          </a:bodyPr>
          <a:lstStyle/>
          <a:p>
            <a:pPr marL="514350" indent="-514350" algn="ctr">
              <a:buNone/>
            </a:pPr>
            <a:r>
              <a:rPr lang="ru-RU" sz="3200" b="1" u="sng" dirty="0" smtClean="0"/>
              <a:t>2.  Внеклассные мероприятия профессиональной направленности.</a:t>
            </a:r>
          </a:p>
          <a:p>
            <a:pPr algn="ctr">
              <a:buNone/>
            </a:pPr>
            <a:r>
              <a:rPr lang="ru-RU" sz="3000" b="1" dirty="0" smtClean="0"/>
              <a:t>«Посвящение в </a:t>
            </a:r>
            <a:r>
              <a:rPr lang="ru-RU" sz="3000" b="1" dirty="0" err="1" smtClean="0"/>
              <a:t>профессиию</a:t>
            </a:r>
            <a:r>
              <a:rPr lang="ru-RU" sz="3000" b="1" dirty="0" smtClean="0"/>
              <a:t>», «Швейные </a:t>
            </a:r>
            <a:r>
              <a:rPr lang="ru-RU" sz="3000" b="1" dirty="0" err="1" smtClean="0"/>
              <a:t>заморочки</a:t>
            </a:r>
            <a:r>
              <a:rPr lang="ru-RU" sz="3000" b="1" dirty="0" smtClean="0"/>
              <a:t>»,  «Швейный батл»</a:t>
            </a:r>
            <a:endParaRPr lang="ru-RU" sz="3000" b="1" dirty="0"/>
          </a:p>
        </p:txBody>
      </p:sp>
      <p:pic>
        <p:nvPicPr>
          <p:cNvPr id="1031" name="Picture 7" descr="C:\Documents and Settings\User\Рабочий стол\фото20-21\OBd0hKEp-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786" y="4776786"/>
            <a:ext cx="3894975" cy="1892715"/>
          </a:xfrm>
          <a:prstGeom prst="rect">
            <a:avLst/>
          </a:prstGeom>
          <a:noFill/>
        </p:spPr>
      </p:pic>
      <p:pic>
        <p:nvPicPr>
          <p:cNvPr id="1032" name="Picture 8" descr="C:\Documents and Settings\User\Рабочий стол\фото20-21\oWDvvWVEBR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3838" y="2828924"/>
            <a:ext cx="3743640" cy="1819175"/>
          </a:xfrm>
          <a:prstGeom prst="rect">
            <a:avLst/>
          </a:prstGeom>
          <a:noFill/>
        </p:spPr>
      </p:pic>
      <p:pic>
        <p:nvPicPr>
          <p:cNvPr id="1030" name="Picture 6" descr="C:\Documents and Settings\User\Рабочий стол\для коллажа\4Zn7JT2579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19461" y="2828923"/>
            <a:ext cx="2941813" cy="3922417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17551" y="0"/>
            <a:ext cx="1444877" cy="1444877"/>
          </a:xfrm>
          <a:prstGeom prst="rect">
            <a:avLst/>
          </a:prstGeom>
        </p:spPr>
      </p:pic>
      <p:pic>
        <p:nvPicPr>
          <p:cNvPr id="3074" name="Picture 2" descr="F:\УЧИТЕЛЬ ГОДА 2022\Юра Проект\фото новое\Fg-BoAHJGPk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07631" y="2828924"/>
            <a:ext cx="2921793" cy="3895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Documents and Settings\User\Рабочий стол\Абилимпикс\абилимпикс фото2020\0dg7RzHQLNc.jpg"/>
          <p:cNvPicPr>
            <a:picLocks noChangeAspect="1" noChangeArrowheads="1"/>
          </p:cNvPicPr>
          <p:nvPr/>
        </p:nvPicPr>
        <p:blipFill rotWithShape="1">
          <a:blip r:embed="rId2" cstate="print"/>
          <a:srcRect t="24186" b="11619"/>
          <a:stretch/>
        </p:blipFill>
        <p:spPr bwMode="auto">
          <a:xfrm>
            <a:off x="795394" y="4520637"/>
            <a:ext cx="2141456" cy="206206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71483" y="517527"/>
            <a:ext cx="6244262" cy="53168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Пути и методы  достижения поставленной цели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одержимое 2"/>
          <p:cNvSpPr>
            <a:spLocks noGrp="1"/>
          </p:cNvSpPr>
          <p:nvPr>
            <p:ph idx="1"/>
          </p:nvPr>
        </p:nvSpPr>
        <p:spPr>
          <a:xfrm>
            <a:off x="492370" y="1216058"/>
            <a:ext cx="8502161" cy="1159497"/>
          </a:xfrm>
        </p:spPr>
        <p:txBody>
          <a:bodyPr>
            <a:normAutofit fontScale="92500" lnSpcReduction="20000"/>
          </a:bodyPr>
          <a:lstStyle/>
          <a:p>
            <a:pPr marL="514350" indent="-514350" algn="ctr">
              <a:buNone/>
            </a:pPr>
            <a:r>
              <a:rPr lang="ru-RU" sz="3200" b="1" u="sng" dirty="0" smtClean="0"/>
              <a:t>3.  Участие в чемпионате по профессиональному мастерству среди инвалидов и лиц с ОВЗ «</a:t>
            </a:r>
            <a:r>
              <a:rPr lang="ru-RU" sz="3200" b="1" u="sng" dirty="0" err="1" smtClean="0"/>
              <a:t>Абилимпикс</a:t>
            </a:r>
            <a:r>
              <a:rPr lang="ru-RU" sz="3200" b="1" u="sng" dirty="0" smtClean="0"/>
              <a:t>»</a:t>
            </a:r>
          </a:p>
        </p:txBody>
      </p:sp>
      <p:pic>
        <p:nvPicPr>
          <p:cNvPr id="2050" name="Picture 2" descr="C:\Documents and Settings\User\Рабочий стол\Абилимпикс\абилимпикс фото2020\_d8KSiXLUJM.jpg"/>
          <p:cNvPicPr>
            <a:picLocks noChangeAspect="1" noChangeArrowheads="1"/>
          </p:cNvPicPr>
          <p:nvPr/>
        </p:nvPicPr>
        <p:blipFill rotWithShape="1">
          <a:blip r:embed="rId3" cstate="print"/>
          <a:srcRect r="15096"/>
          <a:stretch/>
        </p:blipFill>
        <p:spPr bwMode="auto">
          <a:xfrm>
            <a:off x="388875" y="1991091"/>
            <a:ext cx="3467934" cy="2712403"/>
          </a:xfrm>
          <a:prstGeom prst="rect">
            <a:avLst/>
          </a:prstGeom>
          <a:noFill/>
        </p:spPr>
      </p:pic>
      <p:pic>
        <p:nvPicPr>
          <p:cNvPr id="2052" name="Picture 4" descr="C:\Documents and Settings\User\Рабочий стол\Абилимпикс\абилимпикс фото2020\QqaMD7Vn8B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4735" y="2375555"/>
            <a:ext cx="3049265" cy="4065686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70" t="15270" r="29522" b="15678"/>
          <a:stretch/>
        </p:blipFill>
        <p:spPr>
          <a:xfrm>
            <a:off x="1265265" y="0"/>
            <a:ext cx="1340393" cy="1314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Documents and Settings\User\Рабочий стол\Абилимпикс\абилимпикс фото2020\SgEZO3sWUL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9874" y="2265274"/>
            <a:ext cx="3007151" cy="4510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71483" y="314324"/>
            <a:ext cx="6244262" cy="54292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Пути и методы  достижения поставленной цели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одержимое 2"/>
          <p:cNvSpPr>
            <a:spLocks noGrp="1"/>
          </p:cNvSpPr>
          <p:nvPr>
            <p:ph idx="1"/>
          </p:nvPr>
        </p:nvSpPr>
        <p:spPr>
          <a:xfrm>
            <a:off x="492370" y="1028701"/>
            <a:ext cx="8502161" cy="628650"/>
          </a:xfrm>
        </p:spPr>
        <p:txBody>
          <a:bodyPr>
            <a:normAutofit/>
          </a:bodyPr>
          <a:lstStyle/>
          <a:p>
            <a:pPr marL="514350" indent="-514350" algn="ctr">
              <a:buNone/>
            </a:pPr>
            <a:r>
              <a:rPr lang="ru-RU" sz="3200" b="1" u="sng" dirty="0" smtClean="0"/>
              <a:t>4. Творческие конкурсы различного уровня</a:t>
            </a:r>
          </a:p>
        </p:txBody>
      </p:sp>
      <p:pic>
        <p:nvPicPr>
          <p:cNvPr id="6" name="Рисунок 5" descr="F:\Кирилл\IMG_20180507_12430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456" y="1581151"/>
            <a:ext cx="4107413" cy="3074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F:\УЧИТЕЛЬ ГОДА 2022\Юра Проект\фото новое\UhAsyVHYhF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1082" y="1581151"/>
            <a:ext cx="3238500" cy="3238500"/>
          </a:xfrm>
          <a:prstGeom prst="rect">
            <a:avLst/>
          </a:prstGeom>
          <a:noFill/>
        </p:spPr>
      </p:pic>
      <p:pic>
        <p:nvPicPr>
          <p:cNvPr id="4100" name="Picture 4" descr="F:\УЧИТЕЛЬ ГОДА 2022\Юра Проект\фото новое\kEvhVdZ-Xh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8512" y="4530773"/>
            <a:ext cx="2809875" cy="2107406"/>
          </a:xfrm>
          <a:prstGeom prst="rect">
            <a:avLst/>
          </a:prstGeom>
          <a:noFill/>
        </p:spPr>
      </p:pic>
      <p:pic>
        <p:nvPicPr>
          <p:cNvPr id="4101" name="Picture 5" descr="F:\УЧИТЕЛЬ ГОДА 2022\Юра Проект\фото новое\U3n6ilRkVc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6614" y="4524818"/>
            <a:ext cx="2781300" cy="2085975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486" y="33291"/>
            <a:ext cx="1127997" cy="11279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280161" y="4062828"/>
            <a:ext cx="2258568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Многоцветие</a:t>
            </a:r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талантов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F:\УЧИТЕЛЬ ГОДА 2022\Юра Проект\фото новое\DiXy3h595lk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43372" y="4515292"/>
            <a:ext cx="2851159" cy="2138369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5222937" y="4054401"/>
            <a:ext cx="2258568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Зимняя сказка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Monotype Corsiva"/>
        <a:ea typeface=""/>
        <a:cs typeface=""/>
      </a:majorFont>
      <a:minorFont>
        <a:latin typeface="Monotype Corsiva"/>
        <a:ea typeface=""/>
        <a:cs typeface="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1387</TotalTime>
  <Words>522</Words>
  <Application>Microsoft Office PowerPoint</Application>
  <PresentationFormat>Экран (4:3)</PresentationFormat>
  <Paragraphs>82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КИРОВСКОЕ ОБЛАСТНОЕ ГОСУДАРСТВЕННОЕ ПРОФЕССИОНАЛЬНОЕ ОБРАЗОВАТЕЛЬНОЕ БЮДЖЕТНОЕ УЧРЕЖДЕНИЕ «КИРОВСКИЙ СЕЛЬСКОХОЗЯЙСТВЕННЫЙ ТЕХНИКУМ ИМЕНИ ДВАЖДЫ ГЕРОЯ СОЦИАЛИСТИЧЕСКОГО ТРУДА А.Д ЧЕРВЯКОВА        Развитие учебной мотивации и формирование профессиональных компетенций через внеурочную деятельность, как составную часть учебно-воспитательного процесса. </vt:lpstr>
      <vt:lpstr>Проблема</vt:lpstr>
      <vt:lpstr>Цель</vt:lpstr>
      <vt:lpstr>Задачи</vt:lpstr>
      <vt:lpstr>Механизм реализации проекта</vt:lpstr>
      <vt:lpstr>Пути и методы  достижения поставленной цели</vt:lpstr>
      <vt:lpstr>Пути и методы  достижения поставленной цели</vt:lpstr>
      <vt:lpstr>Пути и методы  достижения поставленной цели</vt:lpstr>
      <vt:lpstr>Пути и методы  достижения поставленной цели</vt:lpstr>
      <vt:lpstr>Пути и методы  достижения поставленной цели</vt:lpstr>
      <vt:lpstr>Пути и методы  достижения поставленной цели</vt:lpstr>
      <vt:lpstr>Пути и методы  достижения поставленной цели</vt:lpstr>
      <vt:lpstr>Ресурсы</vt:lpstr>
      <vt:lpstr>Партнёры</vt:lpstr>
      <vt:lpstr>Результат</vt:lpstr>
      <vt:lpstr>Результат</vt:lpstr>
      <vt:lpstr>  Развитие учебной мотивации и формирование профессиональных компетенций через внеурочную деятельность, как составную часть учебно-воспитательного процесса.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Dmytro</dc:creator>
  <cp:lastModifiedBy>PC-3_15</cp:lastModifiedBy>
  <cp:revision>138</cp:revision>
  <cp:lastPrinted>2022-03-31T05:41:31Z</cp:lastPrinted>
  <dcterms:created xsi:type="dcterms:W3CDTF">2015-09-22T08:21:41Z</dcterms:created>
  <dcterms:modified xsi:type="dcterms:W3CDTF">2023-03-07T18:03:31Z</dcterms:modified>
</cp:coreProperties>
</file>