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57" r:id="rId4"/>
    <p:sldId id="288" r:id="rId5"/>
    <p:sldId id="268" r:id="rId6"/>
    <p:sldId id="274" r:id="rId7"/>
    <p:sldId id="275" r:id="rId8"/>
    <p:sldId id="276" r:id="rId9"/>
    <p:sldId id="270" r:id="rId10"/>
    <p:sldId id="281" r:id="rId11"/>
    <p:sldId id="261" r:id="rId12"/>
    <p:sldId id="280" r:id="rId13"/>
    <p:sldId id="272" r:id="rId14"/>
    <p:sldId id="262" r:id="rId15"/>
    <p:sldId id="284" r:id="rId16"/>
    <p:sldId id="271" r:id="rId17"/>
    <p:sldId id="263" r:id="rId18"/>
    <p:sldId id="285" r:id="rId19"/>
    <p:sldId id="273" r:id="rId20"/>
    <p:sldId id="264" r:id="rId21"/>
    <p:sldId id="289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9" autoAdjust="0"/>
    <p:restoredTop sz="94660"/>
  </p:normalViewPr>
  <p:slideViewPr>
    <p:cSldViewPr>
      <p:cViewPr varScale="1">
        <p:scale>
          <a:sx n="110" d="100"/>
          <a:sy n="110" d="100"/>
        </p:scale>
        <p:origin x="165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E59FC3D-D716-4E7B-AEBC-06CC1EB08B82}" type="datetimeFigureOut">
              <a:rPr lang="ru-RU"/>
              <a:pPr>
                <a:defRPr/>
              </a:pPr>
              <a:t>16.03.2022</a:t>
            </a:fld>
            <a:endParaRPr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6725CF-188E-4850-9B76-ABF488E6FB0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22848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67A8E-7B4F-4559-ABA7-513201B710F5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49B6E-3458-4830-B2A2-D4909325FFA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6625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6F8F50-EB32-41E8-B6B7-5E0A5774479E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18F60-FE2B-48C4-99D5-B61836AC96F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56945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5DC9F-27A6-4FDB-87E8-1B40BE20D5FD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BBE72-BE7C-4092-948E-3F2E255FFB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05308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0CEF2EF-342D-4E96-B878-5DF7A0ECF002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E3458-AA72-4133-82E7-12802537258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99721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6EFB3-96CF-4164-8CA7-4D5B82F4FBD8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C74D7-31AA-4883-9E44-7BBA3A2992E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07061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EDB5-E26F-412E-9661-16F781D299F1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333D0-2E49-4E58-895F-F4F95A5934A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3374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16077-13A9-485E-B1E4-DAEE85DE2ADF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3AFC-95B0-499A-B3E5-9172EB4F72C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7980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78F2-D026-4287-9F3D-FA03843F094B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12E6-5ABA-4585-9C98-DD8385FDD91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31402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F21B6-38D0-4374-B98F-1EA30E70C4D9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35D4A-BB2C-4CCA-B66D-815518AAE03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260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88A0F2-71B2-4A31-8463-BD3A0E2A6A80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E42E7-A359-4BBE-A4ED-6081908BEB7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790419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F971D34-2D40-4FB1-AEF2-671080BA780C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chemeClr val="tx2"/>
                </a:solidFill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59A37C92-1DD6-4A2A-942A-A8F97B07C1B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1" r:id="rId2"/>
    <p:sldLayoutId id="2147483759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60" r:id="rId9"/>
    <p:sldLayoutId id="2147483757" r:id="rId10"/>
    <p:sldLayoutId id="21474837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8064A2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8064A2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8064A2"/>
        </a:buClr>
        <a:buSzPct val="70000"/>
        <a:buFont typeface="Wingdings" panose="05000000000000000000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0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5600" y="533400"/>
            <a:ext cx="5576668" cy="2868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 smtClean="0"/>
              <a:t>С</a:t>
            </a:r>
            <a:r>
              <a:rPr lang="ru-RU" dirty="0" smtClean="0"/>
              <a:t>ело   </a:t>
            </a:r>
            <a:r>
              <a:rPr lang="ru-RU" sz="9600" dirty="0" smtClean="0"/>
              <a:t>П</a:t>
            </a:r>
            <a:r>
              <a:rPr lang="ru-RU" dirty="0" smtClean="0"/>
              <a:t>оляне: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краеведческая тропа и её элементы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Терентьева Наталья Матвеевна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дополнительного образования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аслуженный учитель РФ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ГБОУ ПО «</a:t>
            </a:r>
            <a:r>
              <a:rPr lang="ru-RU" sz="14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Пушкиногорская</a:t>
            </a: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санаторная школа-интернат»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Пушкинские Горы Псковской области</a:t>
            </a:r>
            <a:endParaRPr lang="ru-RU" sz="14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Рисунок 3" descr="flovin1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1697038" cy="55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4" descr="flovin1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82"/>
          <a:stretch>
            <a:fillRect/>
          </a:stretch>
        </p:blipFill>
        <p:spPr bwMode="auto">
          <a:xfrm>
            <a:off x="304800" y="5486400"/>
            <a:ext cx="16970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Покровская церковь</a:t>
            </a:r>
            <a:endParaRPr lang="ru-RU" dirty="0"/>
          </a:p>
        </p:txBody>
      </p:sp>
      <p:pic>
        <p:nvPicPr>
          <p:cNvPr id="17411" name="Содержимое 3" descr="I:\Безимени-1.jpg"/>
          <p:cNvPicPr>
            <a:picLocks noGrp="1"/>
          </p:cNvPicPr>
          <p:nvPr>
            <p:ph idx="1"/>
          </p:nvPr>
        </p:nvPicPr>
        <p:blipFill>
          <a:blip r:embed="rId2" cstate="screen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3575" y="1638300"/>
            <a:ext cx="6826250" cy="4789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Покровская церковь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09725"/>
            <a:ext cx="8001000" cy="4846638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Храм Покрова Пресвятой Богородицы села Поляне.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вв. Покровская церковь или же монастырь из Полянской губы, согласно исследования упоминается  в  писцовых книг 16 века. Можно сделать предположение, что церковь или монастырь были построены еще раньше. Ведь центр губы не мог не иметь своего храма. Об этом свидетельствуют и воспоминания  старожилов. Вспоминает Галина Григорьевна Иванова: «В 30-е годы прошлого века происходило уничтожение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внутренного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убранства церкви, различных предметов, икон и т.д. Один из свидетелей этого Яковлев П.Я. из деревни Юрцево, что в 2 километрах от Полян, (ныне умерший), высказал мысль о том, что ему запомнилась надпись, выложенная из мелких камней на стене, - 1480 год. Это, вероятно, и есть год строительства церкви, т.е. конец 15 века. Вот почему она была уникальна и является важнейшим памятником архитектуры. Это подтверждает и такой факт. Во время урагана в 80-е годы с одной стороны купола была повреждена крыша, состоящая из толстых досок, покрытых железом. Доски, хорошо сохранившиеся, были вдоль обработаны не пилой, а очень качественно и умело выдолблены. Это говорит о том, что пил, какими пилили дерево в длину, во времена строительства храма, еще не существовали.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по своей форме, величине походит на древние храмы города Пскова.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Покровская церковь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7467600" cy="4846638"/>
          </a:xfrm>
        </p:spPr>
        <p:txBody>
          <a:bodyPr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Интересна  дальнейшая история Покровской церкви. Первые сведения о вновь перестроенной церкви  имеются в книге Л.И.Софийского «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Опочецкий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уезд в прошлом 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настояшем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 В связи с высокой плотностью окрестного населения, удаленностью от уездных центров, а также наличием самостоятельного тракта, в Полянском погосте учреждаются небольшие ярмарки –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торжки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Они проходят 20 июля и в храмовый праздник – Покров (1 октября). Интересен вопрос: пролегал ли маршрут крестного хода из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Святогорского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монастыря через погост Поляне? Пришлось много поработать с научной литературой и оказалось, что пролегал неоднократно. Погост Поляне посещали во время осеннего крестного хода из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Святогорского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Успенского монастыря, на обратном пути из г. Опочки. Перед этим маршрут крестного хода пролегал через погосты Теребени,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Заклинье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Балтино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Новопокровск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Красное, Сине-Никольское,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Борисо-Глебский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погост,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Ильинское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Велье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Матюшкино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Утретки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Из Полян чудотворные иконы несли в Рождество и затем возвращались в Святые Горы. Совершались крестные ходы и в Новоржев согласно «Примечаний» к Маршруту крестных ходов в Новоржев и Опочку. И с древних времен жители Полянского погоста 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окркстных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деревень встречали и провожали иконы из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Святогорского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монастыря. В Полянской церкви находился список  «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Святогорской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повести» - древнего литературного памятника конца 16-17 веков, рассказывающего о начале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Святогорской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обители.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20485" name="Текст 10"/>
          <p:cNvSpPr>
            <a:spLocks noGrp="1"/>
          </p:cNvSpPr>
          <p:nvPr>
            <p:ph type="body" sz="half" idx="2"/>
          </p:nvPr>
        </p:nvSpPr>
        <p:spPr>
          <a:xfrm>
            <a:off x="5389563" y="3282950"/>
            <a:ext cx="3429000" cy="19208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242" r="15242"/>
          <a:stretch>
            <a:fillRect/>
          </a:stretch>
        </p:blipFill>
        <p:spPr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429000" y="4343400"/>
            <a:ext cx="1143000" cy="457200"/>
          </a:xfrm>
          <a:prstGeom prst="wedgeRoundRectCallout">
            <a:avLst>
              <a:gd name="adj1" fmla="val -92103"/>
              <a:gd name="adj2" fmla="val -68155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Покровская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церковь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819400" y="2743200"/>
            <a:ext cx="1143000" cy="457200"/>
          </a:xfrm>
          <a:prstGeom prst="wedgeRoundRectCallout">
            <a:avLst>
              <a:gd name="adj1" fmla="val -74603"/>
              <a:gd name="adj2" fmla="val 208928"/>
              <a:gd name="adj3" fmla="val 16667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5334000" y="381000"/>
            <a:ext cx="3429000" cy="1371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Усадьба </a:t>
            </a:r>
            <a:r>
              <a:rPr lang="ru-RU" sz="4000" dirty="0" err="1" smtClean="0"/>
              <a:t>борышево</a:t>
            </a:r>
            <a:endParaRPr lang="ru-RU" sz="4000" dirty="0" smtClean="0"/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752600" y="4724400"/>
            <a:ext cx="1143000" cy="457200"/>
          </a:xfrm>
          <a:prstGeom prst="wedgeRoundRectCallout">
            <a:avLst>
              <a:gd name="adj1" fmla="val 51230"/>
              <a:gd name="adj2" fmla="val -14523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5">
                <a:alpha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Погост</a:t>
            </a:r>
          </a:p>
        </p:txBody>
      </p:sp>
      <p:pic>
        <p:nvPicPr>
          <p:cNvPr id="14" name="Picture 2" descr="C:\Documents and Settings\НТ.253D65812227462\Рабочий стол\Поляне\SWScan00113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lum bright="-10000" contrast="40000"/>
          </a:blip>
          <a:srcRect l="5526" t="9365" r="69680" b="77060"/>
          <a:stretch>
            <a:fillRect/>
          </a:stretch>
        </p:blipFill>
        <p:spPr>
          <a:xfrm rot="16200000">
            <a:off x="5236823" y="2764178"/>
            <a:ext cx="3366745" cy="2562790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Усадьба </a:t>
            </a:r>
            <a:r>
              <a:rPr lang="ru-RU" dirty="0" err="1" smtClean="0"/>
              <a:t>Борышево</a:t>
            </a:r>
            <a:endParaRPr lang="ru-RU" dirty="0"/>
          </a:p>
        </p:txBody>
      </p:sp>
      <p:pic>
        <p:nvPicPr>
          <p:cNvPr id="21507" name="Содержимое 3" descr="C:\Documents and Settings\НТ.253D65812227462\Рабочий стол\проектдля 11 класса\11 проект\Надя\Село ПОЛЯНЕ\Поляне\SWScan00098.bmp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066800"/>
            <a:ext cx="2185988" cy="3071813"/>
          </a:xfrm>
        </p:spPr>
      </p:pic>
      <p:pic>
        <p:nvPicPr>
          <p:cNvPr id="21508" name="Picture 2" descr="C:\Users\User2\Desktop\DSCF24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23764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" descr="I:\ПОЛЯНЕ выездное\Поляне\SWScan00110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" b="49445"/>
          <a:stretch>
            <a:fillRect/>
          </a:stretch>
        </p:blipFill>
        <p:spPr bwMode="auto">
          <a:xfrm>
            <a:off x="4800600" y="4343400"/>
            <a:ext cx="305752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 descr="C:\Users\User2\Desktop\DSCF24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4114800"/>
            <a:ext cx="2711450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6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1" t="49812" r="72037"/>
          <a:stretch>
            <a:fillRect/>
          </a:stretch>
        </p:blipFill>
        <p:spPr bwMode="auto">
          <a:xfrm>
            <a:off x="990600" y="1981200"/>
            <a:ext cx="104775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Documents and Settings\НТ.253D65812227462\Рабочий стол\Поляне\SWScan00113.bmp"/>
          <p:cNvPicPr>
            <a:picLocks noChangeAspect="1" noChangeArrowheads="1"/>
          </p:cNvPicPr>
          <p:nvPr/>
        </p:nvPicPr>
        <p:blipFill>
          <a:blip r:embed="rId7">
            <a:lum bright="-10000" contrast="40000"/>
          </a:blip>
          <a:srcRect l="5526" t="9365" r="69680" b="77060"/>
          <a:stretch>
            <a:fillRect/>
          </a:stretch>
        </p:blipFill>
        <p:spPr bwMode="auto">
          <a:xfrm rot="16200000">
            <a:off x="2945814" y="4597986"/>
            <a:ext cx="2132272" cy="16231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Усадьба Коновницыных</a:t>
            </a:r>
            <a:endParaRPr lang="ru-RU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52400" y="1295400"/>
            <a:ext cx="8077200" cy="5160963"/>
          </a:xfrm>
        </p:spPr>
        <p:txBody>
          <a:bodyPr/>
          <a:lstStyle/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Самым знаменитым владельцем этой усадьбы был 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 Петрович Коновницын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Герой Отечественной войны 1812 года. Сельцо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Борышево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перешло генерал-лейтенанту в приданое за женой Анной Ивановной Корсаковой, а еще раньше оно, вероятно, принадлежало Григорию Ивановичу Коновницыну (деду Анны Ивановны) – устроителю Покровской церкви в 1767 году. Владельцы первого имения чета Коновницыных вряд ли могли подолгу жить в своей Полянской вотчине, т.к. «родовым гнездом» было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Кярово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Гдовском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уезде. К тому же Петр Петрович, вплоть до своей смерти в 1822 году, находился в действующей армии, был военным министром, директором всех военных учебных заведений и Царскосельского лицея. Скорее всего, чаще бывала здесь супруга генерала графиня Анна Ивановна Коновницына. После ее смерти имение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першло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младшему сыну Ивану Петровичу Коновницыну. В 1840 году Иван Петрович женился на Марье Николаевне Бахметьевой, за 4 года до этого выйдя в отставку в чине штабс-капитана, и переехал с женой в Поляне. Был построен новый деревянный дом, с мезонином и верандой, перед ним был газон, обсаженный кустами жасмина и сирени. В парке было 2 пруда и дубовая аллея. После смерти матери Иван Петрович перебрался в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Кярово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но часто навещал свою Полянскую усадьбу. К 1861 году из всех владений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Коновницынах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село Поляне было самое богатое. Генерал от инфантерии Петр Петрович Коновницын похоронен с женой в Покровской церкви деревни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Кярово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Гдовского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Захоронение хорошо  сохранилось. Церковь действующая.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23557" name="Текст 10"/>
          <p:cNvSpPr>
            <a:spLocks noGrp="1"/>
          </p:cNvSpPr>
          <p:nvPr>
            <p:ph type="body" sz="half" idx="2"/>
          </p:nvPr>
        </p:nvSpPr>
        <p:spPr>
          <a:xfrm>
            <a:off x="5389563" y="3282950"/>
            <a:ext cx="3429000" cy="19208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242" r="15242"/>
          <a:stretch>
            <a:fillRect/>
          </a:stretch>
        </p:blipFill>
        <p:spPr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429000" y="4343400"/>
            <a:ext cx="1143000" cy="457200"/>
          </a:xfrm>
          <a:prstGeom prst="wedgeRoundRectCallout">
            <a:avLst>
              <a:gd name="adj1" fmla="val -92103"/>
              <a:gd name="adj2" fmla="val -68155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Покровская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церковь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819400" y="2743200"/>
            <a:ext cx="1143000" cy="457200"/>
          </a:xfrm>
          <a:prstGeom prst="wedgeRoundRectCallout">
            <a:avLst>
              <a:gd name="adj1" fmla="val -74603"/>
              <a:gd name="adj2" fmla="val 20892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chemeClr val="bg1">
                    <a:lumMod val="65000"/>
                    <a:lumOff val="35000"/>
                  </a:schemeClr>
                </a:solidFill>
              </a:rPr>
              <a:t>Борышево</a:t>
            </a:r>
            <a:endParaRPr lang="ru-RU" sz="1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762000" y="3810000"/>
            <a:ext cx="1143000" cy="457200"/>
          </a:xfrm>
          <a:prstGeom prst="wedgeRoundRectCallout">
            <a:avLst>
              <a:gd name="adj1" fmla="val 45477"/>
              <a:gd name="adj2" fmla="val -146529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13" name="Заголовок 8"/>
          <p:cNvSpPr txBox="1">
            <a:spLocks/>
          </p:cNvSpPr>
          <p:nvPr/>
        </p:nvSpPr>
        <p:spPr>
          <a:xfrm>
            <a:off x="5334000" y="381000"/>
            <a:ext cx="3429000" cy="1295400"/>
          </a:xfrm>
          <a:prstGeom prst="rect">
            <a:avLst/>
          </a:prstGeom>
        </p:spPr>
        <p:txBody>
          <a:bodyPr lIns="45720" tIns="0" rIns="45720" bIns="0"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Усадьба </a:t>
            </a:r>
            <a:r>
              <a:rPr lang="ru-RU" sz="4000" b="1" cap="all" dirty="0" err="1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облецово</a:t>
            </a:r>
            <a:endParaRPr lang="ru-RU" sz="4000" b="1" cap="all" dirty="0">
              <a:ln w="500">
                <a:solidFill>
                  <a:schemeClr val="tx2">
                    <a:shade val="10000"/>
                    <a:satMod val="135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752600" y="4724400"/>
            <a:ext cx="1143000" cy="457200"/>
          </a:xfrm>
          <a:prstGeom prst="wedgeRoundRectCallout">
            <a:avLst>
              <a:gd name="adj1" fmla="val 51230"/>
              <a:gd name="adj2" fmla="val -14523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5">
                <a:alpha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Погост</a:t>
            </a:r>
          </a:p>
        </p:txBody>
      </p:sp>
      <p:pic>
        <p:nvPicPr>
          <p:cNvPr id="23564" name="Picture 2" descr="C:\Users\User2\Desktop\DSCF2419.JPG"/>
          <p:cNvPicPr>
            <a:picLocks noChangeAspect="1" noChangeArrowheads="1"/>
          </p:cNvPicPr>
          <p:nvPr/>
        </p:nvPicPr>
        <p:blipFill>
          <a:blip r:embed="rId3" cstate="screen">
            <a:lum brigh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3200400"/>
            <a:ext cx="31575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Усадьба </a:t>
            </a:r>
            <a:r>
              <a:rPr lang="ru-RU" dirty="0" err="1" smtClean="0"/>
              <a:t>Облецово</a:t>
            </a:r>
            <a:endParaRPr lang="ru-RU" dirty="0"/>
          </a:p>
        </p:txBody>
      </p:sp>
      <p:pic>
        <p:nvPicPr>
          <p:cNvPr id="24579" name="Содержимое 3" descr="C:\Documents and Settings\НТ.253D65812227462\Рабочий стол\проектдля 11 класса\11 проект\Надя\Село ПОЛЯНЕ\Поляне\SWScan00096.bmp"/>
          <p:cNvPicPr>
            <a:picLocks noGrp="1"/>
          </p:cNvPicPr>
          <p:nvPr>
            <p:ph idx="1"/>
          </p:nvPr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200" y="762000"/>
            <a:ext cx="2173288" cy="3013075"/>
          </a:xfrm>
        </p:spPr>
      </p:pic>
      <p:pic>
        <p:nvPicPr>
          <p:cNvPr id="24580" name="Picture 3" descr="I:\ПОЛЯНЕ выездное\Поляне\SWScan00097.bmp"/>
          <p:cNvPicPr>
            <a:picLocks noChangeAspect="1" noChangeArrowheads="1"/>
          </p:cNvPicPr>
          <p:nvPr/>
        </p:nvPicPr>
        <p:blipFill>
          <a:blip r:embed="rId3"/>
          <a:srcRect t="49461"/>
          <a:stretch>
            <a:fillRect/>
          </a:stretch>
        </p:blipFill>
        <p:spPr bwMode="auto">
          <a:xfrm>
            <a:off x="228600" y="1981200"/>
            <a:ext cx="2336800" cy="1665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2" descr="C:\Users\User2\Desktop\DSCF244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3962400"/>
            <a:ext cx="3251200" cy="2425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2" descr="C:\Users\User2\Desktop\DSCF241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3157538" cy="23542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ser2\Desktop\DSCF242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4600" y="1371600"/>
            <a:ext cx="3250608" cy="2424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Усадьба </a:t>
            </a:r>
            <a:r>
              <a:rPr lang="ru-RU" dirty="0" err="1" smtClean="0"/>
              <a:t>Облецово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Значительно большие владения принадлежали помещикам </a:t>
            </a:r>
            <a:r>
              <a:rPr lang="ru-RU" dirty="0" err="1" smtClean="0"/>
              <a:t>Фаминицынам</a:t>
            </a:r>
            <a:r>
              <a:rPr lang="ru-RU" dirty="0" smtClean="0"/>
              <a:t>. В них входили  деревни  </a:t>
            </a:r>
            <a:r>
              <a:rPr lang="ru-RU" dirty="0" err="1" smtClean="0"/>
              <a:t>Облецово</a:t>
            </a:r>
            <a:r>
              <a:rPr lang="ru-RU" dirty="0" smtClean="0"/>
              <a:t>, </a:t>
            </a:r>
            <a:r>
              <a:rPr lang="ru-RU" dirty="0" err="1" smtClean="0"/>
              <a:t>Наушково</a:t>
            </a:r>
            <a:r>
              <a:rPr lang="ru-RU" dirty="0" smtClean="0"/>
              <a:t>, </a:t>
            </a:r>
            <a:r>
              <a:rPr lang="ru-RU" dirty="0" err="1" smtClean="0"/>
              <a:t>Нестюгино</a:t>
            </a:r>
            <a:r>
              <a:rPr lang="ru-RU" dirty="0" smtClean="0"/>
              <a:t> и др. От усадьбы </a:t>
            </a:r>
            <a:r>
              <a:rPr lang="ru-RU" dirty="0" err="1" smtClean="0"/>
              <a:t>Фаминицыных</a:t>
            </a:r>
            <a:r>
              <a:rPr lang="ru-RU" dirty="0" smtClean="0"/>
              <a:t> </a:t>
            </a:r>
            <a:r>
              <a:rPr lang="ru-RU" dirty="0" err="1" smtClean="0"/>
              <a:t>Облецово</a:t>
            </a:r>
            <a:r>
              <a:rPr lang="ru-RU" dirty="0" smtClean="0"/>
              <a:t> сохранились две каменные постройки.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А.С. Пушкин останавливался по дороге в Опочку в имении </a:t>
            </a:r>
            <a:r>
              <a:rPr lang="ru-RU" dirty="0" err="1" smtClean="0"/>
              <a:t>Облецово</a:t>
            </a:r>
            <a:r>
              <a:rPr lang="ru-RU" dirty="0" smtClean="0"/>
              <a:t> (по семейному преданию К.Я. </a:t>
            </a:r>
            <a:r>
              <a:rPr lang="ru-RU" dirty="0" err="1" smtClean="0"/>
              <a:t>Коротовой</a:t>
            </a:r>
            <a:r>
              <a:rPr lang="ru-RU" dirty="0" smtClean="0"/>
              <a:t>, потомка В.П. Ганнибала) Вероятно, не случайно  над семейным склепом </a:t>
            </a:r>
            <a:r>
              <a:rPr lang="ru-RU" dirty="0" err="1" smtClean="0"/>
              <a:t>Фаминицыных</a:t>
            </a:r>
            <a:r>
              <a:rPr lang="ru-RU" dirty="0" smtClean="0"/>
              <a:t> у Покровской церкви был установлен памятник, очень похожий на надгробный памятник на могиле А.С. Пушкина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242" r="15242"/>
          <a:stretch>
            <a:fillRect/>
          </a:stretch>
        </p:blipFill>
        <p:spPr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429000" y="4343400"/>
            <a:ext cx="1143000" cy="457200"/>
          </a:xfrm>
          <a:prstGeom prst="wedgeRoundRectCallout">
            <a:avLst>
              <a:gd name="adj1" fmla="val -92103"/>
              <a:gd name="adj2" fmla="val -68155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Покровская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церковь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819400" y="2743200"/>
            <a:ext cx="1143000" cy="457200"/>
          </a:xfrm>
          <a:prstGeom prst="wedgeRoundRectCallout">
            <a:avLst>
              <a:gd name="adj1" fmla="val -74603"/>
              <a:gd name="adj2" fmla="val 20892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chemeClr val="bg1">
                    <a:lumMod val="65000"/>
                    <a:lumOff val="35000"/>
                  </a:schemeClr>
                </a:solidFill>
              </a:rPr>
              <a:t>Борышево</a:t>
            </a:r>
            <a:endParaRPr lang="ru-RU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1371600" y="2057400"/>
            <a:ext cx="1143000" cy="457200"/>
          </a:xfrm>
          <a:prstGeom prst="wedgeRoundRectCallout">
            <a:avLst>
              <a:gd name="adj1" fmla="val 8452"/>
              <a:gd name="adj2" fmla="val 201290"/>
              <a:gd name="adj3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13" name="Заголовок 8"/>
          <p:cNvSpPr txBox="1">
            <a:spLocks/>
          </p:cNvSpPr>
          <p:nvPr/>
        </p:nvSpPr>
        <p:spPr>
          <a:xfrm>
            <a:off x="5334000" y="381000"/>
            <a:ext cx="3429000" cy="1905000"/>
          </a:xfrm>
          <a:prstGeom prst="rect">
            <a:avLst/>
          </a:prstGeom>
        </p:spPr>
        <p:txBody>
          <a:bodyPr lIns="45720" tIns="0" rIns="45720" bIns="0"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Воинский мемориал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752600" y="4724400"/>
            <a:ext cx="1143000" cy="457200"/>
          </a:xfrm>
          <a:prstGeom prst="wedgeRoundRectCallout">
            <a:avLst>
              <a:gd name="adj1" fmla="val 51230"/>
              <a:gd name="adj2" fmla="val -14523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5">
                <a:alpha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Погост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762000" y="3810000"/>
            <a:ext cx="1143000" cy="457200"/>
          </a:xfrm>
          <a:prstGeom prst="wedgeRoundRectCallout">
            <a:avLst>
              <a:gd name="adj1" fmla="val 45477"/>
              <a:gd name="adj2" fmla="val -146529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chemeClr val="bg1">
                    <a:lumMod val="65000"/>
                    <a:lumOff val="35000"/>
                  </a:schemeClr>
                </a:solidFill>
              </a:rPr>
              <a:t>Облецово</a:t>
            </a:r>
            <a:endParaRPr lang="ru-RU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6636" name="Group 3"/>
          <p:cNvGrpSpPr>
            <a:grpSpLocks noGrp="1"/>
          </p:cNvGrpSpPr>
          <p:nvPr/>
        </p:nvGrpSpPr>
        <p:grpSpPr bwMode="auto">
          <a:xfrm>
            <a:off x="5389563" y="3282950"/>
            <a:ext cx="3429000" cy="2446338"/>
            <a:chOff x="1392" y="1296"/>
            <a:chExt cx="3887" cy="3837"/>
          </a:xfrm>
        </p:grpSpPr>
        <p:pic>
          <p:nvPicPr>
            <p:cNvPr id="2663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296"/>
              <a:ext cx="3697" cy="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6638" name="Text Box 5"/>
            <p:cNvSpPr txBox="1">
              <a:spLocks noChangeArrowheads="1"/>
            </p:cNvSpPr>
            <p:nvPr/>
          </p:nvSpPr>
          <p:spPr bwMode="auto">
            <a:xfrm>
              <a:off x="1474" y="1455"/>
              <a:ext cx="3805" cy="2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anose="05020102010507070707" pitchFamily="18" charset="2"/>
                <a:buChar char="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ts val="500"/>
                </a:spcBef>
                <a:buClr>
                  <a:srgbClr val="8064A2"/>
                </a:buClr>
                <a:buSzPct val="80000"/>
                <a:buFont typeface="Wingdings 2" panose="05020102010507070707" pitchFamily="18" charset="2"/>
                <a:buChar char=""/>
                <a:defRPr sz="2300">
                  <a:solidFill>
                    <a:srgbClr val="6C6C6C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ts val="400"/>
                </a:spcBef>
                <a:buClr>
                  <a:srgbClr val="8064A2"/>
                </a:buClr>
                <a:buSzPct val="60000"/>
                <a:buFont typeface="Wingdings" panose="05000000000000000000" pitchFamily="2" charset="2"/>
                <a:buChar char="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8064A2"/>
                </a:buClr>
                <a:buSzPct val="80000"/>
                <a:buFont typeface="Wingdings 2" panose="05020102010507070707" pitchFamily="18" charset="2"/>
                <a:buChar char=""/>
                <a:defRPr sz="2000">
                  <a:solidFill>
                    <a:srgbClr val="6C6C6C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70000"/>
                <a:buFont typeface="Wingdings" panose="05000000000000000000" pitchFamily="2" charset="2"/>
                <a:buChar char="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70000"/>
                <a:buFont typeface="Wingdings" panose="05000000000000000000" pitchFamily="2" charset="2"/>
                <a:buChar char="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70000"/>
                <a:buFont typeface="Wingdings" panose="05000000000000000000" pitchFamily="2" charset="2"/>
                <a:buChar char="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70000"/>
                <a:buFont typeface="Wingdings" panose="05000000000000000000" pitchFamily="2" charset="2"/>
                <a:buChar char="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70000"/>
                <a:buFont typeface="Wingdings" panose="05000000000000000000" pitchFamily="2" charset="2"/>
                <a:buChar char="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и задачи создания краеведческой тропы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создания тропы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знакомство  с   историческими, культурными и природными объектами села Поляне Пушкиногорского района 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Задачи:</a:t>
            </a:r>
            <a:endParaRPr lang="ru-RU" alt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 сведений учащихся об истории  своей малой Родины.</a:t>
            </a:r>
          </a:p>
          <a:p>
            <a:pPr eaLnBrk="1" hangingPunct="1"/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умений  проводить наблюдения,  исследования,  анализировать  и  сравнивать  данные,  полученные в ходе работы.</a:t>
            </a:r>
          </a:p>
          <a:p>
            <a:pPr eaLnBrk="1" hangingPunct="1"/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мероприятий  по  изучению истории, охране  природных  объектов.</a:t>
            </a:r>
          </a:p>
          <a:p>
            <a:pPr eaLnBrk="1" hangingPunct="1"/>
            <a:endParaRPr lang="ru-RU" alt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Воинский мемориал</a:t>
            </a:r>
            <a:endParaRPr lang="ru-RU" dirty="0"/>
          </a:p>
        </p:txBody>
      </p:sp>
      <p:pic>
        <p:nvPicPr>
          <p:cNvPr id="27651" name="Содержимое 3"/>
          <p:cNvPicPr>
            <a:picLocks noGrp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2438400"/>
            <a:ext cx="3411538" cy="255905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1944г. Захоронение воинов Советской Армии, погибших в боях с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немецко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фашистскими захватчиками в годы Великой Отечественной войны. Создано в центре деревни. На кладбище установлен обелиск из железобетона на бетонном основании. Высота 2м. Высота основания 1,5м.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990600"/>
            <a:ext cx="6096000" cy="4495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 smtClean="0"/>
              <a:t>Источники и литература: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Кадастр «Достопримечательные природные и историко-культурные объекты Псковской области». Псков, 1997</a:t>
            </a: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Усадьбы </a:t>
            </a: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имения Псковской губернии. 1906 год.</a:t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3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Клировые</a:t>
            </a: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ведомости Полянской церкви Покрова Пресвятой Богородицы за 1801,1900,1914гг</a:t>
            </a: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газеты «Пушкинский край» за различные годы</a:t>
            </a:r>
            <a:r>
              <a:rPr lang="ru-RU" sz="1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Васильев, М.Е. Из истории земли Псковской.//Михайловская Пушкиниана. Выпуск 28. Пушкинские Горы-Москва, 2003. </a:t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3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5" name="Объект 3" descr="flovin10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5" y="2011363"/>
            <a:ext cx="1492250" cy="4846637"/>
          </a:xfrm>
          <a:noFill/>
        </p:spPr>
      </p:pic>
      <p:pic>
        <p:nvPicPr>
          <p:cNvPr id="28676" name="Объект 3" descr="flovin1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149225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" y="0"/>
            <a:ext cx="8205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572000" y="5715000"/>
            <a:ext cx="175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5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8064A2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u="sng">
                <a:solidFill>
                  <a:srgbClr val="FF0000"/>
                </a:solidFill>
              </a:rPr>
              <a:t>с. Поляне</a:t>
            </a:r>
          </a:p>
        </p:txBody>
      </p:sp>
    </p:spTree>
  </p:cSld>
  <p:clrMapOvr>
    <a:masterClrMapping/>
  </p:clrMapOvr>
  <p:transition advTm="1115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4"/>
            <a:ext cx="7239000" cy="15843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Паспорт  на учебную краеведческую  тропу «Историко-культурные памятники д. Поляне»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2400" y="1609725"/>
          <a:ext cx="7848600" cy="5075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2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2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9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Местонахождение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Краеведческая тропа</a:t>
                      </a:r>
                      <a:r>
                        <a:rPr kumimoji="0" lang="ru-RU" sz="14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находится  на территории села Поляне </a:t>
                      </a:r>
                      <a:r>
                        <a:rPr kumimoji="0" lang="ru-RU" sz="1400" b="1" kern="1200" dirty="0" err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Пушкиногорского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6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Землепользователь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Администрация Полянского сельского поселения 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Значение тропы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Просвещение, обучение, воспитание по  краеведению села Поляне 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94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Направление маршрута. Протяженность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Краеведческая тропа имеет протяженность  1,85км и проходит  с юга на север по территории села.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Начало тропы - церковь Покрова села Поляне, окончание - братское захоронение.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494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Режим использования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Учебные исследования, поисковые экспедиции, экскурсии.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Несение вахты памяти у воинского захоронения села Поляне.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учебного проекта «</a:t>
                      </a:r>
                      <a:r>
                        <a:rPr kumimoji="0" lang="ru-RU" sz="1400" b="0" kern="1200" dirty="0" err="1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Историко</a:t>
                      </a: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культурные объекты села Поляне» в селе Поляне для жителей села и его окрестностей 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Необходимые мероприятия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братского захоронения, установка щитов и знаков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Приложения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а) карта-схема маршрута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б) описание экскурсионных объектов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6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Дата создания тропы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18.02. 2022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6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Руководитель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Терентьева Н.М. педагог дополнительного образования</a:t>
                      </a:r>
                      <a:endParaRPr lang="ru-RU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825" y="0"/>
            <a:ext cx="9867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419600" y="44196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Покровская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церковь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657600" y="5562600"/>
            <a:ext cx="1143000" cy="457200"/>
          </a:xfrm>
          <a:prstGeom prst="wedgeRoundRectCallout">
            <a:avLst>
              <a:gd name="adj1" fmla="val 45260"/>
              <a:gd name="adj2" fmla="val -106432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Погост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8"/>
          <p:cNvGrpSpPr>
            <a:grpSpLocks noChangeAspect="1"/>
          </p:cNvGrpSpPr>
          <p:nvPr/>
        </p:nvGrpSpPr>
        <p:grpSpPr bwMode="auto">
          <a:xfrm>
            <a:off x="457200" y="765175"/>
            <a:ext cx="8272463" cy="5327650"/>
            <a:chOff x="1447800" y="2438400"/>
            <a:chExt cx="4495800" cy="28956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/>
            <a:srcRect l="19789" t="35556" r="34653" b="22222"/>
            <a:stretch>
              <a:fillRect/>
            </a:stretch>
          </p:blipFill>
          <p:spPr bwMode="auto">
            <a:xfrm>
              <a:off x="1447800" y="2438400"/>
              <a:ext cx="4495800" cy="2895600"/>
            </a:xfrm>
            <a:prstGeom prst="rect">
              <a:avLst/>
            </a:prstGeom>
            <a:ln w="228600" cap="sq" cmpd="thickThin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5" name="Скругленная прямоугольная выноска 4"/>
            <p:cNvSpPr/>
            <p:nvPr/>
          </p:nvSpPr>
          <p:spPr>
            <a:xfrm>
              <a:off x="4419980" y="4419418"/>
              <a:ext cx="1142283" cy="457291"/>
            </a:xfrm>
            <a:prstGeom prst="wedgeRoundRectCallout">
              <a:avLst>
                <a:gd name="adj1" fmla="val -22103"/>
                <a:gd name="adj2" fmla="val 100595"/>
                <a:gd name="adj3" fmla="val 16667"/>
              </a:avLst>
            </a:prstGeom>
            <a:solidFill>
              <a:schemeClr val="accent4">
                <a:lumMod val="20000"/>
                <a:lumOff val="80000"/>
                <a:alpha val="8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Покровская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церковь</a:t>
              </a:r>
            </a:p>
          </p:txBody>
        </p:sp>
        <p:sp>
          <p:nvSpPr>
            <p:cNvPr id="6" name="Скругленная прямоугольная выноска 5"/>
            <p:cNvSpPr/>
            <p:nvPr/>
          </p:nvSpPr>
          <p:spPr>
            <a:xfrm>
              <a:off x="3505463" y="3886200"/>
              <a:ext cx="1143146" cy="457291"/>
            </a:xfrm>
            <a:prstGeom prst="wedgeRoundRectCallout">
              <a:avLst>
                <a:gd name="adj1" fmla="val -22103"/>
                <a:gd name="adj2" fmla="val 100595"/>
                <a:gd name="adj3" fmla="val 16667"/>
              </a:avLst>
            </a:prstGeom>
            <a:solidFill>
              <a:schemeClr val="accent2">
                <a:lumMod val="20000"/>
                <a:lumOff val="80000"/>
                <a:alpha val="8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Усадьба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err="1">
                  <a:solidFill>
                    <a:schemeClr val="tx2">
                      <a:lumMod val="75000"/>
                    </a:schemeClr>
                  </a:solidFill>
                </a:rPr>
                <a:t>Борышево</a:t>
              </a:r>
              <a:endParaRPr lang="ru-RU" sz="2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" name="Скругленная прямоугольная выноска 6"/>
            <p:cNvSpPr/>
            <p:nvPr/>
          </p:nvSpPr>
          <p:spPr>
            <a:xfrm>
              <a:off x="2971420" y="2819763"/>
              <a:ext cx="1143146" cy="456428"/>
            </a:xfrm>
            <a:prstGeom prst="wedgeRoundRectCallout">
              <a:avLst>
                <a:gd name="adj1" fmla="val -22103"/>
                <a:gd name="adj2" fmla="val 100595"/>
                <a:gd name="adj3" fmla="val 16667"/>
              </a:avLst>
            </a:prstGeom>
            <a:solidFill>
              <a:schemeClr val="accent6">
                <a:lumMod val="20000"/>
                <a:lumOff val="80000"/>
                <a:alpha val="8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Воинский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мемориал</a:t>
              </a:r>
            </a:p>
          </p:txBody>
        </p:sp>
        <p:sp>
          <p:nvSpPr>
            <p:cNvPr id="8" name="Скругленная прямоугольная выноска 7"/>
            <p:cNvSpPr/>
            <p:nvPr/>
          </p:nvSpPr>
          <p:spPr>
            <a:xfrm>
              <a:off x="1676430" y="3048409"/>
              <a:ext cx="1143146" cy="456428"/>
            </a:xfrm>
            <a:prstGeom prst="wedgeRoundRectCallout">
              <a:avLst>
                <a:gd name="adj1" fmla="val 54088"/>
                <a:gd name="adj2" fmla="val 106944"/>
                <a:gd name="adj3" fmla="val 16667"/>
              </a:avLst>
            </a:prstGeom>
            <a:solidFill>
              <a:schemeClr val="accent1">
                <a:lumMod val="20000"/>
                <a:lumOff val="80000"/>
                <a:alpha val="8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</a:rPr>
                <a:t>Усадьба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err="1">
                  <a:solidFill>
                    <a:schemeClr val="tx2">
                      <a:lumMod val="75000"/>
                    </a:schemeClr>
                  </a:solidFill>
                </a:rPr>
                <a:t>Облецово</a:t>
              </a:r>
              <a:endParaRPr lang="ru-RU" sz="4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0" name="Скругленная прямоугольная выноска 9"/>
          <p:cNvSpPr/>
          <p:nvPr/>
        </p:nvSpPr>
        <p:spPr>
          <a:xfrm>
            <a:off x="3581400" y="5181600"/>
            <a:ext cx="2057400" cy="838200"/>
          </a:xfrm>
          <a:prstGeom prst="wedgeRoundRectCallout">
            <a:avLst>
              <a:gd name="adj1" fmla="val 103634"/>
              <a:gd name="adj2" fmla="val 37122"/>
              <a:gd name="adj3" fmla="val 16667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Погост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6564313" y="5810250"/>
            <a:ext cx="204787" cy="71438"/>
          </a:xfrm>
          <a:custGeom>
            <a:avLst/>
            <a:gdLst>
              <a:gd name="connsiteX0" fmla="*/ 204717 w 204717"/>
              <a:gd name="connsiteY0" fmla="*/ 71660 h 71660"/>
              <a:gd name="connsiteX1" fmla="*/ 122830 w 204717"/>
              <a:gd name="connsiteY1" fmla="*/ 3421 h 71660"/>
              <a:gd name="connsiteX2" fmla="*/ 0 w 204717"/>
              <a:gd name="connsiteY2" fmla="*/ 17069 h 7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717" h="71660">
                <a:moveTo>
                  <a:pt x="204717" y="71660"/>
                </a:moveTo>
                <a:cubicBezTo>
                  <a:pt x="194861" y="61804"/>
                  <a:pt x="143556" y="5148"/>
                  <a:pt x="122830" y="3421"/>
                </a:cubicBezTo>
                <a:cubicBezTo>
                  <a:pt x="81777" y="0"/>
                  <a:pt x="0" y="17069"/>
                  <a:pt x="0" y="17069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4981575" y="5003800"/>
            <a:ext cx="1487488" cy="817563"/>
          </a:xfrm>
          <a:custGeom>
            <a:avLst/>
            <a:gdLst>
              <a:gd name="connsiteX0" fmla="*/ 1487606 w 1487606"/>
              <a:gd name="connsiteY0" fmla="*/ 816189 h 816189"/>
              <a:gd name="connsiteX1" fmla="*/ 1439839 w 1487606"/>
              <a:gd name="connsiteY1" fmla="*/ 809365 h 816189"/>
              <a:gd name="connsiteX2" fmla="*/ 1419367 w 1487606"/>
              <a:gd name="connsiteY2" fmla="*/ 795718 h 816189"/>
              <a:gd name="connsiteX3" fmla="*/ 1385248 w 1487606"/>
              <a:gd name="connsiteY3" fmla="*/ 782070 h 816189"/>
              <a:gd name="connsiteX4" fmla="*/ 1351128 w 1487606"/>
              <a:gd name="connsiteY4" fmla="*/ 754774 h 816189"/>
              <a:gd name="connsiteX5" fmla="*/ 1303361 w 1487606"/>
              <a:gd name="connsiteY5" fmla="*/ 713831 h 816189"/>
              <a:gd name="connsiteX6" fmla="*/ 1262418 w 1487606"/>
              <a:gd name="connsiteY6" fmla="*/ 686535 h 816189"/>
              <a:gd name="connsiteX7" fmla="*/ 1248770 w 1487606"/>
              <a:gd name="connsiteY7" fmla="*/ 666064 h 816189"/>
              <a:gd name="connsiteX8" fmla="*/ 1207827 w 1487606"/>
              <a:gd name="connsiteY8" fmla="*/ 625120 h 816189"/>
              <a:gd name="connsiteX9" fmla="*/ 1187355 w 1487606"/>
              <a:gd name="connsiteY9" fmla="*/ 591001 h 816189"/>
              <a:gd name="connsiteX10" fmla="*/ 1146412 w 1487606"/>
              <a:gd name="connsiteY10" fmla="*/ 550058 h 816189"/>
              <a:gd name="connsiteX11" fmla="*/ 1112292 w 1487606"/>
              <a:gd name="connsiteY11" fmla="*/ 509115 h 816189"/>
              <a:gd name="connsiteX12" fmla="*/ 1091821 w 1487606"/>
              <a:gd name="connsiteY12" fmla="*/ 481819 h 816189"/>
              <a:gd name="connsiteX13" fmla="*/ 1078173 w 1487606"/>
              <a:gd name="connsiteY13" fmla="*/ 461347 h 816189"/>
              <a:gd name="connsiteX14" fmla="*/ 1050877 w 1487606"/>
              <a:gd name="connsiteY14" fmla="*/ 440876 h 816189"/>
              <a:gd name="connsiteX15" fmla="*/ 1016758 w 1487606"/>
              <a:gd name="connsiteY15" fmla="*/ 406756 h 816189"/>
              <a:gd name="connsiteX16" fmla="*/ 1003110 w 1487606"/>
              <a:gd name="connsiteY16" fmla="*/ 386285 h 816189"/>
              <a:gd name="connsiteX17" fmla="*/ 982639 w 1487606"/>
              <a:gd name="connsiteY17" fmla="*/ 365813 h 816189"/>
              <a:gd name="connsiteX18" fmla="*/ 948519 w 1487606"/>
              <a:gd name="connsiteY18" fmla="*/ 331694 h 816189"/>
              <a:gd name="connsiteX19" fmla="*/ 941695 w 1487606"/>
              <a:gd name="connsiteY19" fmla="*/ 311222 h 816189"/>
              <a:gd name="connsiteX20" fmla="*/ 914400 w 1487606"/>
              <a:gd name="connsiteY20" fmla="*/ 283926 h 816189"/>
              <a:gd name="connsiteX21" fmla="*/ 893928 w 1487606"/>
              <a:gd name="connsiteY21" fmla="*/ 256631 h 816189"/>
              <a:gd name="connsiteX22" fmla="*/ 887104 w 1487606"/>
              <a:gd name="connsiteY22" fmla="*/ 236159 h 816189"/>
              <a:gd name="connsiteX23" fmla="*/ 873457 w 1487606"/>
              <a:gd name="connsiteY23" fmla="*/ 215688 h 816189"/>
              <a:gd name="connsiteX24" fmla="*/ 846161 w 1487606"/>
              <a:gd name="connsiteY24" fmla="*/ 174744 h 816189"/>
              <a:gd name="connsiteX25" fmla="*/ 798394 w 1487606"/>
              <a:gd name="connsiteY25" fmla="*/ 120153 h 816189"/>
              <a:gd name="connsiteX26" fmla="*/ 784746 w 1487606"/>
              <a:gd name="connsiteY26" fmla="*/ 99682 h 816189"/>
              <a:gd name="connsiteX27" fmla="*/ 764274 w 1487606"/>
              <a:gd name="connsiteY27" fmla="*/ 92858 h 816189"/>
              <a:gd name="connsiteX28" fmla="*/ 723331 w 1487606"/>
              <a:gd name="connsiteY28" fmla="*/ 72386 h 816189"/>
              <a:gd name="connsiteX29" fmla="*/ 388961 w 1487606"/>
              <a:gd name="connsiteY29" fmla="*/ 51915 h 816189"/>
              <a:gd name="connsiteX30" fmla="*/ 266131 w 1487606"/>
              <a:gd name="connsiteY30" fmla="*/ 38267 h 816189"/>
              <a:gd name="connsiteX31" fmla="*/ 245660 w 1487606"/>
              <a:gd name="connsiteY31" fmla="*/ 31443 h 816189"/>
              <a:gd name="connsiteX32" fmla="*/ 191068 w 1487606"/>
              <a:gd name="connsiteY32" fmla="*/ 24619 h 816189"/>
              <a:gd name="connsiteX33" fmla="*/ 170597 w 1487606"/>
              <a:gd name="connsiteY33" fmla="*/ 10971 h 816189"/>
              <a:gd name="connsiteX34" fmla="*/ 0 w 1487606"/>
              <a:gd name="connsiteY34" fmla="*/ 10971 h 81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87606" h="816189">
                <a:moveTo>
                  <a:pt x="1487606" y="816189"/>
                </a:moveTo>
                <a:cubicBezTo>
                  <a:pt x="1471684" y="813914"/>
                  <a:pt x="1455245" y="813987"/>
                  <a:pt x="1439839" y="809365"/>
                </a:cubicBezTo>
                <a:cubicBezTo>
                  <a:pt x="1431984" y="807008"/>
                  <a:pt x="1426702" y="799386"/>
                  <a:pt x="1419367" y="795718"/>
                </a:cubicBezTo>
                <a:cubicBezTo>
                  <a:pt x="1408411" y="790240"/>
                  <a:pt x="1396621" y="786619"/>
                  <a:pt x="1385248" y="782070"/>
                </a:cubicBezTo>
                <a:cubicBezTo>
                  <a:pt x="1359351" y="743224"/>
                  <a:pt x="1386624" y="775057"/>
                  <a:pt x="1351128" y="754774"/>
                </a:cubicBezTo>
                <a:cubicBezTo>
                  <a:pt x="1310230" y="731404"/>
                  <a:pt x="1336867" y="739891"/>
                  <a:pt x="1303361" y="713831"/>
                </a:cubicBezTo>
                <a:cubicBezTo>
                  <a:pt x="1290414" y="703761"/>
                  <a:pt x="1262418" y="686535"/>
                  <a:pt x="1262418" y="686535"/>
                </a:cubicBezTo>
                <a:cubicBezTo>
                  <a:pt x="1257869" y="679711"/>
                  <a:pt x="1254219" y="672194"/>
                  <a:pt x="1248770" y="666064"/>
                </a:cubicBezTo>
                <a:cubicBezTo>
                  <a:pt x="1235947" y="651638"/>
                  <a:pt x="1217757" y="641670"/>
                  <a:pt x="1207827" y="625120"/>
                </a:cubicBezTo>
                <a:cubicBezTo>
                  <a:pt x="1201003" y="613747"/>
                  <a:pt x="1195754" y="601266"/>
                  <a:pt x="1187355" y="591001"/>
                </a:cubicBezTo>
                <a:cubicBezTo>
                  <a:pt x="1175133" y="576063"/>
                  <a:pt x="1157118" y="566117"/>
                  <a:pt x="1146412" y="550058"/>
                </a:cubicBezTo>
                <a:cubicBezTo>
                  <a:pt x="1116244" y="504806"/>
                  <a:pt x="1151703" y="555095"/>
                  <a:pt x="1112292" y="509115"/>
                </a:cubicBezTo>
                <a:cubicBezTo>
                  <a:pt x="1104890" y="500480"/>
                  <a:pt x="1098431" y="491074"/>
                  <a:pt x="1091821" y="481819"/>
                </a:cubicBezTo>
                <a:cubicBezTo>
                  <a:pt x="1087054" y="475145"/>
                  <a:pt x="1083972" y="467146"/>
                  <a:pt x="1078173" y="461347"/>
                </a:cubicBezTo>
                <a:cubicBezTo>
                  <a:pt x="1070131" y="453305"/>
                  <a:pt x="1059976" y="447700"/>
                  <a:pt x="1050877" y="440876"/>
                </a:cubicBezTo>
                <a:cubicBezTo>
                  <a:pt x="1014491" y="386293"/>
                  <a:pt x="1062244" y="452241"/>
                  <a:pt x="1016758" y="406756"/>
                </a:cubicBezTo>
                <a:cubicBezTo>
                  <a:pt x="1010959" y="400957"/>
                  <a:pt x="1008360" y="392585"/>
                  <a:pt x="1003110" y="386285"/>
                </a:cubicBezTo>
                <a:cubicBezTo>
                  <a:pt x="996932" y="378871"/>
                  <a:pt x="988817" y="373227"/>
                  <a:pt x="982639" y="365813"/>
                </a:cubicBezTo>
                <a:cubicBezTo>
                  <a:pt x="954209" y="331696"/>
                  <a:pt x="986048" y="356712"/>
                  <a:pt x="948519" y="331694"/>
                </a:cubicBezTo>
                <a:cubicBezTo>
                  <a:pt x="946244" y="324870"/>
                  <a:pt x="945876" y="317075"/>
                  <a:pt x="941695" y="311222"/>
                </a:cubicBezTo>
                <a:cubicBezTo>
                  <a:pt x="934216" y="300751"/>
                  <a:pt x="922873" y="293610"/>
                  <a:pt x="914400" y="283926"/>
                </a:cubicBezTo>
                <a:cubicBezTo>
                  <a:pt x="906911" y="275367"/>
                  <a:pt x="900752" y="265729"/>
                  <a:pt x="893928" y="256631"/>
                </a:cubicBezTo>
                <a:cubicBezTo>
                  <a:pt x="891653" y="249807"/>
                  <a:pt x="890321" y="242593"/>
                  <a:pt x="887104" y="236159"/>
                </a:cubicBezTo>
                <a:cubicBezTo>
                  <a:pt x="883436" y="228824"/>
                  <a:pt x="876687" y="223226"/>
                  <a:pt x="873457" y="215688"/>
                </a:cubicBezTo>
                <a:cubicBezTo>
                  <a:pt x="855831" y="174560"/>
                  <a:pt x="882143" y="198732"/>
                  <a:pt x="846161" y="174744"/>
                </a:cubicBezTo>
                <a:cubicBezTo>
                  <a:pt x="814317" y="126977"/>
                  <a:pt x="832514" y="142899"/>
                  <a:pt x="798394" y="120153"/>
                </a:cubicBezTo>
                <a:cubicBezTo>
                  <a:pt x="793845" y="113329"/>
                  <a:pt x="791150" y="104805"/>
                  <a:pt x="784746" y="99682"/>
                </a:cubicBezTo>
                <a:cubicBezTo>
                  <a:pt x="779129" y="95189"/>
                  <a:pt x="770708" y="96075"/>
                  <a:pt x="764274" y="92858"/>
                </a:cubicBezTo>
                <a:cubicBezTo>
                  <a:pt x="711361" y="66401"/>
                  <a:pt x="774789" y="89539"/>
                  <a:pt x="723331" y="72386"/>
                </a:cubicBezTo>
                <a:cubicBezTo>
                  <a:pt x="614757" y="0"/>
                  <a:pt x="724122" y="67625"/>
                  <a:pt x="388961" y="51915"/>
                </a:cubicBezTo>
                <a:cubicBezTo>
                  <a:pt x="347811" y="49986"/>
                  <a:pt x="307074" y="42816"/>
                  <a:pt x="266131" y="38267"/>
                </a:cubicBezTo>
                <a:cubicBezTo>
                  <a:pt x="259307" y="35992"/>
                  <a:pt x="252737" y="32730"/>
                  <a:pt x="245660" y="31443"/>
                </a:cubicBezTo>
                <a:cubicBezTo>
                  <a:pt x="227617" y="28162"/>
                  <a:pt x="208761" y="29444"/>
                  <a:pt x="191068" y="24619"/>
                </a:cubicBezTo>
                <a:cubicBezTo>
                  <a:pt x="183156" y="22461"/>
                  <a:pt x="178777" y="11555"/>
                  <a:pt x="170597" y="10971"/>
                </a:cubicBezTo>
                <a:cubicBezTo>
                  <a:pt x="113876" y="6919"/>
                  <a:pt x="56866" y="10971"/>
                  <a:pt x="0" y="10971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316288" y="3698875"/>
            <a:ext cx="1582737" cy="1431925"/>
          </a:xfrm>
          <a:custGeom>
            <a:avLst/>
            <a:gdLst>
              <a:gd name="connsiteX0" fmla="*/ 1583140 w 1583140"/>
              <a:gd name="connsiteY0" fmla="*/ 1364776 h 1433002"/>
              <a:gd name="connsiteX1" fmla="*/ 1508078 w 1583140"/>
              <a:gd name="connsiteY1" fmla="*/ 1385248 h 1433002"/>
              <a:gd name="connsiteX2" fmla="*/ 1398895 w 1583140"/>
              <a:gd name="connsiteY2" fmla="*/ 1398896 h 1433002"/>
              <a:gd name="connsiteX3" fmla="*/ 1221475 w 1583140"/>
              <a:gd name="connsiteY3" fmla="*/ 1392072 h 1433002"/>
              <a:gd name="connsiteX4" fmla="*/ 1201003 w 1583140"/>
              <a:gd name="connsiteY4" fmla="*/ 1385248 h 1433002"/>
              <a:gd name="connsiteX5" fmla="*/ 1166884 w 1583140"/>
              <a:gd name="connsiteY5" fmla="*/ 1351129 h 1433002"/>
              <a:gd name="connsiteX6" fmla="*/ 1153236 w 1583140"/>
              <a:gd name="connsiteY6" fmla="*/ 1330657 h 1433002"/>
              <a:gd name="connsiteX7" fmla="*/ 1139588 w 1583140"/>
              <a:gd name="connsiteY7" fmla="*/ 1303361 h 1433002"/>
              <a:gd name="connsiteX8" fmla="*/ 1119116 w 1583140"/>
              <a:gd name="connsiteY8" fmla="*/ 1289714 h 1433002"/>
              <a:gd name="connsiteX9" fmla="*/ 1064525 w 1583140"/>
              <a:gd name="connsiteY9" fmla="*/ 1228299 h 1433002"/>
              <a:gd name="connsiteX10" fmla="*/ 1044054 w 1583140"/>
              <a:gd name="connsiteY10" fmla="*/ 1207827 h 1433002"/>
              <a:gd name="connsiteX11" fmla="*/ 1009934 w 1583140"/>
              <a:gd name="connsiteY11" fmla="*/ 1166884 h 1433002"/>
              <a:gd name="connsiteX12" fmla="*/ 1003110 w 1583140"/>
              <a:gd name="connsiteY12" fmla="*/ 1146412 h 1433002"/>
              <a:gd name="connsiteX13" fmla="*/ 982639 w 1583140"/>
              <a:gd name="connsiteY13" fmla="*/ 1125941 h 1433002"/>
              <a:gd name="connsiteX14" fmla="*/ 968991 w 1583140"/>
              <a:gd name="connsiteY14" fmla="*/ 1105469 h 1433002"/>
              <a:gd name="connsiteX15" fmla="*/ 948519 w 1583140"/>
              <a:gd name="connsiteY15" fmla="*/ 1084997 h 1433002"/>
              <a:gd name="connsiteX16" fmla="*/ 921224 w 1583140"/>
              <a:gd name="connsiteY16" fmla="*/ 1044054 h 1433002"/>
              <a:gd name="connsiteX17" fmla="*/ 907576 w 1583140"/>
              <a:gd name="connsiteY17" fmla="*/ 1023582 h 1433002"/>
              <a:gd name="connsiteX18" fmla="*/ 893928 w 1583140"/>
              <a:gd name="connsiteY18" fmla="*/ 1003111 h 1433002"/>
              <a:gd name="connsiteX19" fmla="*/ 873457 w 1583140"/>
              <a:gd name="connsiteY19" fmla="*/ 989463 h 1433002"/>
              <a:gd name="connsiteX20" fmla="*/ 839337 w 1583140"/>
              <a:gd name="connsiteY20" fmla="*/ 948520 h 1433002"/>
              <a:gd name="connsiteX21" fmla="*/ 818866 w 1583140"/>
              <a:gd name="connsiteY21" fmla="*/ 941696 h 1433002"/>
              <a:gd name="connsiteX22" fmla="*/ 784746 w 1583140"/>
              <a:gd name="connsiteY22" fmla="*/ 907576 h 1433002"/>
              <a:gd name="connsiteX23" fmla="*/ 764275 w 1583140"/>
              <a:gd name="connsiteY23" fmla="*/ 880281 h 1433002"/>
              <a:gd name="connsiteX24" fmla="*/ 743803 w 1583140"/>
              <a:gd name="connsiteY24" fmla="*/ 866633 h 1433002"/>
              <a:gd name="connsiteX25" fmla="*/ 702860 w 1583140"/>
              <a:gd name="connsiteY25" fmla="*/ 832514 h 1433002"/>
              <a:gd name="connsiteX26" fmla="*/ 689212 w 1583140"/>
              <a:gd name="connsiteY26" fmla="*/ 812042 h 1433002"/>
              <a:gd name="connsiteX27" fmla="*/ 648269 w 1583140"/>
              <a:gd name="connsiteY27" fmla="*/ 771099 h 1433002"/>
              <a:gd name="connsiteX28" fmla="*/ 614149 w 1583140"/>
              <a:gd name="connsiteY28" fmla="*/ 736979 h 1433002"/>
              <a:gd name="connsiteX29" fmla="*/ 586854 w 1583140"/>
              <a:gd name="connsiteY29" fmla="*/ 702860 h 1433002"/>
              <a:gd name="connsiteX30" fmla="*/ 580030 w 1583140"/>
              <a:gd name="connsiteY30" fmla="*/ 682388 h 1433002"/>
              <a:gd name="connsiteX31" fmla="*/ 559558 w 1583140"/>
              <a:gd name="connsiteY31" fmla="*/ 661917 h 1433002"/>
              <a:gd name="connsiteX32" fmla="*/ 532263 w 1583140"/>
              <a:gd name="connsiteY32" fmla="*/ 620973 h 1433002"/>
              <a:gd name="connsiteX33" fmla="*/ 518615 w 1583140"/>
              <a:gd name="connsiteY33" fmla="*/ 593678 h 1433002"/>
              <a:gd name="connsiteX34" fmla="*/ 498143 w 1583140"/>
              <a:gd name="connsiteY34" fmla="*/ 559558 h 1433002"/>
              <a:gd name="connsiteX35" fmla="*/ 484495 w 1583140"/>
              <a:gd name="connsiteY35" fmla="*/ 539087 h 1433002"/>
              <a:gd name="connsiteX36" fmla="*/ 443552 w 1583140"/>
              <a:gd name="connsiteY36" fmla="*/ 498144 h 1433002"/>
              <a:gd name="connsiteX37" fmla="*/ 436728 w 1583140"/>
              <a:gd name="connsiteY37" fmla="*/ 477672 h 1433002"/>
              <a:gd name="connsiteX38" fmla="*/ 402609 w 1583140"/>
              <a:gd name="connsiteY38" fmla="*/ 436729 h 1433002"/>
              <a:gd name="connsiteX39" fmla="*/ 375313 w 1583140"/>
              <a:gd name="connsiteY39" fmla="*/ 395785 h 1433002"/>
              <a:gd name="connsiteX40" fmla="*/ 348018 w 1583140"/>
              <a:gd name="connsiteY40" fmla="*/ 354842 h 1433002"/>
              <a:gd name="connsiteX41" fmla="*/ 334370 w 1583140"/>
              <a:gd name="connsiteY41" fmla="*/ 334370 h 1433002"/>
              <a:gd name="connsiteX42" fmla="*/ 293427 w 1583140"/>
              <a:gd name="connsiteY42" fmla="*/ 293427 h 1433002"/>
              <a:gd name="connsiteX43" fmla="*/ 259307 w 1583140"/>
              <a:gd name="connsiteY43" fmla="*/ 252484 h 1433002"/>
              <a:gd name="connsiteX44" fmla="*/ 245660 w 1583140"/>
              <a:gd name="connsiteY44" fmla="*/ 232012 h 1433002"/>
              <a:gd name="connsiteX45" fmla="*/ 225188 w 1583140"/>
              <a:gd name="connsiteY45" fmla="*/ 218364 h 1433002"/>
              <a:gd name="connsiteX46" fmla="*/ 150125 w 1583140"/>
              <a:gd name="connsiteY46" fmla="*/ 150126 h 1433002"/>
              <a:gd name="connsiteX47" fmla="*/ 116006 w 1583140"/>
              <a:gd name="connsiteY47" fmla="*/ 109182 h 1433002"/>
              <a:gd name="connsiteX48" fmla="*/ 95534 w 1583140"/>
              <a:gd name="connsiteY48" fmla="*/ 95535 h 1433002"/>
              <a:gd name="connsiteX49" fmla="*/ 75063 w 1583140"/>
              <a:gd name="connsiteY49" fmla="*/ 75063 h 1433002"/>
              <a:gd name="connsiteX50" fmla="*/ 54591 w 1583140"/>
              <a:gd name="connsiteY50" fmla="*/ 61415 h 1433002"/>
              <a:gd name="connsiteX51" fmla="*/ 13648 w 1583140"/>
              <a:gd name="connsiteY51" fmla="*/ 20472 h 1433002"/>
              <a:gd name="connsiteX52" fmla="*/ 0 w 1583140"/>
              <a:gd name="connsiteY52" fmla="*/ 0 h 143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583140" h="1433002">
                <a:moveTo>
                  <a:pt x="1583140" y="1364776"/>
                </a:moveTo>
                <a:cubicBezTo>
                  <a:pt x="1558155" y="1373105"/>
                  <a:pt x="1535016" y="1381400"/>
                  <a:pt x="1508078" y="1385248"/>
                </a:cubicBezTo>
                <a:cubicBezTo>
                  <a:pt x="1439919" y="1394985"/>
                  <a:pt x="1476296" y="1390296"/>
                  <a:pt x="1398895" y="1398896"/>
                </a:cubicBezTo>
                <a:cubicBezTo>
                  <a:pt x="1339755" y="1396621"/>
                  <a:pt x="1280518" y="1396144"/>
                  <a:pt x="1221475" y="1392072"/>
                </a:cubicBezTo>
                <a:cubicBezTo>
                  <a:pt x="1214299" y="1391577"/>
                  <a:pt x="1206620" y="1389742"/>
                  <a:pt x="1201003" y="1385248"/>
                </a:cubicBezTo>
                <a:cubicBezTo>
                  <a:pt x="1087283" y="1294272"/>
                  <a:pt x="1289697" y="1433002"/>
                  <a:pt x="1166884" y="1351129"/>
                </a:cubicBezTo>
                <a:cubicBezTo>
                  <a:pt x="1162335" y="1344305"/>
                  <a:pt x="1157305" y="1337778"/>
                  <a:pt x="1153236" y="1330657"/>
                </a:cubicBezTo>
                <a:cubicBezTo>
                  <a:pt x="1148189" y="1321825"/>
                  <a:pt x="1146100" y="1311176"/>
                  <a:pt x="1139588" y="1303361"/>
                </a:cubicBezTo>
                <a:cubicBezTo>
                  <a:pt x="1134338" y="1297061"/>
                  <a:pt x="1125940" y="1294263"/>
                  <a:pt x="1119116" y="1289714"/>
                </a:cubicBezTo>
                <a:cubicBezTo>
                  <a:pt x="1094762" y="1253181"/>
                  <a:pt x="1111271" y="1275045"/>
                  <a:pt x="1064525" y="1228299"/>
                </a:cubicBezTo>
                <a:cubicBezTo>
                  <a:pt x="1057701" y="1221475"/>
                  <a:pt x="1049407" y="1215856"/>
                  <a:pt x="1044054" y="1207827"/>
                </a:cubicBezTo>
                <a:cubicBezTo>
                  <a:pt x="1025053" y="1179326"/>
                  <a:pt x="1036205" y="1193155"/>
                  <a:pt x="1009934" y="1166884"/>
                </a:cubicBezTo>
                <a:cubicBezTo>
                  <a:pt x="1007659" y="1160060"/>
                  <a:pt x="1007100" y="1152397"/>
                  <a:pt x="1003110" y="1146412"/>
                </a:cubicBezTo>
                <a:cubicBezTo>
                  <a:pt x="997757" y="1138383"/>
                  <a:pt x="988817" y="1133354"/>
                  <a:pt x="982639" y="1125941"/>
                </a:cubicBezTo>
                <a:cubicBezTo>
                  <a:pt x="977389" y="1119640"/>
                  <a:pt x="974241" y="1111770"/>
                  <a:pt x="968991" y="1105469"/>
                </a:cubicBezTo>
                <a:cubicBezTo>
                  <a:pt x="962813" y="1098055"/>
                  <a:pt x="954444" y="1092615"/>
                  <a:pt x="948519" y="1084997"/>
                </a:cubicBezTo>
                <a:cubicBezTo>
                  <a:pt x="938449" y="1072050"/>
                  <a:pt x="930322" y="1057702"/>
                  <a:pt x="921224" y="1044054"/>
                </a:cubicBezTo>
                <a:lnTo>
                  <a:pt x="907576" y="1023582"/>
                </a:lnTo>
                <a:cubicBezTo>
                  <a:pt x="903027" y="1016758"/>
                  <a:pt x="900752" y="1007660"/>
                  <a:pt x="893928" y="1003111"/>
                </a:cubicBezTo>
                <a:lnTo>
                  <a:pt x="873457" y="989463"/>
                </a:lnTo>
                <a:cubicBezTo>
                  <a:pt x="863386" y="974356"/>
                  <a:pt x="855101" y="959029"/>
                  <a:pt x="839337" y="948520"/>
                </a:cubicBezTo>
                <a:cubicBezTo>
                  <a:pt x="833352" y="944530"/>
                  <a:pt x="825690" y="943971"/>
                  <a:pt x="818866" y="941696"/>
                </a:cubicBezTo>
                <a:cubicBezTo>
                  <a:pt x="782471" y="887104"/>
                  <a:pt x="830239" y="953069"/>
                  <a:pt x="784746" y="907576"/>
                </a:cubicBezTo>
                <a:cubicBezTo>
                  <a:pt x="776704" y="899534"/>
                  <a:pt x="772317" y="888323"/>
                  <a:pt x="764275" y="880281"/>
                </a:cubicBezTo>
                <a:cubicBezTo>
                  <a:pt x="758476" y="874482"/>
                  <a:pt x="750104" y="871883"/>
                  <a:pt x="743803" y="866633"/>
                </a:cubicBezTo>
                <a:cubicBezTo>
                  <a:pt x="691264" y="822850"/>
                  <a:pt x="753683" y="866395"/>
                  <a:pt x="702860" y="832514"/>
                </a:cubicBezTo>
                <a:cubicBezTo>
                  <a:pt x="698311" y="825690"/>
                  <a:pt x="694661" y="818172"/>
                  <a:pt x="689212" y="812042"/>
                </a:cubicBezTo>
                <a:cubicBezTo>
                  <a:pt x="676389" y="797616"/>
                  <a:pt x="658975" y="787158"/>
                  <a:pt x="648269" y="771099"/>
                </a:cubicBezTo>
                <a:cubicBezTo>
                  <a:pt x="630072" y="743803"/>
                  <a:pt x="641445" y="755176"/>
                  <a:pt x="614149" y="736979"/>
                </a:cubicBezTo>
                <a:cubicBezTo>
                  <a:pt x="596996" y="685523"/>
                  <a:pt x="622129" y="746956"/>
                  <a:pt x="586854" y="702860"/>
                </a:cubicBezTo>
                <a:cubicBezTo>
                  <a:pt x="582361" y="697243"/>
                  <a:pt x="584020" y="688373"/>
                  <a:pt x="580030" y="682388"/>
                </a:cubicBezTo>
                <a:cubicBezTo>
                  <a:pt x="574677" y="674358"/>
                  <a:pt x="566382" y="668741"/>
                  <a:pt x="559558" y="661917"/>
                </a:cubicBezTo>
                <a:cubicBezTo>
                  <a:pt x="544920" y="618004"/>
                  <a:pt x="564209" y="665698"/>
                  <a:pt x="532263" y="620973"/>
                </a:cubicBezTo>
                <a:cubicBezTo>
                  <a:pt x="526350" y="612695"/>
                  <a:pt x="523555" y="602570"/>
                  <a:pt x="518615" y="593678"/>
                </a:cubicBezTo>
                <a:cubicBezTo>
                  <a:pt x="512174" y="582084"/>
                  <a:pt x="505173" y="570805"/>
                  <a:pt x="498143" y="559558"/>
                </a:cubicBezTo>
                <a:cubicBezTo>
                  <a:pt x="493796" y="552603"/>
                  <a:pt x="490294" y="544886"/>
                  <a:pt x="484495" y="539087"/>
                </a:cubicBezTo>
                <a:cubicBezTo>
                  <a:pt x="424626" y="479218"/>
                  <a:pt x="510458" y="587349"/>
                  <a:pt x="443552" y="498144"/>
                </a:cubicBezTo>
                <a:cubicBezTo>
                  <a:pt x="441277" y="491320"/>
                  <a:pt x="439945" y="484106"/>
                  <a:pt x="436728" y="477672"/>
                </a:cubicBezTo>
                <a:cubicBezTo>
                  <a:pt x="427226" y="458668"/>
                  <a:pt x="417704" y="451823"/>
                  <a:pt x="402609" y="436729"/>
                </a:cubicBezTo>
                <a:cubicBezTo>
                  <a:pt x="389558" y="397576"/>
                  <a:pt x="405131" y="434123"/>
                  <a:pt x="375313" y="395785"/>
                </a:cubicBezTo>
                <a:cubicBezTo>
                  <a:pt x="365243" y="382838"/>
                  <a:pt x="357116" y="368490"/>
                  <a:pt x="348018" y="354842"/>
                </a:cubicBezTo>
                <a:cubicBezTo>
                  <a:pt x="343469" y="348018"/>
                  <a:pt x="340169" y="340169"/>
                  <a:pt x="334370" y="334370"/>
                </a:cubicBezTo>
                <a:cubicBezTo>
                  <a:pt x="320722" y="320722"/>
                  <a:pt x="304133" y="309486"/>
                  <a:pt x="293427" y="293427"/>
                </a:cubicBezTo>
                <a:cubicBezTo>
                  <a:pt x="259534" y="242590"/>
                  <a:pt x="303102" y="305039"/>
                  <a:pt x="259307" y="252484"/>
                </a:cubicBezTo>
                <a:cubicBezTo>
                  <a:pt x="254057" y="246184"/>
                  <a:pt x="251459" y="237811"/>
                  <a:pt x="245660" y="232012"/>
                </a:cubicBezTo>
                <a:cubicBezTo>
                  <a:pt x="239861" y="226213"/>
                  <a:pt x="231284" y="223850"/>
                  <a:pt x="225188" y="218364"/>
                </a:cubicBezTo>
                <a:cubicBezTo>
                  <a:pt x="132181" y="134658"/>
                  <a:pt x="214223" y="198197"/>
                  <a:pt x="150125" y="150126"/>
                </a:cubicBezTo>
                <a:cubicBezTo>
                  <a:pt x="136706" y="129996"/>
                  <a:pt x="135710" y="125601"/>
                  <a:pt x="116006" y="109182"/>
                </a:cubicBezTo>
                <a:cubicBezTo>
                  <a:pt x="109706" y="103932"/>
                  <a:pt x="101834" y="100785"/>
                  <a:pt x="95534" y="95535"/>
                </a:cubicBezTo>
                <a:cubicBezTo>
                  <a:pt x="88120" y="89357"/>
                  <a:pt x="82477" y="81241"/>
                  <a:pt x="75063" y="75063"/>
                </a:cubicBezTo>
                <a:cubicBezTo>
                  <a:pt x="68763" y="69812"/>
                  <a:pt x="60721" y="66864"/>
                  <a:pt x="54591" y="61415"/>
                </a:cubicBezTo>
                <a:cubicBezTo>
                  <a:pt x="40165" y="48592"/>
                  <a:pt x="24354" y="36531"/>
                  <a:pt x="13648" y="20472"/>
                </a:cubicBezTo>
                <a:lnTo>
                  <a:pt x="0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295650" y="2895600"/>
            <a:ext cx="590550" cy="788988"/>
          </a:xfrm>
          <a:custGeom>
            <a:avLst/>
            <a:gdLst>
              <a:gd name="connsiteX0" fmla="*/ 0 w 487482"/>
              <a:gd name="connsiteY0" fmla="*/ 584809 h 584809"/>
              <a:gd name="connsiteX1" fmla="*/ 13648 w 487482"/>
              <a:gd name="connsiteY1" fmla="*/ 509746 h 584809"/>
              <a:gd name="connsiteX2" fmla="*/ 75063 w 487482"/>
              <a:gd name="connsiteY2" fmla="*/ 461979 h 584809"/>
              <a:gd name="connsiteX3" fmla="*/ 116006 w 487482"/>
              <a:gd name="connsiteY3" fmla="*/ 427859 h 584809"/>
              <a:gd name="connsiteX4" fmla="*/ 136478 w 487482"/>
              <a:gd name="connsiteY4" fmla="*/ 421035 h 584809"/>
              <a:gd name="connsiteX5" fmla="*/ 177421 w 487482"/>
              <a:gd name="connsiteY5" fmla="*/ 393740 h 584809"/>
              <a:gd name="connsiteX6" fmla="*/ 197893 w 487482"/>
              <a:gd name="connsiteY6" fmla="*/ 380092 h 584809"/>
              <a:gd name="connsiteX7" fmla="*/ 225188 w 487482"/>
              <a:gd name="connsiteY7" fmla="*/ 373268 h 584809"/>
              <a:gd name="connsiteX8" fmla="*/ 238836 w 487482"/>
              <a:gd name="connsiteY8" fmla="*/ 352797 h 584809"/>
              <a:gd name="connsiteX9" fmla="*/ 245660 w 487482"/>
              <a:gd name="connsiteY9" fmla="*/ 332325 h 584809"/>
              <a:gd name="connsiteX10" fmla="*/ 266132 w 487482"/>
              <a:gd name="connsiteY10" fmla="*/ 305029 h 584809"/>
              <a:gd name="connsiteX11" fmla="*/ 272956 w 487482"/>
              <a:gd name="connsiteY11" fmla="*/ 284558 h 584809"/>
              <a:gd name="connsiteX12" fmla="*/ 279779 w 487482"/>
              <a:gd name="connsiteY12" fmla="*/ 257262 h 584809"/>
              <a:gd name="connsiteX13" fmla="*/ 293427 w 487482"/>
              <a:gd name="connsiteY13" fmla="*/ 236791 h 584809"/>
              <a:gd name="connsiteX14" fmla="*/ 307075 w 487482"/>
              <a:gd name="connsiteY14" fmla="*/ 182200 h 584809"/>
              <a:gd name="connsiteX15" fmla="*/ 313899 w 487482"/>
              <a:gd name="connsiteY15" fmla="*/ 161728 h 584809"/>
              <a:gd name="connsiteX16" fmla="*/ 361666 w 487482"/>
              <a:gd name="connsiteY16" fmla="*/ 127609 h 584809"/>
              <a:gd name="connsiteX17" fmla="*/ 382138 w 487482"/>
              <a:gd name="connsiteY17" fmla="*/ 120785 h 584809"/>
              <a:gd name="connsiteX18" fmla="*/ 416257 w 487482"/>
              <a:gd name="connsiteY18" fmla="*/ 100313 h 584809"/>
              <a:gd name="connsiteX19" fmla="*/ 429905 w 487482"/>
              <a:gd name="connsiteY19" fmla="*/ 79841 h 584809"/>
              <a:gd name="connsiteX20" fmla="*/ 450376 w 487482"/>
              <a:gd name="connsiteY20" fmla="*/ 59370 h 584809"/>
              <a:gd name="connsiteX21" fmla="*/ 470848 w 487482"/>
              <a:gd name="connsiteY21" fmla="*/ 18426 h 58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7482" h="584809">
                <a:moveTo>
                  <a:pt x="0" y="584809"/>
                </a:moveTo>
                <a:cubicBezTo>
                  <a:pt x="198" y="583623"/>
                  <a:pt x="11263" y="514515"/>
                  <a:pt x="13648" y="509746"/>
                </a:cubicBezTo>
                <a:cubicBezTo>
                  <a:pt x="23253" y="490536"/>
                  <a:pt x="64272" y="472770"/>
                  <a:pt x="75063" y="461979"/>
                </a:cubicBezTo>
                <a:cubicBezTo>
                  <a:pt x="90153" y="446889"/>
                  <a:pt x="97007" y="437359"/>
                  <a:pt x="116006" y="427859"/>
                </a:cubicBezTo>
                <a:cubicBezTo>
                  <a:pt x="122440" y="424642"/>
                  <a:pt x="130190" y="424528"/>
                  <a:pt x="136478" y="421035"/>
                </a:cubicBezTo>
                <a:cubicBezTo>
                  <a:pt x="150816" y="413069"/>
                  <a:pt x="163773" y="402838"/>
                  <a:pt x="177421" y="393740"/>
                </a:cubicBezTo>
                <a:cubicBezTo>
                  <a:pt x="184245" y="389191"/>
                  <a:pt x="189936" y="382081"/>
                  <a:pt x="197893" y="380092"/>
                </a:cubicBezTo>
                <a:lnTo>
                  <a:pt x="225188" y="373268"/>
                </a:lnTo>
                <a:cubicBezTo>
                  <a:pt x="229737" y="366444"/>
                  <a:pt x="235168" y="360132"/>
                  <a:pt x="238836" y="352797"/>
                </a:cubicBezTo>
                <a:cubicBezTo>
                  <a:pt x="242053" y="346363"/>
                  <a:pt x="242091" y="338570"/>
                  <a:pt x="245660" y="332325"/>
                </a:cubicBezTo>
                <a:cubicBezTo>
                  <a:pt x="251303" y="322450"/>
                  <a:pt x="259308" y="314128"/>
                  <a:pt x="266132" y="305029"/>
                </a:cubicBezTo>
                <a:cubicBezTo>
                  <a:pt x="268407" y="298205"/>
                  <a:pt x="270980" y="291474"/>
                  <a:pt x="272956" y="284558"/>
                </a:cubicBezTo>
                <a:cubicBezTo>
                  <a:pt x="275532" y="275540"/>
                  <a:pt x="276085" y="265882"/>
                  <a:pt x="279779" y="257262"/>
                </a:cubicBezTo>
                <a:cubicBezTo>
                  <a:pt x="283010" y="249724"/>
                  <a:pt x="288878" y="243615"/>
                  <a:pt x="293427" y="236791"/>
                </a:cubicBezTo>
                <a:cubicBezTo>
                  <a:pt x="297976" y="218594"/>
                  <a:pt x="301143" y="199995"/>
                  <a:pt x="307075" y="182200"/>
                </a:cubicBezTo>
                <a:cubicBezTo>
                  <a:pt x="309350" y="175376"/>
                  <a:pt x="309294" y="167254"/>
                  <a:pt x="313899" y="161728"/>
                </a:cubicBezTo>
                <a:cubicBezTo>
                  <a:pt x="316110" y="159074"/>
                  <a:pt x="354550" y="131167"/>
                  <a:pt x="361666" y="127609"/>
                </a:cubicBezTo>
                <a:cubicBezTo>
                  <a:pt x="368100" y="124392"/>
                  <a:pt x="375704" y="124002"/>
                  <a:pt x="382138" y="120785"/>
                </a:cubicBezTo>
                <a:cubicBezTo>
                  <a:pt x="394001" y="114853"/>
                  <a:pt x="404884" y="107137"/>
                  <a:pt x="416257" y="100313"/>
                </a:cubicBezTo>
                <a:cubicBezTo>
                  <a:pt x="420806" y="93489"/>
                  <a:pt x="424655" y="86142"/>
                  <a:pt x="429905" y="79841"/>
                </a:cubicBezTo>
                <a:cubicBezTo>
                  <a:pt x="436083" y="72428"/>
                  <a:pt x="445261" y="67553"/>
                  <a:pt x="450376" y="59370"/>
                </a:cubicBezTo>
                <a:cubicBezTo>
                  <a:pt x="487482" y="0"/>
                  <a:pt x="449516" y="39758"/>
                  <a:pt x="470848" y="1842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0" name="TextBox 16"/>
          <p:cNvSpPr txBox="1">
            <a:spLocks noChangeArrowheads="1"/>
          </p:cNvSpPr>
          <p:nvPr/>
        </p:nvSpPr>
        <p:spPr bwMode="auto">
          <a:xfrm>
            <a:off x="2971800" y="4648200"/>
            <a:ext cx="914400" cy="36988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5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8064A2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900 м</a:t>
            </a:r>
          </a:p>
        </p:txBody>
      </p:sp>
      <p:sp>
        <p:nvSpPr>
          <p:cNvPr id="13321" name="TextBox 17"/>
          <p:cNvSpPr txBox="1">
            <a:spLocks noChangeArrowheads="1"/>
          </p:cNvSpPr>
          <p:nvPr/>
        </p:nvSpPr>
        <p:spPr bwMode="auto">
          <a:xfrm>
            <a:off x="3886200" y="2971800"/>
            <a:ext cx="838200" cy="36988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5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8064A2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300 м</a:t>
            </a:r>
          </a:p>
        </p:txBody>
      </p:sp>
      <p:sp>
        <p:nvSpPr>
          <p:cNvPr id="13322" name="TextBox 18"/>
          <p:cNvSpPr txBox="1">
            <a:spLocks noChangeArrowheads="1"/>
          </p:cNvSpPr>
          <p:nvPr/>
        </p:nvSpPr>
        <p:spPr bwMode="auto">
          <a:xfrm>
            <a:off x="5029200" y="4495800"/>
            <a:ext cx="838200" cy="36988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5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8064A2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500 м</a:t>
            </a:r>
          </a:p>
        </p:txBody>
      </p:sp>
      <p:sp>
        <p:nvSpPr>
          <p:cNvPr id="13323" name="TextBox 19"/>
          <p:cNvSpPr txBox="1">
            <a:spLocks noChangeArrowheads="1"/>
          </p:cNvSpPr>
          <p:nvPr/>
        </p:nvSpPr>
        <p:spPr bwMode="auto">
          <a:xfrm>
            <a:off x="6858000" y="5562600"/>
            <a:ext cx="838200" cy="36988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5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8064A2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064A2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150 м</a:t>
            </a:r>
          </a:p>
        </p:txBody>
      </p:sp>
      <p:pic>
        <p:nvPicPr>
          <p:cNvPr id="13324" name="Рисунок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5683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4" t="49928" r="72588" b="3709"/>
          <a:stretch>
            <a:fillRect/>
          </a:stretch>
        </p:blipFill>
        <p:spPr>
          <a:xfrm>
            <a:off x="5715000" y="3505200"/>
            <a:ext cx="568325" cy="693738"/>
          </a:xfrm>
        </p:spPr>
      </p:pic>
      <p:pic>
        <p:nvPicPr>
          <p:cNvPr id="13326" name="Picture 2" descr="G:\Фото - ксерокопии\Поляне 2003\10.Церковь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572000"/>
            <a:ext cx="369888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2" descr="G:\Фото - ксерокопии\Поляне 2003\12.Склеп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5492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2" descr="C:\Documents and Settings\НТ.253D65812227462\Рабочий стол\проектдля 11 класса\11 проект\Надя\Село ПОЛЯНЕ\фото полян\IMGP80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257800"/>
            <a:ext cx="7842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410200" y="914400"/>
            <a:ext cx="3429000" cy="990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Погост поляне</a:t>
            </a:r>
            <a:endParaRPr lang="ru-RU" sz="40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5389563" y="3282950"/>
            <a:ext cx="3429000" cy="19208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Археологический памятник.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Городище.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вв. </a:t>
            </a:r>
            <a:endParaRPr lang="ru-RU" sz="28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242" r="15242"/>
          <a:stretch>
            <a:fillRect/>
          </a:stretch>
        </p:blipFill>
        <p:spPr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52600" y="4724400"/>
            <a:ext cx="1143000" cy="457200"/>
          </a:xfrm>
          <a:prstGeom prst="wedgeRoundRectCallout">
            <a:avLst>
              <a:gd name="adj1" fmla="val 51230"/>
              <a:gd name="adj2" fmla="val -145238"/>
              <a:gd name="adj3" fmla="val 16667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Погост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Погост  Поляне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Археологический памятник.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Городище. </a:t>
            </a:r>
            <a:r>
              <a:rPr lang="en-US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вв. Сам погост Поляне расположен на северо-восточном склоне знаменитого Полянского «плато» (которое практически не исследовано и хранит много загадок прошлого) и на юго-востоке села Поляне, на высоте 112 метров над уровнем моря, на окраине оврага, близ дороги Поляне-Острие. С двух сторон его омывает ручей, который впадает в речку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Гвоздня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 та в речку Шесть. За кладбищем начинается редкий лес, который переходит в елово-березовый лес, простирающийся до другого погоста Теребени, расположенного в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Новоржевском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районе.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найти первые документальные сведения о Полянах, пришлось работать с документами Научно-культурного центра  Государственного музея-заповедника А.С.Пушкина «Михайловское» и с теми документами, которые  представила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администация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Полянской волости.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древности Поляне входили в состав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Воронического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уезда и были центром Полянской губы, которая граничила с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Теребенской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Заклинской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Ильинской,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Утретской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губами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Воронического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края и с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Опочецким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уездом. Погост Поляне по археологическим данным появляется как поселение, административный и культурный центр округи (губы) в 15 веке. К началу 18 века с потерей Вороничем прежнего военного, административного значения меняется роль и бывших центров губ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Воронического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уезда. Поляне уже именуются погостом с приходской церковью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Воронической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волости </a:t>
            </a:r>
            <a:r>
              <a:rPr lang="ru-RU" sz="6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Опочецкого</a:t>
            </a:r>
            <a:r>
              <a:rPr lang="ru-RU" sz="6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уезда.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6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5200" y="38862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Борышево</a:t>
            </a:r>
            <a:endParaRPr lang="ru-RU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971800" y="2819400"/>
            <a:ext cx="1143000" cy="457200"/>
          </a:xfrm>
          <a:prstGeom prst="wedgeRoundRectCallout">
            <a:avLst>
              <a:gd name="adj1" fmla="val -22103"/>
              <a:gd name="adj2" fmla="val 100595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Воинский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мемориал</a:t>
            </a:r>
            <a:endParaRPr lang="ru-RU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676400" y="3048000"/>
            <a:ext cx="1143000" cy="457200"/>
          </a:xfrm>
          <a:prstGeom prst="wedgeRoundRectCallout">
            <a:avLst>
              <a:gd name="adj1" fmla="val 54088"/>
              <a:gd name="adj2" fmla="val 106944"/>
              <a:gd name="adj3" fmla="val 16667"/>
            </a:avLst>
          </a:prstGeom>
          <a:solidFill>
            <a:schemeClr val="bg1">
              <a:alpha val="8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Усадьба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err="1">
                <a:solidFill>
                  <a:srgbClr val="C00000"/>
                </a:solidFill>
              </a:rPr>
              <a:t>Облецово</a:t>
            </a:r>
            <a:endParaRPr lang="ru-RU" b="1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429000" cy="609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Покровская церковь</a:t>
            </a:r>
            <a:endParaRPr lang="ru-RU" sz="28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5257800" y="4419600"/>
            <a:ext cx="3429000" cy="1692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Церковь Покрова Пресвятой Богородицы в селе Поляне построена в 1767 году.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242" r="15242"/>
          <a:stretch>
            <a:fillRect/>
          </a:stretch>
        </p:blipFill>
        <p:spPr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429000" y="4343400"/>
            <a:ext cx="1143000" cy="457200"/>
          </a:xfrm>
          <a:prstGeom prst="wedgeRoundRectCallout">
            <a:avLst>
              <a:gd name="adj1" fmla="val -92103"/>
              <a:gd name="adj2" fmla="val -68155"/>
              <a:gd name="adj3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Покровская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C00000"/>
                </a:solidFill>
              </a:rPr>
              <a:t>церковь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1752600" y="4724400"/>
            <a:ext cx="1143000" cy="457200"/>
          </a:xfrm>
          <a:prstGeom prst="wedgeRoundRectCallout">
            <a:avLst>
              <a:gd name="adj1" fmla="val 51230"/>
              <a:gd name="adj2" fmla="val -145238"/>
              <a:gd name="adj3" fmla="val 16667"/>
            </a:avLst>
          </a:prstGeom>
          <a:solidFill>
            <a:schemeClr val="lt1">
              <a:alpha val="50000"/>
            </a:schemeClr>
          </a:solidFill>
          <a:ln>
            <a:solidFill>
              <a:schemeClr val="accent5">
                <a:alpha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Погост</a:t>
            </a:r>
          </a:p>
        </p:txBody>
      </p:sp>
      <p:pic>
        <p:nvPicPr>
          <p:cNvPr id="21" name="Picture 2" descr="G:\Фото\34.Январь 2012\12. Поляне\IMG_098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57800" y="1447800"/>
            <a:ext cx="3474387" cy="2605791"/>
          </a:xfrm>
          <a:prstGeom prst="rect">
            <a:avLst/>
          </a:prstGeo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479</TotalTime>
  <Words>1537</Words>
  <Application>Microsoft Office PowerPoint</Application>
  <PresentationFormat>Экран (4:3)</PresentationFormat>
  <Paragraphs>156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Constantia</vt:lpstr>
      <vt:lpstr>Times New Roman</vt:lpstr>
      <vt:lpstr>Wingdings</vt:lpstr>
      <vt:lpstr>Wingdings 2</vt:lpstr>
      <vt:lpstr>Изящная</vt:lpstr>
      <vt:lpstr>Село   Поляне:</vt:lpstr>
      <vt:lpstr>Цель и задачи создания краеведческой тропы</vt:lpstr>
      <vt:lpstr>Презентация PowerPoint</vt:lpstr>
      <vt:lpstr>  Паспорт  на учебную краеведческую  тропу «Историко-культурные памятники д. Поляне» </vt:lpstr>
      <vt:lpstr>Презентация PowerPoint</vt:lpstr>
      <vt:lpstr>Презентация PowerPoint</vt:lpstr>
      <vt:lpstr>   Погост поляне</vt:lpstr>
      <vt:lpstr>Погост  Поляне</vt:lpstr>
      <vt:lpstr>Покровская церковь</vt:lpstr>
      <vt:lpstr>Покровская церковь</vt:lpstr>
      <vt:lpstr>Покровская церковь</vt:lpstr>
      <vt:lpstr>Покровская церковь</vt:lpstr>
      <vt:lpstr>Усадьба борышево</vt:lpstr>
      <vt:lpstr>Усадьба Борышево</vt:lpstr>
      <vt:lpstr>Усадьба Коновницыных</vt:lpstr>
      <vt:lpstr>Презентация PowerPoint</vt:lpstr>
      <vt:lpstr>Усадьба Облецово</vt:lpstr>
      <vt:lpstr>Усадьба Облецово</vt:lpstr>
      <vt:lpstr>Презентация PowerPoint</vt:lpstr>
      <vt:lpstr>Воинский мемориал</vt:lpstr>
      <vt:lpstr>Источники и литература:  1. Кадастр «Достопримечательные природные и историко-культурные объекты Псковской области». Псков, 1997.   2. Усадьбы и имения Псковской губернии. 1906 год. 3. Клировые ведомости Полянской церкви Покрова Пресвятой Богородицы за 1801,1900,1914гг.  4. Материалы газеты «Пушкинский край» за различные годы.  5. Васильев, М.Е. Из истории земли Псковской.//Михайловская Пушкиниана. Выпуск 28. Пушкинские Горы-Москва, 2003.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Поляне</dc:title>
  <dc:creator>V&amp;K</dc:creator>
  <cp:lastModifiedBy>V&amp;K</cp:lastModifiedBy>
  <cp:revision>63</cp:revision>
  <dcterms:modified xsi:type="dcterms:W3CDTF">2022-03-16T15:02:03Z</dcterms:modified>
</cp:coreProperties>
</file>