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5" r:id="rId2"/>
    <p:sldId id="273" r:id="rId3"/>
    <p:sldId id="286" r:id="rId4"/>
    <p:sldId id="257" r:id="rId5"/>
    <p:sldId id="281" r:id="rId6"/>
    <p:sldId id="282" r:id="rId7"/>
    <p:sldId id="258" r:id="rId8"/>
    <p:sldId id="280" r:id="rId9"/>
    <p:sldId id="283" r:id="rId10"/>
    <p:sldId id="256" r:id="rId11"/>
    <p:sldId id="274" r:id="rId12"/>
    <p:sldId id="272" r:id="rId13"/>
    <p:sldId id="260" r:id="rId14"/>
    <p:sldId id="262" r:id="rId15"/>
    <p:sldId id="261" r:id="rId16"/>
    <p:sldId id="263" r:id="rId17"/>
    <p:sldId id="287" r:id="rId18"/>
    <p:sldId id="288" r:id="rId19"/>
    <p:sldId id="289" r:id="rId20"/>
    <p:sldId id="264" r:id="rId21"/>
    <p:sldId id="265" r:id="rId22"/>
    <p:sldId id="275" r:id="rId23"/>
    <p:sldId id="277" r:id="rId24"/>
    <p:sldId id="278" r:id="rId25"/>
    <p:sldId id="267" r:id="rId26"/>
    <p:sldId id="268" r:id="rId27"/>
    <p:sldId id="269" r:id="rId28"/>
    <p:sldId id="266" r:id="rId29"/>
    <p:sldId id="27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5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sultant.ru/document/cons_doc_LAW_19702/055a71948dbf2a4fc2478437cd89cd864ee8e6e5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Семейный </a:t>
            </a:r>
            <a:r>
              <a:rPr lang="ru-RU" dirty="0" smtClean="0"/>
              <a:t>бюджет или экономь деньги смолоду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(Финансовая грамотность)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Мне нравится!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30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900igr.net/up/datas/196002/0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280919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Нужно ли составлять семейный бюджет?</a:t>
            </a:r>
            <a:endParaRPr lang="ru-RU" dirty="0"/>
          </a:p>
        </p:txBody>
      </p:sp>
      <p:pic>
        <p:nvPicPr>
          <p:cNvPr id="1026" name="Picture 2" descr="C:\Users\Юрий\Desktop\hello_html_m1fdf8dfb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84592" y="731838"/>
            <a:ext cx="4917615" cy="3475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B050"/>
                </a:solidFill>
              </a:rPr>
              <a:t>Проблемная ситуация.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Ты очень хочешь иметь планшет, как у </a:t>
            </a:r>
            <a:r>
              <a:rPr lang="ru-RU" dirty="0" smtClean="0"/>
              <a:t>твоего </a:t>
            </a:r>
            <a:r>
              <a:rPr lang="ru-RU" dirty="0" smtClean="0"/>
              <a:t>друга </a:t>
            </a:r>
            <a:r>
              <a:rPr lang="ru-RU" dirty="0" smtClean="0"/>
              <a:t>за 25000 рублей.</a:t>
            </a:r>
          </a:p>
          <a:p>
            <a:pPr>
              <a:buNone/>
            </a:pPr>
            <a:r>
              <a:rPr lang="ru-RU" dirty="0" smtClean="0"/>
              <a:t>    Купят ли тебе родители в этом месяце планшет?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i="1" dirty="0" smtClean="0"/>
              <a:t>Что для этого нужно знать?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https://ds02.infourok.ru/uploads/ex/072a/00068351-35907dcc/1/hello_html_m5c0beed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2" name="AutoShape 4" descr="https://ds02.infourok.ru/uploads/ex/072a/00068351-35907dcc/1/hello_html_m5c0beed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4" name="AutoShape 6" descr="https://fs00.infourok.ru/images/doc/307/3063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6" name="AutoShape 8" descr="https://fs00.infourok.ru/images/doc/307/3063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7417" name="Picture 9" descr="C:\Users\Юрий\Desktop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9" name="AutoShape 11" descr="https://arhivurokov.ru/kopilka/uploads/user_file_550b800af2f93/img_user_file_550b800af2f93_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496944" cy="5976663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доход</a:t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В семье проживают 5 человек.</a:t>
            </a:r>
            <a:br>
              <a:rPr lang="ru-RU" sz="2800" dirty="0" smtClean="0"/>
            </a:br>
            <a:r>
              <a:rPr lang="ru-RU" sz="2800" dirty="0" smtClean="0"/>
              <a:t>Бабушка, дедушка, мама, папа и сын Ваня(школьник).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Пенсия бабушки -</a:t>
            </a:r>
            <a:r>
              <a:rPr lang="ru-RU" sz="3200" dirty="0" smtClean="0">
                <a:solidFill>
                  <a:srgbClr val="0070C0"/>
                </a:solidFill>
              </a:rPr>
              <a:t>7000</a:t>
            </a:r>
            <a:r>
              <a:rPr lang="ru-RU" sz="3200" dirty="0" smtClean="0"/>
              <a:t>р.</a:t>
            </a:r>
            <a:br>
              <a:rPr lang="ru-RU" sz="3200" dirty="0" smtClean="0"/>
            </a:br>
            <a:r>
              <a:rPr lang="ru-RU" sz="3200" dirty="0" smtClean="0"/>
              <a:t> Пенсия дедушки -</a:t>
            </a:r>
            <a:r>
              <a:rPr lang="ru-RU" sz="3200" dirty="0" smtClean="0">
                <a:solidFill>
                  <a:srgbClr val="0070C0"/>
                </a:solidFill>
              </a:rPr>
              <a:t>7000</a:t>
            </a:r>
            <a:r>
              <a:rPr lang="ru-RU" sz="3200" dirty="0" smtClean="0"/>
              <a:t>р.</a:t>
            </a:r>
            <a:br>
              <a:rPr lang="ru-RU" sz="3200" dirty="0" smtClean="0"/>
            </a:br>
            <a:r>
              <a:rPr lang="ru-RU" sz="3200" dirty="0" smtClean="0"/>
              <a:t>Зарплата мамы-</a:t>
            </a:r>
            <a:r>
              <a:rPr lang="ru-RU" sz="3200" dirty="0" smtClean="0">
                <a:solidFill>
                  <a:srgbClr val="0070C0"/>
                </a:solidFill>
              </a:rPr>
              <a:t>16000</a:t>
            </a:r>
            <a:r>
              <a:rPr lang="ru-RU" sz="3200" dirty="0" smtClean="0"/>
              <a:t>р.</a:t>
            </a:r>
            <a:br>
              <a:rPr lang="ru-RU" sz="3200" dirty="0" smtClean="0"/>
            </a:br>
            <a:r>
              <a:rPr lang="ru-RU" sz="3200" dirty="0" smtClean="0"/>
              <a:t>Зарплата папы  -</a:t>
            </a:r>
            <a:r>
              <a:rPr lang="ru-RU" sz="3200" dirty="0" smtClean="0">
                <a:solidFill>
                  <a:srgbClr val="0070C0"/>
                </a:solidFill>
              </a:rPr>
              <a:t>20000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Итого доход: </a:t>
            </a:r>
            <a:r>
              <a:rPr lang="ru-RU" sz="3200" dirty="0" smtClean="0">
                <a:solidFill>
                  <a:srgbClr val="FF0000"/>
                </a:solidFill>
              </a:rPr>
              <a:t>50000</a:t>
            </a:r>
            <a:r>
              <a:rPr lang="ru-RU" sz="3200" dirty="0" smtClean="0"/>
              <a:t>р.</a:t>
            </a:r>
            <a:br>
              <a:rPr lang="ru-RU" sz="3200" dirty="0" smtClean="0"/>
            </a:br>
            <a:r>
              <a:rPr lang="ru-RU" sz="3200" dirty="0" smtClean="0"/>
              <a:t>Сможет ли Ваня купить в этом месяце себе планшет за 15000 рублей?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https://arhivurokov.ru/kopilka/uploads/user_file_550b800af2f93/img_user_file_550b800af2f93_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8436" name="Picture 4" descr="http://900igr.net/up/datas/119189/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980728"/>
            <a:ext cx="7175351" cy="9145016"/>
          </a:xfrm>
        </p:spPr>
        <p:txBody>
          <a:bodyPr>
            <a:normAutofit/>
          </a:bodyPr>
          <a:lstStyle/>
          <a:p>
            <a:pPr marL="182880" indent="0" algn="l">
              <a:buNone/>
            </a:pPr>
            <a:r>
              <a:rPr lang="ru-RU" sz="2800" dirty="0" smtClean="0"/>
              <a:t>Расход семьи за месяц:</a:t>
            </a:r>
            <a:br>
              <a:rPr lang="ru-RU" sz="2800" dirty="0" smtClean="0"/>
            </a:br>
            <a:r>
              <a:rPr lang="ru-RU" sz="2800" dirty="0" smtClean="0"/>
              <a:t>1. Питание</a:t>
            </a:r>
            <a:br>
              <a:rPr lang="ru-RU" sz="2800" dirty="0" smtClean="0"/>
            </a:br>
            <a:r>
              <a:rPr lang="ru-RU" sz="2800" dirty="0" smtClean="0"/>
              <a:t>2. Транспорт</a:t>
            </a:r>
            <a:br>
              <a:rPr lang="ru-RU" sz="2800" dirty="0" smtClean="0"/>
            </a:br>
            <a:r>
              <a:rPr lang="ru-RU" sz="2800" dirty="0" smtClean="0"/>
              <a:t>3. Коммунальные услуги, средства связи и прочее..</a:t>
            </a:r>
            <a:br>
              <a:rPr lang="ru-RU" sz="2800" dirty="0" smtClean="0"/>
            </a:br>
            <a:r>
              <a:rPr lang="ru-RU" sz="2800" smtClean="0"/>
              <a:t>4.Развлечения.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Удачи!!!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Давай составим таблицу. Ситуация : Я иду  магазин, нам с семьей нужно купить все необходимое на месяц. Продукты « потребительской корзины» у нас в руках!</a:t>
            </a:r>
          </a:p>
          <a:p>
            <a:r>
              <a:rPr lang="ru-RU" dirty="0" smtClean="0"/>
              <a:t>Но я хочу… Чипсы, колу, </a:t>
            </a:r>
            <a:r>
              <a:rPr lang="ru-RU" dirty="0" err="1" smtClean="0"/>
              <a:t>бургер</a:t>
            </a:r>
            <a:r>
              <a:rPr lang="ru-RU" dirty="0" smtClean="0"/>
              <a:t> и, наверное, шоколадное яйцо! А мама решила, что ей очень необходима эта красивая пижама!</a:t>
            </a:r>
          </a:p>
          <a:p>
            <a:r>
              <a:rPr lang="ru-RU" dirty="0" smtClean="0"/>
              <a:t>Составь, табличку, опираясь на свой опыт)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711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ОГООО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2204864"/>
            <a:ext cx="6400800" cy="3474720"/>
          </a:xfrm>
        </p:spPr>
        <p:txBody>
          <a:bodyPr/>
          <a:lstStyle/>
          <a:p>
            <a:r>
              <a:rPr lang="ru-RU" dirty="0" smtClean="0"/>
              <a:t>А теперь вычеркни то, без чего можно обойтись. Подсчитай разницу.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300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А теперь задача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67612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93074/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73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Давайте теперь сравним доходы и расходы этой семьи.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Доходы – </a:t>
            </a:r>
            <a:r>
              <a:rPr lang="ru-RU" dirty="0" smtClean="0">
                <a:solidFill>
                  <a:srgbClr val="FF0000"/>
                </a:solidFill>
              </a:rPr>
              <a:t>50000</a:t>
            </a:r>
            <a:r>
              <a:rPr lang="ru-RU" dirty="0" smtClean="0"/>
              <a:t> р.</a:t>
            </a:r>
          </a:p>
          <a:p>
            <a:r>
              <a:rPr lang="ru-RU" dirty="0" smtClean="0"/>
              <a:t>Расходы – </a:t>
            </a:r>
            <a:r>
              <a:rPr lang="ru-RU" dirty="0" smtClean="0">
                <a:solidFill>
                  <a:srgbClr val="00B050"/>
                </a:solidFill>
              </a:rPr>
              <a:t>42000</a:t>
            </a:r>
            <a:r>
              <a:rPr lang="ru-RU" dirty="0" smtClean="0"/>
              <a:t> р.</a:t>
            </a:r>
          </a:p>
          <a:p>
            <a:r>
              <a:rPr lang="ru-RU" dirty="0" smtClean="0"/>
              <a:t>Остается –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??? </a:t>
            </a:r>
            <a:r>
              <a:rPr lang="ru-RU" dirty="0" smtClean="0"/>
              <a:t>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На эти деньги может Ваня купит планшет который стоит </a:t>
            </a:r>
            <a:r>
              <a:rPr lang="ru-RU" b="1" dirty="0"/>
              <a:t>2</a:t>
            </a:r>
            <a:r>
              <a:rPr lang="ru-RU" b="1" dirty="0" smtClean="0"/>
              <a:t>5000</a:t>
            </a:r>
            <a:r>
              <a:rPr lang="ru-RU" dirty="0" smtClean="0"/>
              <a:t>р?</a:t>
            </a:r>
          </a:p>
          <a:p>
            <a:pPr>
              <a:buNone/>
            </a:pPr>
            <a:r>
              <a:rPr lang="ru-RU" dirty="0" smtClean="0"/>
              <a:t>Вывод: </a:t>
            </a:r>
            <a:r>
              <a:rPr lang="ru-RU" dirty="0" smtClean="0"/>
              <a:t>???</a:t>
            </a:r>
            <a:r>
              <a:rPr lang="ru-RU" dirty="0" smtClean="0"/>
              <a:t>.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Поэтому не обижайтесь, если вы слышите в ответ на свою просьбу: «Сейчас на это нет денег». Это не значит, что у мамы или папы нет денег в кошельке — они есть, но не для этого.</a:t>
            </a:r>
          </a:p>
          <a:p>
            <a:r>
              <a:rPr lang="ru-RU" dirty="0" smtClean="0"/>
              <a:t>Поэтому прежде чем обижаться и требовать чего-то, поговорите с родителями и подсчитайте ваш семейный бюджет.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рий\Desktop\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рий\Desktop\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ypresentation.ru/documents/81a69ba28d6a54ae63922a3c34280b9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0609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700" i="1" dirty="0" smtClean="0"/>
              <a:t>Тест на твою сноровку и внимательность, ну  и конечно знаний!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79512" y="692696"/>
            <a:ext cx="8507288" cy="59766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1 . </a:t>
            </a:r>
            <a:r>
              <a:rPr lang="ru-RU" sz="2000" dirty="0" smtClean="0">
                <a:solidFill>
                  <a:srgbClr val="FF0000"/>
                </a:solidFill>
              </a:rPr>
              <a:t>Из чего складывается семейный бюджет?</a:t>
            </a:r>
          </a:p>
          <a:p>
            <a:r>
              <a:rPr lang="ru-RU" sz="2000" dirty="0" smtClean="0"/>
              <a:t> А) из заработной платы, пенсии, стипендии.</a:t>
            </a:r>
          </a:p>
          <a:p>
            <a:r>
              <a:rPr lang="ru-RU" sz="2000" dirty="0" smtClean="0"/>
              <a:t>Б) из доходов и расходов.</a:t>
            </a:r>
          </a:p>
          <a:p>
            <a:r>
              <a:rPr lang="ru-RU" sz="2000" dirty="0" smtClean="0"/>
              <a:t>В) из денег. </a:t>
            </a:r>
          </a:p>
          <a:p>
            <a:r>
              <a:rPr lang="ru-RU" sz="2000" dirty="0" smtClean="0"/>
              <a:t>2. </a:t>
            </a:r>
            <a:r>
              <a:rPr lang="ru-RU" sz="2000" dirty="0" smtClean="0">
                <a:solidFill>
                  <a:srgbClr val="FF0000"/>
                </a:solidFill>
              </a:rPr>
              <a:t>Деньги, которые поступают в бюджет семьи это:</a:t>
            </a:r>
          </a:p>
          <a:p>
            <a:r>
              <a:rPr lang="ru-RU" sz="2000" dirty="0" smtClean="0"/>
              <a:t>Я)  расходы</a:t>
            </a:r>
          </a:p>
          <a:p>
            <a:r>
              <a:rPr lang="ru-RU" sz="2000" dirty="0" smtClean="0"/>
              <a:t>Е)  проценты</a:t>
            </a:r>
          </a:p>
          <a:p>
            <a:r>
              <a:rPr lang="ru-RU" sz="2000" dirty="0" smtClean="0"/>
              <a:t>Ю) доходы</a:t>
            </a:r>
          </a:p>
          <a:p>
            <a:r>
              <a:rPr lang="ru-RU" sz="2000" dirty="0" smtClean="0"/>
              <a:t>3. </a:t>
            </a:r>
            <a:r>
              <a:rPr lang="ru-RU" sz="2000" dirty="0" smtClean="0">
                <a:solidFill>
                  <a:srgbClr val="FF0000"/>
                </a:solidFill>
              </a:rPr>
              <a:t>Авторское вознаграждение это:</a:t>
            </a:r>
          </a:p>
          <a:p>
            <a:r>
              <a:rPr lang="ru-RU" sz="2000" dirty="0" smtClean="0"/>
              <a:t>Б) зарплата</a:t>
            </a:r>
          </a:p>
          <a:p>
            <a:r>
              <a:rPr lang="ru-RU" sz="2000" dirty="0" smtClean="0"/>
              <a:t>Г) налог</a:t>
            </a:r>
          </a:p>
          <a:p>
            <a:r>
              <a:rPr lang="ru-RU" sz="2000" dirty="0" smtClean="0"/>
              <a:t>Д) гонорар</a:t>
            </a:r>
          </a:p>
          <a:p>
            <a:r>
              <a:rPr lang="ru-RU" sz="2000" dirty="0" smtClean="0"/>
              <a:t>4. </a:t>
            </a:r>
            <a:r>
              <a:rPr lang="ru-RU" sz="2000" dirty="0" smtClean="0">
                <a:solidFill>
                  <a:srgbClr val="FF0000"/>
                </a:solidFill>
              </a:rPr>
              <a:t>Деньги, которые тратятся из бюджета семьи это:</a:t>
            </a:r>
          </a:p>
          <a:p>
            <a:r>
              <a:rPr lang="ru-RU" sz="2000" dirty="0" smtClean="0"/>
              <a:t>Ш) доходы	</a:t>
            </a:r>
          </a:p>
          <a:p>
            <a:r>
              <a:rPr lang="ru-RU" sz="2000" dirty="0" smtClean="0"/>
              <a:t>Ж) расходы</a:t>
            </a:r>
          </a:p>
          <a:p>
            <a:r>
              <a:rPr lang="ru-RU" sz="2000" dirty="0" smtClean="0"/>
              <a:t>Х) прибыль</a:t>
            </a:r>
          </a:p>
          <a:p>
            <a:r>
              <a:rPr lang="ru-RU" sz="20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75608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5. </a:t>
            </a:r>
            <a:r>
              <a:rPr lang="ru-RU" dirty="0" smtClean="0">
                <a:solidFill>
                  <a:srgbClr val="FF0000"/>
                </a:solidFill>
              </a:rPr>
              <a:t>Лучшим бюджетом считается тот, в котором:</a:t>
            </a:r>
          </a:p>
          <a:p>
            <a:r>
              <a:rPr lang="ru-RU" dirty="0" smtClean="0"/>
              <a:t>Е) доходы больше расходов</a:t>
            </a:r>
          </a:p>
          <a:p>
            <a:r>
              <a:rPr lang="ru-RU" dirty="0" smtClean="0"/>
              <a:t>И) доходы равны расходам</a:t>
            </a:r>
          </a:p>
          <a:p>
            <a:r>
              <a:rPr lang="ru-RU" dirty="0" smtClean="0"/>
              <a:t>А) доходы меньше расходов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6</a:t>
            </a:r>
            <a:r>
              <a:rPr lang="ru-RU" dirty="0" smtClean="0">
                <a:solidFill>
                  <a:srgbClr val="FF0000"/>
                </a:solidFill>
              </a:rPr>
              <a:t>. Зарплата, пенсия, стипендия – это разные виды:</a:t>
            </a:r>
          </a:p>
          <a:p>
            <a:r>
              <a:rPr lang="ru-RU" dirty="0" smtClean="0"/>
              <a:t>Т) доходов</a:t>
            </a:r>
          </a:p>
          <a:p>
            <a:r>
              <a:rPr lang="ru-RU" dirty="0" smtClean="0"/>
              <a:t>П) расходов</a:t>
            </a:r>
          </a:p>
          <a:p>
            <a:r>
              <a:rPr lang="ru-RU" dirty="0" smtClean="0"/>
              <a:t>К) гонорара</a:t>
            </a:r>
          </a:p>
          <a:p>
            <a:r>
              <a:rPr lang="ru-RU" dirty="0" smtClean="0"/>
              <a:t>Обменяйтесь листочками. Выпишите буквы правильных ответов. Какое слово получилось?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Юрий\Desktop\336038723135574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196752"/>
            <a:ext cx="7620000" cy="3721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Итог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-Что такое «семейный бюджет»?                                                                                                   -Назовите доходы семейного бюджета.                                                                                          -Назовите расходы семейного бюджета.                                                                                         -Для чего нужно уметь составлять семейный бюджет?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7171199" cy="3017272"/>
          </a:xfrm>
        </p:spPr>
        <p:txBody>
          <a:bodyPr/>
          <a:lstStyle/>
          <a:p>
            <a:r>
              <a:rPr lang="ru-RU" sz="2800" dirty="0" smtClean="0"/>
              <a:t>Спасибо!</a:t>
            </a:r>
            <a:br>
              <a:rPr lang="ru-RU" sz="2800" dirty="0" smtClean="0"/>
            </a:br>
            <a:r>
              <a:rPr lang="ru-RU" sz="2800" dirty="0" smtClean="0"/>
              <a:t>Не ленитесь ,составляйте семейный </a:t>
            </a:r>
            <a:r>
              <a:rPr lang="ru-RU" sz="2800" dirty="0" err="1" smtClean="0"/>
              <a:t>бюджет,и</a:t>
            </a:r>
            <a:r>
              <a:rPr lang="ru-RU" sz="2800" dirty="0" smtClean="0"/>
              <a:t> ваше путешествие станет ближе!</a:t>
            </a:r>
            <a:endParaRPr lang="ru-RU" sz="2800" dirty="0"/>
          </a:p>
        </p:txBody>
      </p:sp>
      <p:pic>
        <p:nvPicPr>
          <p:cNvPr id="21506" name="Picture 2" descr="C:\Users\Юрий\Desktop\img1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03648" y="692696"/>
            <a:ext cx="6840760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vrpl\Desktop\NHL09\external-content.duckduckgo.com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1"/>
            <a:ext cx="5112568" cy="417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rvrpl\Desktop\NHL09\external-content.duckduckgo.com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20"/>
            <a:ext cx="4514850" cy="482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87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491880" y="5638799"/>
            <a:ext cx="3600400" cy="45719"/>
          </a:xfrm>
        </p:spPr>
        <p:txBody>
          <a:bodyPr>
            <a:noAutofit/>
          </a:bodyPr>
          <a:lstStyle/>
          <a:p>
            <a:pPr algn="r"/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95232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Учимся считать семейные расходы и правильно составлять семейный бюджет</a:t>
            </a:r>
            <a:r>
              <a:rPr lang="ru-RU" i="1" dirty="0" smtClean="0">
                <a:solidFill>
                  <a:srgbClr val="002060"/>
                </a:solidFill>
              </a:rPr>
              <a:t/>
            </a:r>
            <a:br>
              <a:rPr lang="ru-RU" i="1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434" name="AutoShape 2" descr="https://static4.depositphotos.com/1005091/276/v/950/depositphotos_2766829-stock-illustration-happy-family-in-open-windo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s://static4.depositphotos.com/1005091/276/v/950/depositphotos_2766829-stock-illustration-happy-family-in-open-windo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7" name="Picture 5" descr="C:\Users\Юрий\Desktop\depositphotos_2766829-stock-illustration-happy-family-in-open-wind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5724128" y="6967537"/>
            <a:ext cx="3719910" cy="2701753"/>
          </a:xfrm>
          <a:prstGeom prst="rect">
            <a:avLst/>
          </a:prstGeom>
          <a:noFill/>
        </p:spPr>
      </p:pic>
      <p:pic>
        <p:nvPicPr>
          <p:cNvPr id="18438" name="Picture 6" descr="C:\Users\Юрий\Desktop\depositphotos_2766829-stock-illustration-happy-family-in-open-wind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761656"/>
            <a:ext cx="5388346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471513"/>
            <a:ext cx="6912768" cy="765799"/>
          </a:xfrm>
        </p:spPr>
        <p:txBody>
          <a:bodyPr/>
          <a:lstStyle/>
          <a:p>
            <a:r>
              <a:rPr lang="ru-RU" sz="2400" dirty="0" smtClean="0"/>
              <a:t>Внимательно прочтите и дайте самостоятельное определение, что такое семейный бюджет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268760"/>
            <a:ext cx="6400800" cy="4320480"/>
          </a:xfrm>
        </p:spPr>
        <p:txBody>
          <a:bodyPr>
            <a:normAutofit fontScale="62500" lnSpcReduction="20000"/>
          </a:bodyPr>
          <a:lstStyle/>
          <a:p>
            <a:r>
              <a:rPr lang="ru-RU" sz="4000" b="1" dirty="0">
                <a:solidFill>
                  <a:srgbClr val="333333"/>
                </a:solidFill>
                <a:latin typeface="Arial"/>
              </a:rPr>
              <a:t>Бюджет</a:t>
            </a:r>
            <a:r>
              <a:rPr lang="ru-RU" sz="4000" dirty="0">
                <a:solidFill>
                  <a:srgbClr val="333333"/>
                </a:solidFill>
                <a:latin typeface="Arial"/>
              </a:rPr>
              <a:t> – форма образования и расходования фонда денежных средств, предназначенных для финансового обеспечения задач и функций государства и местного самоуправления</a:t>
            </a:r>
            <a:r>
              <a:rPr lang="ru-RU" sz="4000" dirty="0" smtClean="0">
                <a:solidFill>
                  <a:srgbClr val="333333"/>
                </a:solidFill>
                <a:latin typeface="Arial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4000" b="1" dirty="0" err="1">
                <a:solidFill>
                  <a:srgbClr val="333333"/>
                </a:solidFill>
                <a:latin typeface="Arial"/>
              </a:rPr>
              <a:t>Бюдже́т</a:t>
            </a:r>
            <a:r>
              <a:rPr lang="ru-RU" sz="4000" dirty="0">
                <a:solidFill>
                  <a:srgbClr val="333333"/>
                </a:solidFill>
                <a:latin typeface="Arial"/>
              </a:rPr>
              <a:t> — финансовый план определённого субъекта (семьи, бизнеса, организации, государства и т. д.), устанавливаемый на определённый период времени, обычно на один год.</a:t>
            </a:r>
          </a:p>
          <a:p>
            <a:pPr>
              <a:buFont typeface="Arial"/>
              <a:buChar char="•"/>
            </a:pPr>
            <a:endParaRPr lang="ru-RU" dirty="0">
              <a:solidFill>
                <a:srgbClr val="333333"/>
              </a:solidFill>
              <a:latin typeface="Arial"/>
            </a:endParaRPr>
          </a:p>
          <a:p>
            <a:pPr marL="45720" indent="0">
              <a:buNone/>
            </a:pPr>
            <a:r>
              <a:rPr lang="ru-RU" dirty="0">
                <a:solidFill>
                  <a:srgbClr val="000080"/>
                </a:solidFill>
                <a:latin typeface="Arial"/>
                <a:hlinkClick r:id="rId2"/>
              </a:rPr>
              <a:t/>
            </a:r>
            <a:br>
              <a:rPr lang="ru-RU" dirty="0">
                <a:solidFill>
                  <a:srgbClr val="000080"/>
                </a:solidFill>
                <a:latin typeface="Arial"/>
                <a:hlinkClick r:id="rId2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57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60886"/>
            <a:ext cx="3714815" cy="38839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Теперь ты знаешь, что такое семейный бюджет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>
                <a:solidFill>
                  <a:srgbClr val="333333"/>
                </a:solidFill>
                <a:latin typeface="Arial"/>
              </a:rPr>
              <a:t>Семейный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Arial"/>
              </a:rPr>
              <a:t>бюджет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 - роспись денежных доходов и расходов </a:t>
            </a:r>
            <a:r>
              <a:rPr lang="ru-RU" b="1" dirty="0">
                <a:solidFill>
                  <a:srgbClr val="333333"/>
                </a:solidFill>
                <a:latin typeface="Arial"/>
              </a:rPr>
              <a:t>семьи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, составляемая обычно на месячный срок в виде таблицы, баланс </a:t>
            </a:r>
            <a:r>
              <a:rPr lang="ru-RU" b="1" dirty="0">
                <a:solidFill>
                  <a:srgbClr val="333333"/>
                </a:solidFill>
                <a:latin typeface="Arial"/>
              </a:rPr>
              <a:t>семейных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 расходов и доходов, это финансовый план, который суммирует доходы и расходы (</a:t>
            </a:r>
            <a:r>
              <a:rPr lang="ru-RU" b="1" dirty="0">
                <a:solidFill>
                  <a:srgbClr val="333333"/>
                </a:solidFill>
                <a:latin typeface="Arial"/>
              </a:rPr>
              <a:t>семьи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) за определенный период времени.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827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7088" cy="1858218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Дайте определение…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1026" name="AutoShape 2" descr="https://ds02.infourok.ru/uploads/ex/0aef/000450ae-b519ebda/1/img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rentpost.ru/sites/default/files/styles/medium/public/cnews/7ya.jpg?itok=O0Dw3xp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5410" y="1844824"/>
            <a:ext cx="6840760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Дайте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</a:rPr>
              <a:t>определение, вспомните какие были в прошлом и когда появились...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26" y="2060848"/>
            <a:ext cx="7955929" cy="3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4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262192" cy="12025336"/>
          </a:xfrm>
        </p:spPr>
        <p:txBody>
          <a:bodyPr/>
          <a:lstStyle/>
          <a:p>
            <a:r>
              <a:rPr lang="ru-RU" sz="2000" b="0" dirty="0" smtClean="0">
                <a:solidFill>
                  <a:srgbClr val="363636"/>
                </a:solidFill>
                <a:effectLst/>
                <a:latin typeface="Arial"/>
              </a:rPr>
              <a:t/>
            </a:r>
            <a:br>
              <a:rPr lang="ru-RU" sz="2000" b="0" dirty="0" smtClean="0">
                <a:solidFill>
                  <a:srgbClr val="363636"/>
                </a:solidFill>
                <a:effectLst/>
                <a:latin typeface="Arial"/>
              </a:rPr>
            </a:br>
            <a:r>
              <a:rPr lang="ru-RU" sz="2000" b="0" dirty="0">
                <a:solidFill>
                  <a:srgbClr val="363636"/>
                </a:solidFill>
                <a:effectLst/>
                <a:latin typeface="Arial"/>
              </a:rPr>
              <a:t/>
            </a:r>
            <a:br>
              <a:rPr lang="ru-RU" sz="2000" b="0" dirty="0">
                <a:solidFill>
                  <a:srgbClr val="363636"/>
                </a:solidFill>
                <a:effectLst/>
                <a:latin typeface="Arial"/>
              </a:rPr>
            </a:br>
            <a:r>
              <a:rPr lang="ru-RU" sz="2000" b="0" dirty="0" smtClean="0">
                <a:solidFill>
                  <a:srgbClr val="363636"/>
                </a:solidFill>
                <a:effectLst/>
                <a:latin typeface="Arial"/>
              </a:rPr>
              <a:t/>
            </a:r>
            <a:br>
              <a:rPr lang="ru-RU" sz="2000" b="0" dirty="0" smtClean="0">
                <a:solidFill>
                  <a:srgbClr val="363636"/>
                </a:solidFill>
                <a:effectLst/>
                <a:latin typeface="Arial"/>
              </a:rPr>
            </a:br>
            <a:r>
              <a:rPr lang="ru-RU" sz="2000" dirty="0" err="1">
                <a:solidFill>
                  <a:srgbClr val="333333"/>
                </a:solidFill>
                <a:effectLst/>
                <a:latin typeface="Arial"/>
              </a:rPr>
              <a:t>Де́нежная</a:t>
            </a:r>
            <a:r>
              <a:rPr lang="ru-RU" sz="2000" b="0" dirty="0">
                <a:solidFill>
                  <a:srgbClr val="333333"/>
                </a:solidFill>
                <a:effectLst/>
                <a:latin typeface="Arial"/>
              </a:rPr>
              <a:t> </a:t>
            </a:r>
            <a:r>
              <a:rPr lang="ru-RU" sz="2000" dirty="0" err="1">
                <a:solidFill>
                  <a:srgbClr val="333333"/>
                </a:solidFill>
                <a:effectLst/>
                <a:latin typeface="Arial"/>
              </a:rPr>
              <a:t>рефо́рма</a:t>
            </a:r>
            <a:r>
              <a:rPr lang="ru-RU" sz="2000" b="0" dirty="0">
                <a:solidFill>
                  <a:srgbClr val="333333"/>
                </a:solidFill>
                <a:effectLst/>
                <a:latin typeface="Arial"/>
              </a:rPr>
              <a:t> </a:t>
            </a:r>
            <a:r>
              <a:rPr lang="ru-RU" sz="2000" dirty="0" err="1">
                <a:solidFill>
                  <a:srgbClr val="333333"/>
                </a:solidFill>
                <a:effectLst/>
                <a:latin typeface="Arial"/>
              </a:rPr>
              <a:t>Еле́ны</a:t>
            </a:r>
            <a:r>
              <a:rPr lang="ru-RU" sz="2000" b="0" dirty="0">
                <a:solidFill>
                  <a:srgbClr val="333333"/>
                </a:solidFill>
                <a:effectLst/>
                <a:latin typeface="Arial"/>
              </a:rPr>
              <a:t> </a:t>
            </a:r>
            <a:r>
              <a:rPr lang="ru-RU" sz="2000" dirty="0" err="1">
                <a:solidFill>
                  <a:srgbClr val="333333"/>
                </a:solidFill>
                <a:effectLst/>
                <a:latin typeface="Arial"/>
              </a:rPr>
              <a:t>Гли́нской</a:t>
            </a:r>
            <a:r>
              <a:rPr lang="ru-RU" sz="2000" b="0" dirty="0">
                <a:solidFill>
                  <a:srgbClr val="333333"/>
                </a:solidFill>
                <a:effectLst/>
                <a:latin typeface="Arial"/>
              </a:rPr>
              <a:t> (1535) — первая централизованная </a:t>
            </a:r>
            <a:r>
              <a:rPr lang="ru-RU" sz="2000" dirty="0">
                <a:solidFill>
                  <a:srgbClr val="333333"/>
                </a:solidFill>
                <a:effectLst/>
                <a:latin typeface="Arial"/>
              </a:rPr>
              <a:t>денежная</a:t>
            </a:r>
            <a:r>
              <a:rPr lang="ru-RU" sz="2000" b="0" dirty="0">
                <a:solidFill>
                  <a:srgbClr val="333333"/>
                </a:solidFill>
                <a:effectLst/>
                <a:latin typeface="Arial"/>
              </a:rPr>
              <a:t> </a:t>
            </a:r>
            <a:r>
              <a:rPr lang="ru-RU" sz="2000" dirty="0">
                <a:solidFill>
                  <a:srgbClr val="333333"/>
                </a:solidFill>
                <a:effectLst/>
                <a:latin typeface="Arial"/>
              </a:rPr>
              <a:t>реформа</a:t>
            </a:r>
            <a:r>
              <a:rPr lang="ru-RU" sz="2000" b="0" dirty="0">
                <a:solidFill>
                  <a:srgbClr val="333333"/>
                </a:solidFill>
                <a:effectLst/>
                <a:latin typeface="Arial"/>
              </a:rPr>
              <a:t> в России, проводившаяся по инициативе и под руководством </a:t>
            </a:r>
            <a:r>
              <a:rPr lang="ru-RU" sz="2000" dirty="0">
                <a:solidFill>
                  <a:srgbClr val="333333"/>
                </a:solidFill>
                <a:effectLst/>
                <a:latin typeface="Arial"/>
              </a:rPr>
              <a:t>Елены</a:t>
            </a:r>
            <a:r>
              <a:rPr lang="ru-RU" sz="2000" b="0" dirty="0">
                <a:solidFill>
                  <a:srgbClr val="333333"/>
                </a:solidFill>
                <a:effectLst/>
                <a:latin typeface="Arial"/>
              </a:rPr>
              <a:t> </a:t>
            </a:r>
            <a:r>
              <a:rPr lang="ru-RU" sz="2000" dirty="0">
                <a:solidFill>
                  <a:srgbClr val="333333"/>
                </a:solidFill>
                <a:effectLst/>
                <a:latin typeface="Arial"/>
              </a:rPr>
              <a:t>Глинской</a:t>
            </a:r>
            <a:r>
              <a:rPr lang="ru-RU" sz="2000" b="0" dirty="0">
                <a:solidFill>
                  <a:srgbClr val="333333"/>
                </a:solidFill>
                <a:effectLst/>
                <a:latin typeface="Arial"/>
              </a:rPr>
              <a:t> — вдовствующей великой княгини московской, регента при своём сыне Иване Грозном.</a:t>
            </a:r>
            <a:r>
              <a:rPr lang="ru-RU" sz="2000" b="0" dirty="0">
                <a:solidFill>
                  <a:srgbClr val="363636"/>
                </a:solidFill>
                <a:effectLst/>
                <a:latin typeface="Arial"/>
              </a:rPr>
              <a:t/>
            </a:r>
            <a:br>
              <a:rPr lang="ru-RU" sz="2000" b="0" dirty="0">
                <a:solidFill>
                  <a:srgbClr val="363636"/>
                </a:solidFill>
                <a:effectLst/>
                <a:latin typeface="Arial"/>
              </a:rPr>
            </a:br>
            <a:r>
              <a:rPr lang="ru-RU" sz="2000" b="0" dirty="0" smtClean="0">
                <a:solidFill>
                  <a:srgbClr val="363636"/>
                </a:solidFill>
                <a:effectLst/>
                <a:latin typeface="Arial"/>
              </a:rPr>
              <a:t>В </a:t>
            </a:r>
            <a:r>
              <a:rPr lang="ru-RU" sz="2000" b="0" dirty="0">
                <a:solidFill>
                  <a:srgbClr val="363636"/>
                </a:solidFill>
                <a:effectLst/>
                <a:latin typeface="Arial"/>
              </a:rPr>
              <a:t>результате реформы были ликвидированы старые, разобщённые денежные системы, бытовавшие на Руси, и утвердилась </a:t>
            </a:r>
            <a:r>
              <a:rPr lang="ru-RU" sz="2000" dirty="0">
                <a:solidFill>
                  <a:srgbClr val="363636"/>
                </a:solidFill>
                <a:effectLst/>
                <a:latin typeface="Arial"/>
              </a:rPr>
              <a:t>новая, единая денежная система.</a:t>
            </a:r>
            <a:r>
              <a:rPr lang="ru-RU" sz="2000" b="0" dirty="0">
                <a:solidFill>
                  <a:srgbClr val="363636"/>
                </a:solidFill>
                <a:effectLst/>
                <a:latin typeface="Arial"/>
              </a:rPr>
              <a:t> Она сыграла огромную </a:t>
            </a:r>
            <a:r>
              <a:rPr lang="ru-RU" sz="2000" dirty="0">
                <a:solidFill>
                  <a:srgbClr val="363636"/>
                </a:solidFill>
                <a:effectLst/>
                <a:latin typeface="Arial"/>
              </a:rPr>
              <a:t>роль в централизации государства, в экономике, во внешней и внутренней торговле, объединении русских земель.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2266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215</TotalTime>
  <Words>388</Words>
  <Application>Microsoft Office PowerPoint</Application>
  <PresentationFormat>Экран (4:3)</PresentationFormat>
  <Paragraphs>67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Воздушный поток</vt:lpstr>
      <vt:lpstr>Семейный бюджет или экономь деньги смолоду (Финансовая грамотность) </vt:lpstr>
      <vt:lpstr>Презентация PowerPoint</vt:lpstr>
      <vt:lpstr>Презентация PowerPoint</vt:lpstr>
      <vt:lpstr>Учимся считать семейные расходы и правильно составлять семейный бюджет </vt:lpstr>
      <vt:lpstr>Внимательно прочтите и дайте самостоятельное определение, что такое семейный бюджет</vt:lpstr>
      <vt:lpstr>Теперь ты знаешь, что такое семейный бюджет</vt:lpstr>
      <vt:lpstr>Дайте определение…</vt:lpstr>
      <vt:lpstr>Дайте определение, вспомните какие были в прошлом и когда появились...</vt:lpstr>
      <vt:lpstr>   Де́нежная рефо́рма Еле́ны Гли́нской (1535) — первая централизованная денежная реформа в России, проводившаяся по инициативе и под руководством Елены Глинской — вдовствующей великой княгини московской, регента при своём сыне Иване Грозном. В результате реформы были ликвидированы старые, разобщённые денежные системы, бытовавшие на Руси, и утвердилась новая, единая денежная система. Она сыграла огромную роль в централизации государства, в экономике, во внешней и внутренней торговле, объединении русских земель.</vt:lpstr>
      <vt:lpstr>Презентация PowerPoint</vt:lpstr>
      <vt:lpstr>Нужно ли составлять семейный бюджет?</vt:lpstr>
      <vt:lpstr>Проблемная ситуация.</vt:lpstr>
      <vt:lpstr>Презентация PowerPoint</vt:lpstr>
      <vt:lpstr>доход  В семье проживают 5 человек. Бабушка, дедушка, мама, папа и сын Ваня(школьник). Пенсия бабушки -7000р.  Пенсия дедушки -7000р. Зарплата мамы-16000р. Зарплата папы  -20000 Итого доход: 50000р. Сможет ли Ваня купить в этом месяце себе планшет за 15000 рублей?</vt:lpstr>
      <vt:lpstr>Презентация PowerPoint</vt:lpstr>
      <vt:lpstr>Расход семьи за месяц: 1. Питание 2. Транспорт 3. Коммунальные услуги, средства связи и прочее.. 4.Развлечения.</vt:lpstr>
      <vt:lpstr>Удачи!!! </vt:lpstr>
      <vt:lpstr>ОГООО</vt:lpstr>
      <vt:lpstr>Подумай…</vt:lpstr>
      <vt:lpstr>Давайте теперь сравним доходы и расходы этой семьи.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 на твою сноровку и внимательность, ну  и конечно знаний! </vt:lpstr>
      <vt:lpstr>Презентация PowerPoint</vt:lpstr>
      <vt:lpstr>Презентация PowerPoint</vt:lpstr>
      <vt:lpstr>Итог урока.</vt:lpstr>
      <vt:lpstr>Спасибо! Не ленитесь ,составляйте семейный бюджет,и ваше путешествие станет ближе!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финансовой грамотности Тема: Доход семьи.</dc:title>
  <dc:creator>Юрий</dc:creator>
  <cp:lastModifiedBy>Руслан Рогонов</cp:lastModifiedBy>
  <cp:revision>27</cp:revision>
  <dcterms:created xsi:type="dcterms:W3CDTF">2017-05-29T06:58:35Z</dcterms:created>
  <dcterms:modified xsi:type="dcterms:W3CDTF">2021-06-24T15:44:46Z</dcterms:modified>
</cp:coreProperties>
</file>