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5" r:id="rId3"/>
    <p:sldId id="272" r:id="rId4"/>
    <p:sldId id="269" r:id="rId5"/>
    <p:sldId id="271" r:id="rId6"/>
    <p:sldId id="268" r:id="rId7"/>
    <p:sldId id="274" r:id="rId8"/>
    <p:sldId id="270" r:id="rId9"/>
    <p:sldId id="267" r:id="rId10"/>
    <p:sldId id="259" r:id="rId11"/>
    <p:sldId id="266" r:id="rId12"/>
    <p:sldId id="264" r:id="rId13"/>
    <p:sldId id="275" r:id="rId14"/>
    <p:sldId id="273" r:id="rId15"/>
    <p:sldId id="276" r:id="rId16"/>
    <p:sldId id="256" r:id="rId17"/>
    <p:sldId id="261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B800"/>
    <a:srgbClr val="CDC3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B17C6D-AAD2-46EE-8EB9-BC2599C0F8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363F5FE-A4B4-4EB8-BC07-4BA291B77C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361347-7D78-4FA6-8BBD-84F13EC22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1486D-7D5C-43A9-B74D-67F6899AE233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44D0BFE-FBAC-447E-895D-1BEE13D22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8A3D45-461E-4FB9-A1AD-5DFA288DB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BC958-F60D-40AA-93E5-9B8AECB14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076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B1778E-E62F-4D79-A0B6-9D93F1DE0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940641C-1115-40BE-BCA3-C4CA5910CD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ACEC20-8312-4929-B1F2-DDC2B07FB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1486D-7D5C-43A9-B74D-67F6899AE233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9CB6F0-3DAC-45DA-BD55-92F574A87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9DC057-F794-48E0-8F59-8F280AEA7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BC958-F60D-40AA-93E5-9B8AECB14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447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E69F722-A871-4562-9F91-39FDA00274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61AFDA5-5AB1-412B-B122-91BA6BA028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F58679-5765-4972-B498-7A07DE122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1486D-7D5C-43A9-B74D-67F6899AE233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C54F18-59E4-4F15-B0BF-7853D8A74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19ECFC7-FF16-4983-B970-A53635E9A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BC958-F60D-40AA-93E5-9B8AECB14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661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456E10-DD29-49AE-AFD8-D8BDF9FA4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13FA9D-BA6C-4EF7-838B-1658DC7086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6A23AF0-2A1C-4522-9310-DB434BBE1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1486D-7D5C-43A9-B74D-67F6899AE233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648ADD4-1C94-418C-83FA-43B3E3E89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746AB3-AEC1-4D55-87AC-6BE6CAFA1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BC958-F60D-40AA-93E5-9B8AECB14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709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8BAAA6-B27B-4E85-86DA-449CF7A31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4B3C479-684A-4CE7-ACFB-59461E415F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9360156-FF30-46ED-A210-20B129AFA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1486D-7D5C-43A9-B74D-67F6899AE233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DF63B6-0AA8-49AE-8C7A-90A689B62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15F809-AB5B-4666-A229-D623DCF12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BC958-F60D-40AA-93E5-9B8AECB14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693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6ED38C-B3C5-419A-8A29-DED9EEAEE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01E297-C1C4-4A1F-B3F7-BBEBBBB516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613973B-35E3-4331-BBE1-17640316BD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A9CC87C-6A26-45F3-8A8A-343B26096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1486D-7D5C-43A9-B74D-67F6899AE233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A235D8A-1ADA-4E59-B647-4EA655F1D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FDA661A-882D-4FEB-8F41-F14F5739F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BC958-F60D-40AA-93E5-9B8AECB14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42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BBE1A1-1BF7-46AB-9CFA-193CAF727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F327FC4-F86A-4A8C-8F89-322A2563E4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41EED24-4688-414C-B021-67BBFD69B3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319BECE-361C-4172-953A-DB6C24B72D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4D2FF3A-1549-431A-BD8F-BF12588530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70312B5-69B1-46B4-9AD3-05FBCEDE7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1486D-7D5C-43A9-B74D-67F6899AE233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0C0F8EA-EC03-480E-98AF-2CD9D6C24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6E2DB5F-92A9-4440-9745-4FF3E2748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BC958-F60D-40AA-93E5-9B8AECB14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11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B0639E-6681-449F-A63D-4D60944F4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69B9CE5-A38A-4A7E-8BCD-1D1E3E234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1486D-7D5C-43A9-B74D-67F6899AE233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B169AC3-6258-4DD7-AF2D-3F63D4F4E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B362F86-D7AD-441D-AD96-0AB791FBA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BC958-F60D-40AA-93E5-9B8AECB14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536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46079B9-5ED8-4E63-9385-20973B348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1486D-7D5C-43A9-B74D-67F6899AE233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83B39B5-75C6-4BD7-B96C-B00605547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90E9C5B-F751-4C62-BB18-456C7F163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BC958-F60D-40AA-93E5-9B8AECB14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92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4779AD-C034-4BAA-9EA9-6FAEF36C8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F4F8B1-655B-4E5C-93E6-2D66922EE5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CD84C1B-0738-45DB-BC61-B6D38BCDE4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3C0BD2A-4BAB-4CFF-B0CD-BC72C7AA7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1486D-7D5C-43A9-B74D-67F6899AE233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2B29212-E32F-4FF1-A20A-E2AD9286D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152D977-E8B4-4411-A4E1-8E0DEC180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BC958-F60D-40AA-93E5-9B8AECB14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385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EE53B0-FC73-4759-89D1-7ADBED4EB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6E3E3E9-BE50-44F5-A4AB-54C2C29CEB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8E14F24-CD2F-4191-900C-BD93857268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9854023-5EDD-4F5B-8151-160EB29BA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1486D-7D5C-43A9-B74D-67F6899AE233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67FF692-AA13-4A09-AC68-3833B7A00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B7E6A0F-F22C-4612-8C75-97B79FC82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BC958-F60D-40AA-93E5-9B8AECB14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042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6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87B02C-CA0C-4E61-9336-8B83AD6E1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761131A-50A6-4F7B-BCB8-EC8329A8FE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4A82D59-6AAE-4016-9DA1-D6CA23B054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1486D-7D5C-43A9-B74D-67F6899AE233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B61FFA-55CE-40D5-985F-6CC43196A0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113C74-71F4-46C4-BB77-4CAA6A6B14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BC958-F60D-40AA-93E5-9B8AECB14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131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quizizz.com/admin/quiz/67a42dd53be29d13592bd3d1?searchLocale=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etudes.ru/sketches/triangle-sum-of-angles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93B0B582-C9FF-4A5B-A8FB-F896AD84C9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8589"/>
          <a:stretch/>
        </p:blipFill>
        <p:spPr bwMode="auto">
          <a:xfrm>
            <a:off x="7569090" y="1901715"/>
            <a:ext cx="3876675" cy="416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3">
            <a:extLst>
              <a:ext uri="{FF2B5EF4-FFF2-40B4-BE49-F238E27FC236}">
                <a16:creationId xmlns:a16="http://schemas.microsoft.com/office/drawing/2014/main" id="{497538CF-32C6-42E8-B3CB-B00EEEB36B6D}"/>
              </a:ext>
            </a:extLst>
          </p:cNvPr>
          <p:cNvSpPr txBox="1">
            <a:spLocks/>
          </p:cNvSpPr>
          <p:nvPr/>
        </p:nvSpPr>
        <p:spPr>
          <a:xfrm>
            <a:off x="687858" y="1685509"/>
            <a:ext cx="6564280" cy="252031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>
                <a:latin typeface="Gabriola" panose="04040605051002020D02" pitchFamily="82" charset="0"/>
              </a:rPr>
              <a:t>«День прожит зря, если за день ты не узнал ничего нового»</a:t>
            </a:r>
          </a:p>
          <a:p>
            <a:pPr algn="r"/>
            <a:r>
              <a:rPr lang="ru-RU" sz="4100" b="1" dirty="0">
                <a:latin typeface="Gabriola" panose="04040605051002020D02" pitchFamily="82" charset="0"/>
              </a:rPr>
              <a:t>Конфуций</a:t>
            </a:r>
          </a:p>
          <a:p>
            <a:endParaRPr lang="ru-RU" sz="4800" b="1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464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A2DE12F-D283-418F-8ED0-FBCF6AB7DC31}"/>
              </a:ext>
            </a:extLst>
          </p:cNvPr>
          <p:cNvSpPr txBox="1"/>
          <p:nvPr/>
        </p:nvSpPr>
        <p:spPr>
          <a:xfrm>
            <a:off x="863600" y="955040"/>
            <a:ext cx="8900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Gabriola" panose="04040605051002020D02" pitchFamily="82" charset="0"/>
              </a:rPr>
              <a:t>В треугольнике </a:t>
            </a:r>
            <a:r>
              <a:rPr lang="en-US" sz="4000" dirty="0">
                <a:latin typeface="Gabriola" panose="04040605051002020D02" pitchFamily="82" charset="0"/>
              </a:rPr>
              <a:t>ABC</a:t>
            </a:r>
            <a:r>
              <a:rPr lang="ru-RU" sz="4000" dirty="0">
                <a:latin typeface="Gabriola" panose="04040605051002020D02" pitchFamily="82" charset="0"/>
              </a:rPr>
              <a:t> два угла равны  54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º</a:t>
            </a:r>
            <a:r>
              <a:rPr lang="ru-RU" sz="4000" dirty="0">
                <a:latin typeface="Gabriola" panose="04040605051002020D02" pitchFamily="82" charset="0"/>
              </a:rPr>
              <a:t>  и  58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º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Gabriola" panose="04040605051002020D02" pitchFamily="82" charset="0"/>
              </a:rPr>
              <a:t>. </a:t>
            </a:r>
          </a:p>
          <a:p>
            <a:r>
              <a:rPr lang="ru-RU" sz="4000" dirty="0">
                <a:latin typeface="Gabriola" panose="04040605051002020D02" pitchFamily="82" charset="0"/>
              </a:rPr>
              <a:t>Найдите его третий угол. </a:t>
            </a:r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588B5ADC-8603-4A5A-ADE7-9D81EA2656A8}"/>
              </a:ext>
            </a:extLst>
          </p:cNvPr>
          <p:cNvGrpSpPr/>
          <p:nvPr/>
        </p:nvGrpSpPr>
        <p:grpSpPr>
          <a:xfrm>
            <a:off x="6390640" y="2072640"/>
            <a:ext cx="3627120" cy="2910820"/>
            <a:chOff x="6217920" y="2296160"/>
            <a:chExt cx="3627120" cy="2910820"/>
          </a:xfrm>
        </p:grpSpPr>
        <p:sp>
          <p:nvSpPr>
            <p:cNvPr id="7" name="Равнобедренный треугольник 6">
              <a:extLst>
                <a:ext uri="{FF2B5EF4-FFF2-40B4-BE49-F238E27FC236}">
                  <a16:creationId xmlns:a16="http://schemas.microsoft.com/office/drawing/2014/main" id="{CF9C98F6-44B4-4547-98E4-4C258E3AB909}"/>
                </a:ext>
              </a:extLst>
            </p:cNvPr>
            <p:cNvSpPr/>
            <p:nvPr/>
          </p:nvSpPr>
          <p:spPr>
            <a:xfrm>
              <a:off x="6685280" y="2722880"/>
              <a:ext cx="2672080" cy="2367280"/>
            </a:xfrm>
            <a:prstGeom prst="triangle">
              <a:avLst>
                <a:gd name="adj" fmla="val 76236"/>
              </a:avLst>
            </a:prstGeom>
            <a:noFill/>
            <a:ln w="571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1374F98-DFB1-4F95-8DB6-DFF4CDF856BE}"/>
                </a:ext>
              </a:extLst>
            </p:cNvPr>
            <p:cNvSpPr txBox="1"/>
            <p:nvPr/>
          </p:nvSpPr>
          <p:spPr>
            <a:xfrm>
              <a:off x="7010400" y="4480560"/>
              <a:ext cx="5597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dirty="0">
                  <a:latin typeface="Gabriola" panose="04040605051002020D02" pitchFamily="82" charset="0"/>
                </a:rPr>
                <a:t>54</a:t>
              </a:r>
              <a:r>
                <a: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º</a:t>
              </a:r>
              <a:endParaRPr lang="ru-RU" sz="2800" dirty="0">
                <a:latin typeface="Gabriola" panose="04040605051002020D02" pitchFamily="82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DECF2D0-0DF1-4A86-9751-5CFF6D41AE72}"/>
                </a:ext>
              </a:extLst>
            </p:cNvPr>
            <p:cNvSpPr txBox="1"/>
            <p:nvPr/>
          </p:nvSpPr>
          <p:spPr>
            <a:xfrm>
              <a:off x="8666480" y="4511040"/>
              <a:ext cx="5597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dirty="0">
                  <a:latin typeface="Gabriola" panose="04040605051002020D02" pitchFamily="82" charset="0"/>
                </a:rPr>
                <a:t>58</a:t>
              </a:r>
              <a:r>
                <a: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º</a:t>
              </a:r>
              <a:endParaRPr lang="ru-RU" sz="2800" dirty="0">
                <a:latin typeface="Gabriola" panose="04040605051002020D02" pitchFamily="82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3430212-2F1D-4226-8BDA-F6B8493BA832}"/>
                </a:ext>
              </a:extLst>
            </p:cNvPr>
            <p:cNvSpPr txBox="1"/>
            <p:nvPr/>
          </p:nvSpPr>
          <p:spPr>
            <a:xfrm>
              <a:off x="6217920" y="4683760"/>
              <a:ext cx="3626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latin typeface="Gabriola" panose="04040605051002020D02" pitchFamily="82" charset="0"/>
                </a:rPr>
                <a:t>A</a:t>
              </a:r>
              <a:endParaRPr lang="ru-RU" sz="2800" dirty="0">
                <a:latin typeface="Gabriola" panose="04040605051002020D02" pitchFamily="82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214E882-D228-4C62-8583-4BBD1A5C81F7}"/>
                </a:ext>
              </a:extLst>
            </p:cNvPr>
            <p:cNvSpPr txBox="1"/>
            <p:nvPr/>
          </p:nvSpPr>
          <p:spPr>
            <a:xfrm>
              <a:off x="8778240" y="2296160"/>
              <a:ext cx="3433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latin typeface="Gabriola" panose="04040605051002020D02" pitchFamily="82" charset="0"/>
                </a:rPr>
                <a:t>B</a:t>
              </a:r>
              <a:endParaRPr lang="ru-RU" sz="2800" dirty="0">
                <a:latin typeface="Gabriola" panose="04040605051002020D02" pitchFamily="82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53CE0DE-8D72-47D2-A8F1-43BC7663D85D}"/>
                </a:ext>
              </a:extLst>
            </p:cNvPr>
            <p:cNvSpPr txBox="1"/>
            <p:nvPr/>
          </p:nvSpPr>
          <p:spPr>
            <a:xfrm>
              <a:off x="9398000" y="4663440"/>
              <a:ext cx="447040" cy="528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latin typeface="Gabriola" panose="04040605051002020D02" pitchFamily="82" charset="0"/>
                </a:rPr>
                <a:t>C</a:t>
              </a:r>
              <a:endParaRPr lang="ru-RU" sz="2800" dirty="0">
                <a:latin typeface="Gabriola" panose="04040605051002020D02" pitchFamily="82" charset="0"/>
              </a:endParaRPr>
            </a:p>
          </p:txBody>
        </p:sp>
      </p:grp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F63F2E38-7006-45A3-AE33-198FFB316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320" y="81280"/>
            <a:ext cx="10515600" cy="938848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latin typeface="Gabriola" panose="04040605051002020D02" pitchFamily="82" charset="0"/>
              </a:rPr>
              <a:t>Решение задач</a:t>
            </a:r>
          </a:p>
        </p:txBody>
      </p:sp>
      <p:pic>
        <p:nvPicPr>
          <p:cNvPr id="16" name="Picture 2" descr="Picture background">
            <a:extLst>
              <a:ext uri="{FF2B5EF4-FFF2-40B4-BE49-F238E27FC236}">
                <a16:creationId xmlns:a16="http://schemas.microsoft.com/office/drawing/2014/main" id="{71CFCD13-2ABD-47A7-BE75-C540797FE8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752" y="5852111"/>
            <a:ext cx="1776247" cy="9963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39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928D870-D753-42DC-AEB0-0D14BB99D718}"/>
              </a:ext>
            </a:extLst>
          </p:cNvPr>
          <p:cNvSpPr txBox="1"/>
          <p:nvPr/>
        </p:nvSpPr>
        <p:spPr>
          <a:xfrm>
            <a:off x="863600" y="955040"/>
            <a:ext cx="8900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Gabriola" panose="04040605051002020D02" pitchFamily="82" charset="0"/>
              </a:rPr>
              <a:t>В треугольнике </a:t>
            </a:r>
            <a:r>
              <a:rPr lang="en-US" sz="4000" dirty="0">
                <a:latin typeface="Gabriola" panose="04040605051002020D02" pitchFamily="82" charset="0"/>
              </a:rPr>
              <a:t>ABC</a:t>
            </a:r>
            <a:r>
              <a:rPr lang="ru-RU" sz="4000" dirty="0">
                <a:latin typeface="Gabriola" panose="04040605051002020D02" pitchFamily="82" charset="0"/>
              </a:rPr>
              <a:t> угол </a:t>
            </a:r>
            <a:r>
              <a:rPr lang="en-US" sz="4000" dirty="0">
                <a:latin typeface="Gabriola" panose="04040605051002020D02" pitchFamily="82" charset="0"/>
              </a:rPr>
              <a:t>A </a:t>
            </a:r>
            <a:r>
              <a:rPr lang="ru-RU" sz="4000" dirty="0">
                <a:latin typeface="Gabriola" panose="04040605051002020D02" pitchFamily="82" charset="0"/>
              </a:rPr>
              <a:t>равен 70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º</a:t>
            </a:r>
            <a:r>
              <a:rPr lang="ru-RU" sz="4000" dirty="0">
                <a:latin typeface="Gabriola" panose="04040605051002020D02" pitchFamily="82" charset="0"/>
              </a:rPr>
              <a:t> , </a:t>
            </a:r>
            <a:r>
              <a:rPr lang="en-US" sz="4000" dirty="0">
                <a:latin typeface="Gabriola" panose="04040605051002020D02" pitchFamily="82" charset="0"/>
              </a:rPr>
              <a:t>CH</a:t>
            </a:r>
            <a:r>
              <a:rPr lang="ru-RU" sz="4000" dirty="0">
                <a:latin typeface="Gabriola" panose="04040605051002020D02" pitchFamily="82" charset="0"/>
              </a:rPr>
              <a:t> – высота, угол </a:t>
            </a:r>
            <a:r>
              <a:rPr lang="en-US" sz="4000" dirty="0">
                <a:latin typeface="Gabriola" panose="04040605051002020D02" pitchFamily="82" charset="0"/>
              </a:rPr>
              <a:t>BCH</a:t>
            </a:r>
            <a:r>
              <a:rPr lang="ru-RU" sz="4000" dirty="0">
                <a:latin typeface="Gabriola" panose="04040605051002020D02" pitchFamily="82" charset="0"/>
              </a:rPr>
              <a:t> равен 15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º</a:t>
            </a:r>
            <a:r>
              <a:rPr lang="ru-RU" sz="4000" dirty="0">
                <a:latin typeface="Gabriola" panose="04040605051002020D02" pitchFamily="82" charset="0"/>
                <a:cs typeface="Times New Roman" panose="02020603050405020304" pitchFamily="18" charset="0"/>
              </a:rPr>
              <a:t>. Найдите угол </a:t>
            </a:r>
            <a:r>
              <a:rPr lang="en-US" sz="4000" dirty="0">
                <a:latin typeface="Gabriola" panose="04040605051002020D02" pitchFamily="82" charset="0"/>
                <a:cs typeface="Times New Roman" panose="02020603050405020304" pitchFamily="18" charset="0"/>
              </a:rPr>
              <a:t>ADB</a:t>
            </a:r>
            <a:r>
              <a:rPr lang="ru-RU" sz="4000" dirty="0">
                <a:latin typeface="Gabriola" panose="04040605051002020D02" pitchFamily="82" charset="0"/>
                <a:cs typeface="Times New Roman" panose="02020603050405020304" pitchFamily="18" charset="0"/>
              </a:rPr>
              <a:t>.</a:t>
            </a:r>
            <a:endParaRPr lang="ru-RU" sz="4000" dirty="0">
              <a:latin typeface="Gabriola" panose="04040605051002020D02" pitchFamily="82" charset="0"/>
            </a:endParaRPr>
          </a:p>
        </p:txBody>
      </p:sp>
      <p:grpSp>
        <p:nvGrpSpPr>
          <p:cNvPr id="19" name="Группа 18">
            <a:extLst>
              <a:ext uri="{FF2B5EF4-FFF2-40B4-BE49-F238E27FC236}">
                <a16:creationId xmlns:a16="http://schemas.microsoft.com/office/drawing/2014/main" id="{DA76DFD2-154E-4C49-B3D9-F66C6F2341C1}"/>
              </a:ext>
            </a:extLst>
          </p:cNvPr>
          <p:cNvGrpSpPr/>
          <p:nvPr/>
        </p:nvGrpSpPr>
        <p:grpSpPr>
          <a:xfrm>
            <a:off x="6624320" y="2184400"/>
            <a:ext cx="3166760" cy="3195300"/>
            <a:chOff x="6604000" y="2103120"/>
            <a:chExt cx="3166760" cy="3195300"/>
          </a:xfrm>
        </p:grpSpPr>
        <p:sp>
          <p:nvSpPr>
            <p:cNvPr id="7" name="Равнобедренный треугольник 6">
              <a:extLst>
                <a:ext uri="{FF2B5EF4-FFF2-40B4-BE49-F238E27FC236}">
                  <a16:creationId xmlns:a16="http://schemas.microsoft.com/office/drawing/2014/main" id="{2E664965-5939-461C-916B-8C7354EAA8E0}"/>
                </a:ext>
              </a:extLst>
            </p:cNvPr>
            <p:cNvSpPr/>
            <p:nvPr/>
          </p:nvSpPr>
          <p:spPr>
            <a:xfrm>
              <a:off x="6858000" y="2499360"/>
              <a:ext cx="2672080" cy="2367280"/>
            </a:xfrm>
            <a:prstGeom prst="triangle">
              <a:avLst>
                <a:gd name="adj" fmla="val 34411"/>
              </a:avLst>
            </a:prstGeom>
            <a:noFill/>
            <a:ln w="571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4CBC188-2B4D-4E08-8D7C-1A1F44718F85}"/>
                </a:ext>
              </a:extLst>
            </p:cNvPr>
            <p:cNvSpPr txBox="1"/>
            <p:nvPr/>
          </p:nvSpPr>
          <p:spPr>
            <a:xfrm>
              <a:off x="8879840" y="4460240"/>
              <a:ext cx="4363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>
                  <a:latin typeface="Gabriola" panose="04040605051002020D02" pitchFamily="82" charset="0"/>
                </a:rPr>
                <a:t>70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º</a:t>
              </a:r>
              <a:endParaRPr lang="ru-RU" dirty="0">
                <a:latin typeface="Gabriola" panose="04040605051002020D02" pitchFamily="82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1B1E6D4-DFC5-47F9-B95A-2072EB328BDB}"/>
                </a:ext>
              </a:extLst>
            </p:cNvPr>
            <p:cNvSpPr txBox="1"/>
            <p:nvPr/>
          </p:nvSpPr>
          <p:spPr>
            <a:xfrm>
              <a:off x="7426960" y="3108960"/>
              <a:ext cx="4122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latin typeface="Gabriola" panose="04040605051002020D02" pitchFamily="82" charset="0"/>
                  <a:cs typeface="Times New Roman" panose="02020603050405020304" pitchFamily="18" charset="0"/>
                </a:rPr>
                <a:t>15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º</a:t>
              </a:r>
              <a:endParaRPr lang="ru-RU" sz="2000" dirty="0">
                <a:latin typeface="Gabriola" panose="04040605051002020D02" pitchFamily="82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06D30C9-482F-469F-B9AF-4F8C2A9E6818}"/>
                </a:ext>
              </a:extLst>
            </p:cNvPr>
            <p:cNvSpPr txBox="1"/>
            <p:nvPr/>
          </p:nvSpPr>
          <p:spPr>
            <a:xfrm>
              <a:off x="9408160" y="4775200"/>
              <a:ext cx="3626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latin typeface="Gabriola" panose="04040605051002020D02" pitchFamily="82" charset="0"/>
                </a:rPr>
                <a:t>A</a:t>
              </a:r>
              <a:endParaRPr lang="ru-RU" sz="2800" dirty="0">
                <a:latin typeface="Gabriola" panose="04040605051002020D02" pitchFamily="82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EA2F069-05A7-4FD5-8D9F-D6990982D498}"/>
                </a:ext>
              </a:extLst>
            </p:cNvPr>
            <p:cNvSpPr txBox="1"/>
            <p:nvPr/>
          </p:nvSpPr>
          <p:spPr>
            <a:xfrm>
              <a:off x="6604000" y="4775200"/>
              <a:ext cx="3433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latin typeface="Gabriola" panose="04040605051002020D02" pitchFamily="82" charset="0"/>
                </a:rPr>
                <a:t>B</a:t>
              </a:r>
              <a:endParaRPr lang="ru-RU" sz="2800" dirty="0">
                <a:latin typeface="Gabriola" panose="04040605051002020D02" pitchFamily="82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F63CA81-4992-49D2-AF37-7E9B203F4E12}"/>
                </a:ext>
              </a:extLst>
            </p:cNvPr>
            <p:cNvSpPr txBox="1"/>
            <p:nvPr/>
          </p:nvSpPr>
          <p:spPr>
            <a:xfrm>
              <a:off x="7813040" y="2103120"/>
              <a:ext cx="447040" cy="528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latin typeface="Gabriola" panose="04040605051002020D02" pitchFamily="82" charset="0"/>
                </a:rPr>
                <a:t>C</a:t>
              </a:r>
              <a:endParaRPr lang="ru-RU" sz="2800" dirty="0">
                <a:latin typeface="Gabriola" panose="04040605051002020D02" pitchFamily="82" charset="0"/>
              </a:endParaRPr>
            </a:p>
          </p:txBody>
        </p:sp>
        <p:cxnSp>
          <p:nvCxnSpPr>
            <p:cNvPr id="14" name="Прямая соединительная линия 13">
              <a:extLst>
                <a:ext uri="{FF2B5EF4-FFF2-40B4-BE49-F238E27FC236}">
                  <a16:creationId xmlns:a16="http://schemas.microsoft.com/office/drawing/2014/main" id="{DEDB240B-581A-4B89-B8D4-77259D8D903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77487" y="2540000"/>
              <a:ext cx="5073" cy="2346960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A776194-73C5-489D-B0F6-969973D359A7}"/>
                </a:ext>
              </a:extLst>
            </p:cNvPr>
            <p:cNvSpPr txBox="1"/>
            <p:nvPr/>
          </p:nvSpPr>
          <p:spPr>
            <a:xfrm>
              <a:off x="7609840" y="4775200"/>
              <a:ext cx="3834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dirty="0">
                  <a:latin typeface="Gabriola" panose="04040605051002020D02" pitchFamily="82" charset="0"/>
                </a:rPr>
                <a:t>Н</a:t>
              </a:r>
            </a:p>
          </p:txBody>
        </p:sp>
        <p:cxnSp>
          <p:nvCxnSpPr>
            <p:cNvPr id="17" name="Прямая соединительная линия 16">
              <a:extLst>
                <a:ext uri="{FF2B5EF4-FFF2-40B4-BE49-F238E27FC236}">
                  <a16:creationId xmlns:a16="http://schemas.microsoft.com/office/drawing/2014/main" id="{3F80F1C9-E474-4724-BB71-36791C586F03}"/>
                </a:ext>
              </a:extLst>
            </p:cNvPr>
            <p:cNvCxnSpPr/>
            <p:nvPr/>
          </p:nvCxnSpPr>
          <p:spPr>
            <a:xfrm>
              <a:off x="7802880" y="4663440"/>
              <a:ext cx="162560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>
              <a:extLst>
                <a:ext uri="{FF2B5EF4-FFF2-40B4-BE49-F238E27FC236}">
                  <a16:creationId xmlns:a16="http://schemas.microsoft.com/office/drawing/2014/main" id="{8EE48310-EF9E-42C3-9233-F2569F685FC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874000" y="4754880"/>
              <a:ext cx="162560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Заголовок 1">
            <a:extLst>
              <a:ext uri="{FF2B5EF4-FFF2-40B4-BE49-F238E27FC236}">
                <a16:creationId xmlns:a16="http://schemas.microsoft.com/office/drawing/2014/main" id="{76AA30B3-F3CF-4C35-91E9-3053C9403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320" y="81280"/>
            <a:ext cx="10515600" cy="938848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latin typeface="Gabriola" panose="04040605051002020D02" pitchFamily="82" charset="0"/>
              </a:rPr>
              <a:t>Решение задач</a:t>
            </a:r>
          </a:p>
        </p:txBody>
      </p:sp>
      <p:pic>
        <p:nvPicPr>
          <p:cNvPr id="21" name="Picture 2" descr="Picture background">
            <a:extLst>
              <a:ext uri="{FF2B5EF4-FFF2-40B4-BE49-F238E27FC236}">
                <a16:creationId xmlns:a16="http://schemas.microsoft.com/office/drawing/2014/main" id="{CDF60416-E44B-4DF3-87C8-4CCAE82F6A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752" y="5852111"/>
            <a:ext cx="1776247" cy="9963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5907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B8F4A6B-1FD2-4F64-9740-E0165DC5C1E6}"/>
              </a:ext>
            </a:extLst>
          </p:cNvPr>
          <p:cNvSpPr txBox="1"/>
          <p:nvPr/>
        </p:nvSpPr>
        <p:spPr>
          <a:xfrm>
            <a:off x="1518557" y="2629974"/>
            <a:ext cx="102006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latin typeface="Gabriola" panose="04040605051002020D02" pitchFamily="82" charset="0"/>
                <a:hlinkClick r:id="rId2"/>
              </a:rPr>
              <a:t>https://quizizz.com/admin/quiz/67a42dd53be29d13592bd3d1?searchLocale=</a:t>
            </a:r>
            <a:r>
              <a:rPr lang="en-US" sz="3200" dirty="0">
                <a:latin typeface="Gabriola" panose="04040605051002020D02" pitchFamily="82" charset="0"/>
              </a:rPr>
              <a:t> </a:t>
            </a:r>
            <a:endParaRPr lang="ru-RU" sz="3200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51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FBE082A-4F00-42E8-9AFB-23E224CDC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410" y="2021840"/>
            <a:ext cx="10943590" cy="2539650"/>
          </a:xfrm>
        </p:spPr>
        <p:txBody>
          <a:bodyPr>
            <a:normAutofit fontScale="90000"/>
          </a:bodyPr>
          <a:lstStyle/>
          <a:p>
            <a:r>
              <a:rPr lang="ru-RU" sz="4800" b="1" dirty="0">
                <a:latin typeface="Gabriola" panose="04040605051002020D02" pitchFamily="82" charset="0"/>
              </a:rPr>
              <a:t>Гипотеза: </a:t>
            </a:r>
            <a:br>
              <a:rPr lang="ru-RU" sz="4800" b="1" dirty="0">
                <a:latin typeface="Gabriola" panose="04040605051002020D02" pitchFamily="82" charset="0"/>
              </a:rPr>
            </a:br>
            <a:r>
              <a:rPr lang="ru-RU" sz="4800" b="1" dirty="0">
                <a:latin typeface="Gabriola" panose="04040605051002020D02" pitchFamily="82" charset="0"/>
              </a:rPr>
              <a:t>	              </a:t>
            </a:r>
            <a:r>
              <a:rPr lang="ru-RU" sz="4800" dirty="0">
                <a:latin typeface="Gabriola" panose="04040605051002020D02" pitchFamily="82" charset="0"/>
              </a:rPr>
              <a:t>сумма углов треугольника рвана 180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º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800" dirty="0">
                <a:latin typeface="Gabriola" panose="04040605051002020D02" pitchFamily="82" charset="0"/>
              </a:rPr>
            </a:br>
            <a:endParaRPr lang="ru-RU" sz="4800" dirty="0">
              <a:latin typeface="Gabriola" panose="04040605051002020D02" pitchFamily="8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F46319-032A-4EA9-A8F5-63B155FCA7CE}"/>
              </a:ext>
            </a:extLst>
          </p:cNvPr>
          <p:cNvSpPr txBox="1"/>
          <p:nvPr/>
        </p:nvSpPr>
        <p:spPr>
          <a:xfrm>
            <a:off x="792480" y="3742174"/>
            <a:ext cx="1139952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800" b="1" dirty="0">
                <a:latin typeface="Gabriola" panose="04040605051002020D02" pitchFamily="82" charset="0"/>
              </a:rPr>
              <a:t>Цель: </a:t>
            </a:r>
          </a:p>
          <a:p>
            <a:r>
              <a:rPr lang="ru-RU" sz="4800" b="1" dirty="0">
                <a:latin typeface="Gabriola" panose="04040605051002020D02" pitchFamily="82" charset="0"/>
              </a:rPr>
              <a:t>	      </a:t>
            </a:r>
            <a:r>
              <a:rPr lang="ru-RU" sz="4800" dirty="0">
                <a:latin typeface="Gabriola" panose="04040605051002020D02" pitchFamily="82" charset="0"/>
              </a:rPr>
              <a:t>доказать теорему о сумме углов треугольника.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436516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AB6692C4-0A22-4B6C-B4EF-C37A15DB2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Gabriola" panose="04040605051002020D02" pitchFamily="82" charset="0"/>
              </a:rPr>
              <a:t>Рефлексия эмоционального состояния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AE885AA-4964-4ED8-BE34-4FD9D34681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29030" y="1833576"/>
            <a:ext cx="716876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Gabriola" panose="04040605051002020D02" pitchFamily="82" charset="0"/>
              </a:rPr>
              <a:t>На уроке я работал (-а)…</a:t>
            </a:r>
          </a:p>
          <a:p>
            <a:pPr marL="0" indent="0">
              <a:buNone/>
            </a:pPr>
            <a:r>
              <a:rPr lang="ru-RU" sz="3200" dirty="0">
                <a:latin typeface="Gabriola" panose="04040605051002020D02" pitchFamily="82" charset="0"/>
              </a:rPr>
              <a:t>Своей работой на уроке я …</a:t>
            </a:r>
          </a:p>
          <a:p>
            <a:pPr marL="0" indent="0">
              <a:buNone/>
            </a:pPr>
            <a:r>
              <a:rPr lang="ru-RU" sz="3200" dirty="0">
                <a:latin typeface="Gabriola" panose="04040605051002020D02" pitchFamily="82" charset="0"/>
              </a:rPr>
              <a:t>Урок для меня показался …</a:t>
            </a:r>
          </a:p>
          <a:p>
            <a:pPr marL="0" indent="0">
              <a:buNone/>
            </a:pPr>
            <a:r>
              <a:rPr lang="ru-RU" sz="3200" dirty="0">
                <a:latin typeface="Gabriola" panose="04040605051002020D02" pitchFamily="82" charset="0"/>
              </a:rPr>
              <a:t>За урок я…</a:t>
            </a:r>
          </a:p>
          <a:p>
            <a:pPr marL="0" indent="0">
              <a:buNone/>
            </a:pPr>
            <a:r>
              <a:rPr lang="ru-RU" sz="3200" dirty="0">
                <a:latin typeface="Gabriola" panose="04040605051002020D02" pitchFamily="82" charset="0"/>
              </a:rPr>
              <a:t>Мое настроение…</a:t>
            </a:r>
          </a:p>
          <a:p>
            <a:pPr marL="0" indent="0">
              <a:buNone/>
            </a:pPr>
            <a:r>
              <a:rPr lang="ru-RU" sz="3200" dirty="0">
                <a:latin typeface="Gabriola" panose="04040605051002020D02" pitchFamily="82" charset="0"/>
              </a:rPr>
              <a:t>Материал урока мне был…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AE3FF39-268B-4BB6-A67F-B9BF617EF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7211">
            <a:off x="8140263" y="1900362"/>
            <a:ext cx="2855064" cy="32196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6FBC71B-716B-4B91-9118-8A3AA22D41BC}"/>
              </a:ext>
            </a:extLst>
          </p:cNvPr>
          <p:cNvSpPr txBox="1"/>
          <p:nvPr/>
        </p:nvSpPr>
        <p:spPr>
          <a:xfrm rot="362113">
            <a:off x="10169718" y="4818490"/>
            <a:ext cx="4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Gabriola" panose="04040605051002020D02" pitchFamily="82" charset="0"/>
              </a:rPr>
              <a:t>В.В.</a:t>
            </a:r>
          </a:p>
        </p:txBody>
      </p:sp>
    </p:spTree>
    <p:extLst>
      <p:ext uri="{BB962C8B-B14F-4D97-AF65-F5344CB8AC3E}">
        <p14:creationId xmlns:p14="http://schemas.microsoft.com/office/powerpoint/2010/main" val="25372157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37110064-8BF5-445C-8D3B-68434A59EDB0}"/>
              </a:ext>
            </a:extLst>
          </p:cNvPr>
          <p:cNvCxnSpPr>
            <a:cxnSpLocks/>
          </p:cNvCxnSpPr>
          <p:nvPr/>
        </p:nvCxnSpPr>
        <p:spPr>
          <a:xfrm>
            <a:off x="3275937" y="3633746"/>
            <a:ext cx="4945711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B2BA5125-2DAE-444E-A59D-B4947116A048}"/>
              </a:ext>
            </a:extLst>
          </p:cNvPr>
          <p:cNvCxnSpPr>
            <a:cxnSpLocks/>
          </p:cNvCxnSpPr>
          <p:nvPr/>
        </p:nvCxnSpPr>
        <p:spPr>
          <a:xfrm flipV="1">
            <a:off x="5734215" y="1280160"/>
            <a:ext cx="0" cy="4651513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>
            <a:extLst>
              <a:ext uri="{FF2B5EF4-FFF2-40B4-BE49-F238E27FC236}">
                <a16:creationId xmlns:a16="http://schemas.microsoft.com/office/drawing/2014/main" id="{39C801F0-91F7-484F-95CB-A170EE8C1DC0}"/>
              </a:ext>
            </a:extLst>
          </p:cNvPr>
          <p:cNvSpPr/>
          <p:nvPr/>
        </p:nvSpPr>
        <p:spPr>
          <a:xfrm>
            <a:off x="5184250" y="3108961"/>
            <a:ext cx="1080000" cy="1080000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139B5849-6BAD-40DA-B19C-593287D4FC16}"/>
              </a:ext>
            </a:extLst>
          </p:cNvPr>
          <p:cNvSpPr/>
          <p:nvPr/>
        </p:nvSpPr>
        <p:spPr>
          <a:xfrm>
            <a:off x="4644885" y="2553695"/>
            <a:ext cx="2160000" cy="2160000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201052B6-7356-45B1-A1C3-AA65E6405D93}"/>
              </a:ext>
            </a:extLst>
          </p:cNvPr>
          <p:cNvSpPr/>
          <p:nvPr/>
        </p:nvSpPr>
        <p:spPr>
          <a:xfrm>
            <a:off x="4018057" y="1963972"/>
            <a:ext cx="3416412" cy="3347395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170B0F-AD31-442A-B8A5-168865101143}"/>
              </a:ext>
            </a:extLst>
          </p:cNvPr>
          <p:cNvSpPr txBox="1"/>
          <p:nvPr/>
        </p:nvSpPr>
        <p:spPr>
          <a:xfrm>
            <a:off x="6202017" y="3442918"/>
            <a:ext cx="290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Gabriola" panose="04040605051002020D02" pitchFamily="82" charset="0"/>
              </a:rPr>
              <a:t>5</a:t>
            </a:r>
            <a:endParaRPr lang="ru-RU" sz="2400" b="1" dirty="0">
              <a:latin typeface="Gabriola" panose="04040605051002020D02" pitchFamily="8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95E397-711E-4368-931F-9CF590F3BA9D}"/>
              </a:ext>
            </a:extLst>
          </p:cNvPr>
          <p:cNvSpPr txBox="1"/>
          <p:nvPr/>
        </p:nvSpPr>
        <p:spPr>
          <a:xfrm flipH="1">
            <a:off x="4921857" y="3450868"/>
            <a:ext cx="979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Gabriola" panose="04040605051002020D02" pitchFamily="82" charset="0"/>
              </a:rPr>
              <a:t>5</a:t>
            </a:r>
            <a:endParaRPr lang="ru-RU" sz="2400" b="1" dirty="0">
              <a:latin typeface="Gabriola" panose="04040605051002020D02" pitchFamily="8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C16D1B-7B53-4BE2-B46D-986A5FD6ACB1}"/>
              </a:ext>
            </a:extLst>
          </p:cNvPr>
          <p:cNvSpPr txBox="1"/>
          <p:nvPr/>
        </p:nvSpPr>
        <p:spPr>
          <a:xfrm>
            <a:off x="6750657" y="3466769"/>
            <a:ext cx="238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Gabriola" panose="04040605051002020D02" pitchFamily="82" charset="0"/>
              </a:rPr>
              <a:t>4</a:t>
            </a:r>
            <a:endParaRPr lang="ru-RU" sz="2400" b="1" dirty="0">
              <a:latin typeface="Gabriola" panose="04040605051002020D02" pitchFamily="8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31F3DC-D0D1-4050-8D11-326BF6706C62}"/>
              </a:ext>
            </a:extLst>
          </p:cNvPr>
          <p:cNvSpPr txBox="1"/>
          <p:nvPr/>
        </p:nvSpPr>
        <p:spPr>
          <a:xfrm>
            <a:off x="7380135" y="3452191"/>
            <a:ext cx="238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Gabriola" panose="04040605051002020D02" pitchFamily="82" charset="0"/>
              </a:rPr>
              <a:t>3</a:t>
            </a:r>
            <a:endParaRPr lang="ru-RU" sz="2400" b="1" dirty="0">
              <a:latin typeface="Gabriola" panose="04040605051002020D02" pitchFamily="8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C0CD25D-3553-4A72-8AA9-A87319C45F8E}"/>
              </a:ext>
            </a:extLst>
          </p:cNvPr>
          <p:cNvSpPr txBox="1"/>
          <p:nvPr/>
        </p:nvSpPr>
        <p:spPr>
          <a:xfrm>
            <a:off x="5686507" y="2140227"/>
            <a:ext cx="238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Gabriola" panose="04040605051002020D02" pitchFamily="82" charset="0"/>
              </a:rPr>
              <a:t>4</a:t>
            </a:r>
            <a:endParaRPr lang="ru-RU" sz="2400" b="1" dirty="0">
              <a:latin typeface="Gabriola" panose="04040605051002020D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F9AD7FD-E703-46F4-A7AA-C8C6878E7DBE}"/>
              </a:ext>
            </a:extLst>
          </p:cNvPr>
          <p:cNvSpPr txBox="1"/>
          <p:nvPr/>
        </p:nvSpPr>
        <p:spPr>
          <a:xfrm>
            <a:off x="5702410" y="2688869"/>
            <a:ext cx="290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Gabriola" panose="04040605051002020D02" pitchFamily="82" charset="0"/>
              </a:rPr>
              <a:t>5</a:t>
            </a:r>
            <a:endParaRPr lang="ru-RU" sz="2400" b="1" dirty="0">
              <a:latin typeface="Gabriola" panose="04040605051002020D02" pitchFamily="8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0C664AD-FB06-45FF-B3D8-36FE5CAE4A3E}"/>
              </a:ext>
            </a:extLst>
          </p:cNvPr>
          <p:cNvSpPr txBox="1"/>
          <p:nvPr/>
        </p:nvSpPr>
        <p:spPr>
          <a:xfrm>
            <a:off x="5686507" y="4000834"/>
            <a:ext cx="290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Gabriola" panose="04040605051002020D02" pitchFamily="82" charset="0"/>
              </a:rPr>
              <a:t>5</a:t>
            </a:r>
            <a:endParaRPr lang="ru-RU" sz="2400" b="1" dirty="0">
              <a:latin typeface="Gabriola" panose="04040605051002020D02" pitchFamily="8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0E3E3D0-80A3-4A2E-9FC6-DBBA37CAE3EA}"/>
              </a:ext>
            </a:extLst>
          </p:cNvPr>
          <p:cNvSpPr txBox="1"/>
          <p:nvPr/>
        </p:nvSpPr>
        <p:spPr>
          <a:xfrm>
            <a:off x="4382493" y="3452194"/>
            <a:ext cx="304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Gabriola" panose="04040605051002020D02" pitchFamily="82" charset="0"/>
              </a:rPr>
              <a:t>4</a:t>
            </a:r>
            <a:endParaRPr lang="ru-RU" sz="2400" b="1" dirty="0">
              <a:latin typeface="Gabriola" panose="04040605051002020D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3CE52C8-2237-49A7-A77A-181CB205A4A1}"/>
              </a:ext>
            </a:extLst>
          </p:cNvPr>
          <p:cNvSpPr txBox="1"/>
          <p:nvPr/>
        </p:nvSpPr>
        <p:spPr>
          <a:xfrm>
            <a:off x="5694459" y="4541523"/>
            <a:ext cx="304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Gabriola" panose="04040605051002020D02" pitchFamily="82" charset="0"/>
              </a:rPr>
              <a:t>4</a:t>
            </a:r>
            <a:endParaRPr lang="ru-RU" sz="2400" b="1" dirty="0">
              <a:latin typeface="Gabriola" panose="04040605051002020D02" pitchFamily="8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79534C2-8197-41D4-8DC1-E4E19A965B54}"/>
              </a:ext>
            </a:extLst>
          </p:cNvPr>
          <p:cNvSpPr txBox="1"/>
          <p:nvPr/>
        </p:nvSpPr>
        <p:spPr>
          <a:xfrm>
            <a:off x="5686508" y="5121969"/>
            <a:ext cx="290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Gabriola" panose="04040605051002020D02" pitchFamily="82" charset="0"/>
              </a:rPr>
              <a:t>3</a:t>
            </a:r>
            <a:endParaRPr lang="ru-RU" sz="2400" b="1" dirty="0">
              <a:latin typeface="Gabriola" panose="04040605051002020D02" pitchFamily="8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0F64F3B-120D-4B84-A775-98BEA81C105E}"/>
              </a:ext>
            </a:extLst>
          </p:cNvPr>
          <p:cNvSpPr txBox="1"/>
          <p:nvPr/>
        </p:nvSpPr>
        <p:spPr>
          <a:xfrm>
            <a:off x="3723861" y="3437618"/>
            <a:ext cx="290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Gabriola" panose="04040605051002020D02" pitchFamily="82" charset="0"/>
              </a:rPr>
              <a:t>3</a:t>
            </a:r>
            <a:endParaRPr lang="ru-RU" sz="2400" b="1" dirty="0">
              <a:latin typeface="Gabriola" panose="04040605051002020D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3E26E5-5F36-44FE-9FE2-E979BAB3B303}"/>
              </a:ext>
            </a:extLst>
          </p:cNvPr>
          <p:cNvSpPr txBox="1"/>
          <p:nvPr/>
        </p:nvSpPr>
        <p:spPr>
          <a:xfrm>
            <a:off x="5685182" y="1521353"/>
            <a:ext cx="245407" cy="474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Gabriola" panose="04040605051002020D02" pitchFamily="82" charset="0"/>
              </a:rPr>
              <a:t>3</a:t>
            </a:r>
            <a:endParaRPr lang="ru-RU" sz="2400" b="1" dirty="0">
              <a:latin typeface="Gabriola" panose="04040605051002020D02" pitchFamily="8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BF7FC5-1966-4C29-9501-4B55FD7FD88B}"/>
              </a:ext>
            </a:extLst>
          </p:cNvPr>
          <p:cNvSpPr txBox="1"/>
          <p:nvPr/>
        </p:nvSpPr>
        <p:spPr>
          <a:xfrm>
            <a:off x="3331596" y="2067339"/>
            <a:ext cx="1348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Gabriola" panose="04040605051002020D02" pitchFamily="82" charset="0"/>
              </a:rPr>
              <a:t>           Активно </a:t>
            </a:r>
          </a:p>
          <a:p>
            <a:r>
              <a:rPr lang="ru-RU" dirty="0">
                <a:latin typeface="Gabriola" panose="04040605051002020D02" pitchFamily="82" charset="0"/>
              </a:rPr>
              <a:t>участвовал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8D3BDF-2B89-426D-BDC2-B2BDE2A2769C}"/>
              </a:ext>
            </a:extLst>
          </p:cNvPr>
          <p:cNvSpPr txBox="1"/>
          <p:nvPr/>
        </p:nvSpPr>
        <p:spPr>
          <a:xfrm>
            <a:off x="6966667" y="2108420"/>
            <a:ext cx="1234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Gabriola" panose="04040605051002020D02" pitchFamily="82" charset="0"/>
              </a:rPr>
              <a:t>Было </a:t>
            </a:r>
          </a:p>
          <a:p>
            <a:r>
              <a:rPr lang="ru-RU" dirty="0">
                <a:latin typeface="Gabriola" panose="04040605051002020D02" pitchFamily="82" charset="0"/>
              </a:rPr>
              <a:t>      интересно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E962FC3-78F8-4A9A-9573-58C57A502743}"/>
              </a:ext>
            </a:extLst>
          </p:cNvPr>
          <p:cNvSpPr txBox="1"/>
          <p:nvPr/>
        </p:nvSpPr>
        <p:spPr>
          <a:xfrm>
            <a:off x="6864626" y="4741627"/>
            <a:ext cx="918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Gabriola" panose="04040605051002020D02" pitchFamily="82" charset="0"/>
              </a:rPr>
              <a:t>      Узнал </a:t>
            </a:r>
          </a:p>
          <a:p>
            <a:r>
              <a:rPr lang="ru-RU" dirty="0">
                <a:latin typeface="Gabriola" panose="04040605051002020D02" pitchFamily="82" charset="0"/>
              </a:rPr>
              <a:t>новое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A8E5D3B-AC34-4831-8123-B79F785CA5C6}"/>
              </a:ext>
            </a:extLst>
          </p:cNvPr>
          <p:cNvSpPr txBox="1"/>
          <p:nvPr/>
        </p:nvSpPr>
        <p:spPr>
          <a:xfrm>
            <a:off x="3747715" y="4662114"/>
            <a:ext cx="1010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Gabriola" panose="04040605051002020D02" pitchFamily="82" charset="0"/>
              </a:rPr>
              <a:t>Было </a:t>
            </a:r>
          </a:p>
          <a:p>
            <a:r>
              <a:rPr lang="ru-RU" dirty="0">
                <a:latin typeface="Gabriola" panose="04040605051002020D02" pitchFamily="82" charset="0"/>
              </a:rPr>
              <a:t>    понятно</a:t>
            </a:r>
          </a:p>
        </p:txBody>
      </p:sp>
    </p:spTree>
    <p:extLst>
      <p:ext uri="{BB962C8B-B14F-4D97-AF65-F5344CB8AC3E}">
        <p14:creationId xmlns:p14="http://schemas.microsoft.com/office/powerpoint/2010/main" val="11775474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826C34D6-88FE-414B-B803-E36DB6D51532}"/>
              </a:ext>
            </a:extLst>
          </p:cNvPr>
          <p:cNvSpPr txBox="1"/>
          <p:nvPr/>
        </p:nvSpPr>
        <p:spPr>
          <a:xfrm>
            <a:off x="6400800" y="4783574"/>
            <a:ext cx="226568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0" i="0" dirty="0">
                <a:effectLst/>
                <a:latin typeface="Gabriola" panose="04040605051002020D02" pitchFamily="82" charset="0"/>
              </a:rPr>
              <a:t>Мое настроение </a:t>
            </a:r>
          </a:p>
          <a:p>
            <a:pPr algn="l"/>
            <a:r>
              <a:rPr lang="ru-RU" sz="2800" b="0" i="0" dirty="0">
                <a:effectLst/>
                <a:latin typeface="Gabriola" panose="04040605051002020D02" pitchFamily="82" charset="0"/>
              </a:rPr>
              <a:t>после занятия…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C1092B9-7793-47BF-8CDC-AF2A03228EE8}"/>
              </a:ext>
            </a:extLst>
          </p:cNvPr>
          <p:cNvSpPr txBox="1"/>
          <p:nvPr/>
        </p:nvSpPr>
        <p:spPr>
          <a:xfrm>
            <a:off x="9499600" y="889338"/>
            <a:ext cx="260096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0" i="0" dirty="0">
                <a:effectLst/>
                <a:latin typeface="Gabriola" panose="04040605051002020D02" pitchFamily="82" charset="0"/>
              </a:rPr>
              <a:t>Мне было непонятно…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75ECA0C-AFC1-4EB1-B4A8-62B5FE1CB7AB}"/>
              </a:ext>
            </a:extLst>
          </p:cNvPr>
          <p:cNvSpPr txBox="1"/>
          <p:nvPr/>
        </p:nvSpPr>
        <p:spPr>
          <a:xfrm>
            <a:off x="1056640" y="887214"/>
            <a:ext cx="209296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0" i="0" dirty="0">
                <a:effectLst/>
                <a:latin typeface="Gabriola" panose="04040605051002020D02" pitchFamily="82" charset="0"/>
              </a:rPr>
              <a:t>Сегодня я узнал…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D3383EF-0C74-471C-8539-B8322B512D33}"/>
              </a:ext>
            </a:extLst>
          </p:cNvPr>
          <p:cNvSpPr txBox="1"/>
          <p:nvPr/>
        </p:nvSpPr>
        <p:spPr>
          <a:xfrm>
            <a:off x="9184640" y="4483854"/>
            <a:ext cx="252984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0" i="0" dirty="0">
                <a:effectLst/>
                <a:latin typeface="Gabriola" panose="04040605051002020D02" pitchFamily="82" charset="0"/>
              </a:rPr>
              <a:t>На уроке я научился…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06B35C-5F4C-4D03-BD4C-FDF73CE98F54}"/>
              </a:ext>
            </a:extLst>
          </p:cNvPr>
          <p:cNvSpPr txBox="1"/>
          <p:nvPr/>
        </p:nvSpPr>
        <p:spPr>
          <a:xfrm>
            <a:off x="6187440" y="2665214"/>
            <a:ext cx="252984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0" i="0" dirty="0">
                <a:effectLst/>
                <a:latin typeface="Gabriola" panose="04040605051002020D02" pitchFamily="82" charset="0"/>
              </a:rPr>
              <a:t>Теперь я знаю, что…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537E4D0-758D-4249-BAE4-956DF096B08F}"/>
              </a:ext>
            </a:extLst>
          </p:cNvPr>
          <p:cNvSpPr txBox="1"/>
          <p:nvPr/>
        </p:nvSpPr>
        <p:spPr>
          <a:xfrm>
            <a:off x="4277360" y="5225534"/>
            <a:ext cx="234696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0" i="0">
                <a:effectLst/>
                <a:latin typeface="Gabriola" panose="04040605051002020D02" pitchFamily="82" charset="0"/>
              </a:rPr>
              <a:t>Мне было трудно…</a:t>
            </a:r>
            <a:endParaRPr lang="ru-RU" sz="2800" b="0" i="0" dirty="0">
              <a:effectLst/>
              <a:latin typeface="Gabriola" panose="04040605051002020D02" pitchFamily="8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48B5E54-1F72-4EA7-87C7-25D1DA081B0B}"/>
              </a:ext>
            </a:extLst>
          </p:cNvPr>
          <p:cNvSpPr txBox="1"/>
          <p:nvPr/>
        </p:nvSpPr>
        <p:spPr>
          <a:xfrm>
            <a:off x="1320800" y="4189214"/>
            <a:ext cx="23469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0" i="0" dirty="0">
                <a:effectLst/>
                <a:latin typeface="Gabriola" panose="04040605051002020D02" pitchFamily="82" charset="0"/>
              </a:rPr>
              <a:t>Меня удивило…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DDB6828-D080-499D-9FF2-EB783D1C1BB7}"/>
              </a:ext>
            </a:extLst>
          </p:cNvPr>
          <p:cNvSpPr txBox="1"/>
          <p:nvPr/>
        </p:nvSpPr>
        <p:spPr>
          <a:xfrm>
            <a:off x="3139440" y="1801614"/>
            <a:ext cx="312928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0" i="0" dirty="0">
                <a:effectLst/>
                <a:latin typeface="Gabriola" panose="04040605051002020D02" pitchFamily="82" charset="0"/>
              </a:rPr>
              <a:t>Я бы хотел узнать, почему…</a:t>
            </a:r>
          </a:p>
        </p:txBody>
      </p:sp>
      <p:pic>
        <p:nvPicPr>
          <p:cNvPr id="11268" name="Picture 4" descr="Picture background">
            <a:extLst>
              <a:ext uri="{FF2B5EF4-FFF2-40B4-BE49-F238E27FC236}">
                <a16:creationId xmlns:a16="http://schemas.microsoft.com/office/drawing/2014/main" id="{257716E5-1DFB-40C5-AF87-71B34680CA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758" y="1320800"/>
            <a:ext cx="2550442" cy="188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Picture background">
            <a:extLst>
              <a:ext uri="{FF2B5EF4-FFF2-40B4-BE49-F238E27FC236}">
                <a16:creationId xmlns:a16="http://schemas.microsoft.com/office/drawing/2014/main" id="{103AC86B-35CC-433D-B933-1762150A27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42"/>
          <a:stretch/>
        </p:blipFill>
        <p:spPr bwMode="auto">
          <a:xfrm>
            <a:off x="8900284" y="3911600"/>
            <a:ext cx="2859915" cy="2529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Picture background">
            <a:extLst>
              <a:ext uri="{FF2B5EF4-FFF2-40B4-BE49-F238E27FC236}">
                <a16:creationId xmlns:a16="http://schemas.microsoft.com/office/drawing/2014/main" id="{CE981109-F757-4A9D-81DD-38C7C795F7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400" y="4104959"/>
            <a:ext cx="2444091" cy="2234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Picture background">
            <a:extLst>
              <a:ext uri="{FF2B5EF4-FFF2-40B4-BE49-F238E27FC236}">
                <a16:creationId xmlns:a16="http://schemas.microsoft.com/office/drawing/2014/main" id="{02F578DA-6A00-489C-BA6A-4FEE59B938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6374" y="182880"/>
            <a:ext cx="2330393" cy="2885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8" name="Picture 14" descr="Picture background">
            <a:extLst>
              <a:ext uri="{FF2B5EF4-FFF2-40B4-BE49-F238E27FC236}">
                <a16:creationId xmlns:a16="http://schemas.microsoft.com/office/drawing/2014/main" id="{23A87C2B-B3D4-47AA-8920-1BEB5A2A40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45" t="21481" r="21762" b="30222"/>
          <a:stretch/>
        </p:blipFill>
        <p:spPr bwMode="auto">
          <a:xfrm>
            <a:off x="233680" y="3322320"/>
            <a:ext cx="3074086" cy="185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0" name="Picture 16" descr="Picture background">
            <a:extLst>
              <a:ext uri="{FF2B5EF4-FFF2-40B4-BE49-F238E27FC236}">
                <a16:creationId xmlns:a16="http://schemas.microsoft.com/office/drawing/2014/main" id="{E252E039-B36E-43CC-B6EC-C7C24ECC8C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0280" y="1737360"/>
            <a:ext cx="2494280" cy="2494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Рисунок 46">
            <a:extLst>
              <a:ext uri="{FF2B5EF4-FFF2-40B4-BE49-F238E27FC236}">
                <a16:creationId xmlns:a16="http://schemas.microsoft.com/office/drawing/2014/main" id="{B389CA94-02F5-4910-BF0E-4A76B8B058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7659" y="236192"/>
            <a:ext cx="2180262" cy="2458694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EA0C1051-85E4-4F0B-80AE-734E3443DA90}"/>
              </a:ext>
            </a:extLst>
          </p:cNvPr>
          <p:cNvSpPr txBox="1"/>
          <p:nvPr/>
        </p:nvSpPr>
        <p:spPr>
          <a:xfrm>
            <a:off x="4439920" y="457200"/>
            <a:ext cx="2153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Вариант рефлексии</a:t>
            </a:r>
          </a:p>
        </p:txBody>
      </p:sp>
      <p:pic>
        <p:nvPicPr>
          <p:cNvPr id="11282" name="Picture 18" descr="Picture background">
            <a:extLst>
              <a:ext uri="{FF2B5EF4-FFF2-40B4-BE49-F238E27FC236}">
                <a16:creationId xmlns:a16="http://schemas.microsoft.com/office/drawing/2014/main" id="{2B4FDE51-98B3-48ED-8383-B4B25C0191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5720" y="4521200"/>
            <a:ext cx="2174240" cy="2174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59684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DD7314B-EB35-41E0-83AF-4CC78BBFC6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9" b="3673"/>
          <a:stretch/>
        </p:blipFill>
        <p:spPr bwMode="auto">
          <a:xfrm>
            <a:off x="793637" y="371774"/>
            <a:ext cx="2230101" cy="2771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2320490-4DC4-482B-9018-745FD97E06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5830" y="376958"/>
            <a:ext cx="2111439" cy="2815252"/>
          </a:xfrm>
          <a:prstGeom prst="rect">
            <a:avLst/>
          </a:prstGeom>
          <a:solidFill>
            <a:srgbClr val="CDC3B9"/>
          </a:solidFill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4BED8E47-1A7A-49E5-9898-4470A5CF0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176" y="369079"/>
            <a:ext cx="2145210" cy="301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99D5745E-F0F7-4D68-AD20-E91E9F27B4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8" t="12925" r="18261" b="14694"/>
          <a:stretch/>
        </p:blipFill>
        <p:spPr bwMode="auto">
          <a:xfrm>
            <a:off x="5043507" y="3719484"/>
            <a:ext cx="1844973" cy="278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D921BD56-8B02-42F1-A903-D5EC1C8FC2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791" y="3788747"/>
            <a:ext cx="3473321" cy="2315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8A0EA07-D936-49C1-BD49-22B450E40DE3}"/>
              </a:ext>
            </a:extLst>
          </p:cNvPr>
          <p:cNvSpPr txBox="1"/>
          <p:nvPr/>
        </p:nvSpPr>
        <p:spPr>
          <a:xfrm>
            <a:off x="9519920" y="274320"/>
            <a:ext cx="2153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Вариант рефлексии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FFF15B-192F-49D7-B94C-9D2362F5F2CB}"/>
              </a:ext>
            </a:extLst>
          </p:cNvPr>
          <p:cNvSpPr txBox="1"/>
          <p:nvPr/>
        </p:nvSpPr>
        <p:spPr>
          <a:xfrm>
            <a:off x="9408160" y="1388794"/>
            <a:ext cx="26416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0" i="0" dirty="0">
                <a:effectLst/>
                <a:latin typeface="Gabriola" panose="04040605051002020D02" pitchFamily="82" charset="0"/>
              </a:rPr>
              <a:t>Своей работой я доволен/не доволен потому что…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00663A8-A303-41E6-9065-108FD48F9913}"/>
              </a:ext>
            </a:extLst>
          </p:cNvPr>
          <p:cNvSpPr txBox="1"/>
          <p:nvPr/>
        </p:nvSpPr>
        <p:spPr>
          <a:xfrm>
            <a:off x="9415780" y="3193534"/>
            <a:ext cx="277622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0" i="0" dirty="0">
                <a:effectLst/>
                <a:latin typeface="Gabriola" panose="04040605051002020D02" pitchFamily="82" charset="0"/>
              </a:rPr>
              <a:t>Этот урок показался мне…</a:t>
            </a:r>
          </a:p>
        </p:txBody>
      </p:sp>
    </p:spTree>
    <p:extLst>
      <p:ext uri="{BB962C8B-B14F-4D97-AF65-F5344CB8AC3E}">
        <p14:creationId xmlns:p14="http://schemas.microsoft.com/office/powerpoint/2010/main" val="1679912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E548108-33EE-4797-B0B3-C3D5F9EEAE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4386" y="683812"/>
            <a:ext cx="5198494" cy="56484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  <a:t>Жили-были два брата,</a:t>
            </a:r>
            <a:b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</a:br>
            <a: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  <a:t>Треугольник с Квадратом.</a:t>
            </a:r>
            <a:b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</a:br>
            <a: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  <a:t>Старший – квадратный,</a:t>
            </a:r>
            <a:b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</a:br>
            <a: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  <a:t>Добродушный, приятный.</a:t>
            </a:r>
            <a:b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</a:br>
            <a: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  <a:t>Младший – треугольный,</a:t>
            </a:r>
            <a:b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</a:br>
            <a: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  <a:t>Вечно недовольный.</a:t>
            </a:r>
            <a:b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</a:br>
            <a: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  <a:t>Стал расспрашивать Квадрат:</a:t>
            </a:r>
            <a:b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</a:br>
            <a: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  <a:t>"Почему ты злишься, брат?”</a:t>
            </a:r>
            <a:b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</a:br>
            <a: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  <a:t>Тот кричит ему: "Смотри,</a:t>
            </a:r>
            <a:b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</a:br>
            <a: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  <a:t>Ты полней меня и шире,</a:t>
            </a:r>
            <a:b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</a:br>
            <a: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  <a:t>У меня углов лишь три,</a:t>
            </a:r>
            <a:b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</a:br>
            <a: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  <a:t>У тебя же их - четыре!”</a:t>
            </a:r>
            <a:b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</a:br>
            <a: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  <a:t>Но Квадрат ответил: "Брат!</a:t>
            </a:r>
            <a:b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</a:br>
            <a:r>
              <a:rPr lang="ru-RU" i="1" dirty="0">
                <a:effectLst/>
                <a:latin typeface="Gabriola" panose="04040605051002020D02" pitchFamily="82" charset="0"/>
                <a:ea typeface="Calibri" panose="020F0502020204030204" pitchFamily="34" charset="0"/>
              </a:rPr>
              <a:t>Я же старше, я – Квадрат!”</a:t>
            </a:r>
            <a:endParaRPr lang="ru-RU" sz="4000" dirty="0">
              <a:latin typeface="Gabriola" panose="04040605051002020D02" pitchFamily="82" charset="0"/>
            </a:endParaRPr>
          </a:p>
        </p:txBody>
      </p:sp>
      <p:pic>
        <p:nvPicPr>
          <p:cNvPr id="6" name="Рисунок 5" descr="Picture background">
            <a:extLst>
              <a:ext uri="{FF2B5EF4-FFF2-40B4-BE49-F238E27FC236}">
                <a16:creationId xmlns:a16="http://schemas.microsoft.com/office/drawing/2014/main" id="{E342E58E-32F2-4184-BB33-79A9895B44E6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056" y="-159938"/>
            <a:ext cx="4993944" cy="70179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8045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Picture background">
            <a:extLst>
              <a:ext uri="{FF2B5EF4-FFF2-40B4-BE49-F238E27FC236}">
                <a16:creationId xmlns:a16="http://schemas.microsoft.com/office/drawing/2014/main" id="{4E76A0CC-870C-43CD-8621-12EDE72CD5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642" y="4753946"/>
            <a:ext cx="45720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804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FBE082A-4F00-42E8-9AFB-23E224CDC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410" y="2021840"/>
            <a:ext cx="10943590" cy="2539650"/>
          </a:xfrm>
        </p:spPr>
        <p:txBody>
          <a:bodyPr>
            <a:normAutofit fontScale="90000"/>
          </a:bodyPr>
          <a:lstStyle/>
          <a:p>
            <a:r>
              <a:rPr lang="ru-RU" sz="4800" b="1" dirty="0">
                <a:latin typeface="Gabriola" panose="04040605051002020D02" pitchFamily="82" charset="0"/>
              </a:rPr>
              <a:t>Гипотеза: </a:t>
            </a:r>
            <a:br>
              <a:rPr lang="ru-RU" sz="4800" b="1" dirty="0">
                <a:latin typeface="Gabriola" panose="04040605051002020D02" pitchFamily="82" charset="0"/>
              </a:rPr>
            </a:br>
            <a:r>
              <a:rPr lang="ru-RU" sz="4800" b="1" dirty="0">
                <a:latin typeface="Gabriola" panose="04040605051002020D02" pitchFamily="82" charset="0"/>
              </a:rPr>
              <a:t>	              </a:t>
            </a:r>
            <a:r>
              <a:rPr lang="ru-RU" sz="4800" dirty="0">
                <a:latin typeface="Gabriola" panose="04040605051002020D02" pitchFamily="82" charset="0"/>
              </a:rPr>
              <a:t>сумма углов треугольника рвана 180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º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800" dirty="0">
                <a:latin typeface="Gabriola" panose="04040605051002020D02" pitchFamily="82" charset="0"/>
              </a:rPr>
            </a:br>
            <a:endParaRPr lang="ru-RU" sz="4800" dirty="0">
              <a:latin typeface="Gabriola" panose="04040605051002020D02" pitchFamily="8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F46319-032A-4EA9-A8F5-63B155FCA7CE}"/>
              </a:ext>
            </a:extLst>
          </p:cNvPr>
          <p:cNvSpPr txBox="1"/>
          <p:nvPr/>
        </p:nvSpPr>
        <p:spPr>
          <a:xfrm>
            <a:off x="792480" y="3742174"/>
            <a:ext cx="1139952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800" b="1" dirty="0">
                <a:latin typeface="Gabriola" panose="04040605051002020D02" pitchFamily="82" charset="0"/>
              </a:rPr>
              <a:t>Цель: </a:t>
            </a:r>
          </a:p>
          <a:p>
            <a:r>
              <a:rPr lang="ru-RU" sz="4800" b="1" dirty="0">
                <a:latin typeface="Gabriola" panose="04040605051002020D02" pitchFamily="82" charset="0"/>
              </a:rPr>
              <a:t>	      </a:t>
            </a:r>
            <a:r>
              <a:rPr lang="ru-RU" sz="4800" dirty="0">
                <a:latin typeface="Gabriola" panose="04040605051002020D02" pitchFamily="82" charset="0"/>
              </a:rPr>
              <a:t>доказать теорему о сумме углов треугольника.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398562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icture background">
            <a:extLst>
              <a:ext uri="{FF2B5EF4-FFF2-40B4-BE49-F238E27FC236}">
                <a16:creationId xmlns:a16="http://schemas.microsoft.com/office/drawing/2014/main" id="{DFC242E3-3923-428F-AF9A-413CA133439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080" y="2136104"/>
            <a:ext cx="7183120" cy="427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3DEAE43-48BB-4DAD-90C5-ECF33346C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450" y="375920"/>
            <a:ext cx="10515600" cy="935355"/>
          </a:xfrm>
        </p:spPr>
        <p:txBody>
          <a:bodyPr/>
          <a:lstStyle/>
          <a:p>
            <a:r>
              <a:rPr lang="ru-RU" dirty="0">
                <a:latin typeface="Gabriola" panose="04040605051002020D02" pitchFamily="82" charset="0"/>
              </a:rPr>
              <a:t>Доказательство методом разрезания</a:t>
            </a:r>
          </a:p>
        </p:txBody>
      </p:sp>
    </p:spTree>
    <p:extLst>
      <p:ext uri="{BB962C8B-B14F-4D97-AF65-F5344CB8AC3E}">
        <p14:creationId xmlns:p14="http://schemas.microsoft.com/office/powerpoint/2010/main" val="4247160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A7D58F6-C39B-418F-8904-A1BC88252F25}"/>
              </a:ext>
            </a:extLst>
          </p:cNvPr>
          <p:cNvSpPr txBox="1"/>
          <p:nvPr/>
        </p:nvSpPr>
        <p:spPr>
          <a:xfrm>
            <a:off x="1930400" y="1882894"/>
            <a:ext cx="87172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dirty="0">
                <a:latin typeface="Gabriola" panose="04040605051002020D02" pitchFamily="82" charset="0"/>
                <a:hlinkClick r:id="rId2"/>
              </a:rPr>
              <a:t>https://etudes.ru/sketches/triangle-sum-of-angles/</a:t>
            </a:r>
            <a:endParaRPr lang="ru-RU" sz="3600" dirty="0">
              <a:latin typeface="Gabriola" panose="04040605051002020D02" pitchFamily="82" charset="0"/>
            </a:endParaRPr>
          </a:p>
          <a:p>
            <a:endParaRPr lang="ru-RU" sz="3600" dirty="0">
              <a:latin typeface="Gabriola" panose="04040605051002020D02" pitchFamily="8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55CA47-05FE-40A4-AB26-303C80763150}"/>
              </a:ext>
            </a:extLst>
          </p:cNvPr>
          <p:cNvSpPr txBox="1"/>
          <p:nvPr/>
        </p:nvSpPr>
        <p:spPr>
          <a:xfrm>
            <a:off x="2519680" y="450334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Gabriola" panose="04040605051002020D02" pitchFamily="82" charset="0"/>
              </a:rPr>
              <a:t>Визуализация свойства </a:t>
            </a:r>
          </a:p>
          <a:p>
            <a:pPr algn="ctr"/>
            <a:r>
              <a:rPr lang="ru-RU" sz="3600" dirty="0">
                <a:latin typeface="Gabriola" panose="04040605051002020D02" pitchFamily="82" charset="0"/>
              </a:rPr>
              <a:t>о сумме углов треугольника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6B00EB3-9A66-4970-A9C9-DA9E7EAE8F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2967376"/>
            <a:ext cx="7099416" cy="3757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396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202946-01C9-4AAC-BACA-0F0842F59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005" y="237904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latin typeface="Gabriola" panose="04040605051002020D02" pitchFamily="82" charset="0"/>
              </a:rPr>
              <a:t>Доказательство теоремы </a:t>
            </a:r>
            <a:br>
              <a:rPr lang="en-US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о сумме углов в треугольнике</a:t>
            </a:r>
          </a:p>
        </p:txBody>
      </p:sp>
    </p:spTree>
    <p:extLst>
      <p:ext uri="{BB962C8B-B14F-4D97-AF65-F5344CB8AC3E}">
        <p14:creationId xmlns:p14="http://schemas.microsoft.com/office/powerpoint/2010/main" val="471939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Picture background">
            <a:extLst>
              <a:ext uri="{FF2B5EF4-FFF2-40B4-BE49-F238E27FC236}">
                <a16:creationId xmlns:a16="http://schemas.microsoft.com/office/drawing/2014/main" id="{DF2527EE-8B71-41BC-97BE-A69975EF822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040" y="469199"/>
            <a:ext cx="10342880" cy="5965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03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282BD8-9E52-43FE-A3E2-BE158AE40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80" y="2417445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>
                <a:latin typeface="Gabriola" panose="04040605051002020D02" pitchFamily="82" charset="0"/>
              </a:rPr>
              <a:t>Выполним анализ </a:t>
            </a:r>
            <a:br>
              <a:rPr lang="ru-RU" sz="5400" dirty="0">
                <a:latin typeface="Gabriola" panose="04040605051002020D02" pitchFamily="82" charset="0"/>
              </a:rPr>
            </a:br>
            <a:r>
              <a:rPr lang="ru-RU" sz="5400" dirty="0">
                <a:latin typeface="Gabriola" panose="04040605051002020D02" pitchFamily="82" charset="0"/>
              </a:rPr>
              <a:t>геометрических утверждений</a:t>
            </a:r>
          </a:p>
        </p:txBody>
      </p:sp>
      <p:pic>
        <p:nvPicPr>
          <p:cNvPr id="4" name="Picture 2" descr="Picture background">
            <a:extLst>
              <a:ext uri="{FF2B5EF4-FFF2-40B4-BE49-F238E27FC236}">
                <a16:creationId xmlns:a16="http://schemas.microsoft.com/office/drawing/2014/main" id="{B6894426-0F61-44FB-BFBF-9629966A2A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5752" y="5852111"/>
            <a:ext cx="1776247" cy="9963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0089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7313</TotalTime>
  <Words>376</Words>
  <Application>Microsoft Office PowerPoint</Application>
  <PresentationFormat>Широкоэкранный</PresentationFormat>
  <Paragraphs>73</Paragraphs>
  <Slides>17</Slides>
  <Notes>0</Notes>
  <HiddenSlides>3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Gabriola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Гипотеза:                 сумма углов треугольника рвана 180º.  </vt:lpstr>
      <vt:lpstr>Доказательство методом разрезания</vt:lpstr>
      <vt:lpstr>Презентация PowerPoint</vt:lpstr>
      <vt:lpstr>Доказательство теоремы  о сумме углов в треугольнике</vt:lpstr>
      <vt:lpstr>Презентация PowerPoint</vt:lpstr>
      <vt:lpstr>Выполним анализ  геометрических утверждений</vt:lpstr>
      <vt:lpstr>Решение задач</vt:lpstr>
      <vt:lpstr>Решение задач</vt:lpstr>
      <vt:lpstr>Презентация PowerPoint</vt:lpstr>
      <vt:lpstr>Гипотеза:                 сумма углов треугольника рвана 180º.  </vt:lpstr>
      <vt:lpstr>Рефлексия эмоционального состояния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26</cp:revision>
  <dcterms:created xsi:type="dcterms:W3CDTF">2025-02-01T06:46:25Z</dcterms:created>
  <dcterms:modified xsi:type="dcterms:W3CDTF">2025-02-07T08:29:54Z</dcterms:modified>
</cp:coreProperties>
</file>