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5" r:id="rId2"/>
    <p:sldId id="260" r:id="rId3"/>
    <p:sldId id="256" r:id="rId4"/>
    <p:sldId id="277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8" r:id="rId14"/>
    <p:sldId id="279" r:id="rId15"/>
    <p:sldId id="268" r:id="rId16"/>
    <p:sldId id="274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1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8139B-8099-4063-8CEF-BFCBF8F6ED40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2F87B-D283-4F34-B90B-3F024FA3EB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82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934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48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436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942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9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58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91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45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6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7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D7D3C-37AA-4E5C-9EA8-53EC43034084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C01ED-45B9-4101-8F38-52B1DD31A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217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Задача 1. </a:t>
            </a:r>
            <a:r>
              <a:rPr lang="ru-RU" sz="3600" dirty="0" smtClean="0">
                <a:solidFill>
                  <a:srgbClr val="002060"/>
                </a:solidFill>
              </a:rPr>
              <a:t>Исключите лишние треугольники</a:t>
            </a:r>
            <a:endParaRPr lang="ru-RU" sz="3600" dirty="0">
              <a:solidFill>
                <a:srgbClr val="002060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883893" y="2060848"/>
            <a:ext cx="2880320" cy="1737484"/>
            <a:chOff x="883893" y="2060848"/>
            <a:chExt cx="2880320" cy="1737484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883893" y="2060848"/>
              <a:ext cx="2880320" cy="1368152"/>
            </a:xfrm>
            <a:prstGeom prst="triangle">
              <a:avLst>
                <a:gd name="adj" fmla="val 25950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1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99638" y="226957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12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63389" y="34290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18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06419" y="239232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8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868144" y="2060848"/>
            <a:ext cx="2880320" cy="1737484"/>
            <a:chOff x="5868144" y="2060848"/>
            <a:chExt cx="2880320" cy="1737484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5868144" y="2060848"/>
              <a:ext cx="2880320" cy="1368152"/>
            </a:xfrm>
            <a:prstGeom prst="triangle">
              <a:avLst>
                <a:gd name="adj" fmla="val 49038"/>
              </a:avLst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tx1"/>
                  </a:solidFill>
                </a:rPr>
                <a:t>2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57862" y="226957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6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40352" y="223622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7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98952" y="34290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14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051720" y="4185084"/>
            <a:ext cx="3672408" cy="1737484"/>
            <a:chOff x="2051720" y="4185084"/>
            <a:chExt cx="3672408" cy="1737484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2051720" y="4185084"/>
              <a:ext cx="3672408" cy="1368152"/>
            </a:xfrm>
            <a:prstGeom prst="triangle">
              <a:avLst>
                <a:gd name="adj" fmla="val 64431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tx1"/>
                  </a:solidFill>
                </a:rPr>
                <a:t>3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20028" y="435690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9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04048" y="435690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8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69102" y="555323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14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724128" y="4869160"/>
            <a:ext cx="3174266" cy="1756979"/>
            <a:chOff x="5724128" y="4869160"/>
            <a:chExt cx="3174266" cy="1756979"/>
          </a:xfrm>
        </p:grpSpPr>
        <p:sp>
          <p:nvSpPr>
            <p:cNvPr id="7" name="Равнобедренный треугольник 6"/>
            <p:cNvSpPr/>
            <p:nvPr/>
          </p:nvSpPr>
          <p:spPr>
            <a:xfrm>
              <a:off x="5724128" y="4869160"/>
              <a:ext cx="2880320" cy="1368152"/>
            </a:xfrm>
            <a:prstGeom prst="triangle">
              <a:avLst>
                <a:gd name="adj" fmla="val 100000"/>
              </a:avLst>
            </a:prstGeom>
            <a:solidFill>
              <a:srgbClr val="FC211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4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093985" y="501317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</a:rPr>
                <a:t>11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98370" y="625680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7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596708" y="535572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157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0.35834 -0.320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-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Задача 2. </a:t>
            </a:r>
            <a:r>
              <a:rPr lang="ru-RU" sz="3600" dirty="0" smtClean="0">
                <a:solidFill>
                  <a:srgbClr val="002060"/>
                </a:solidFill>
              </a:rPr>
              <a:t>Исключите лишние треугольники</a:t>
            </a:r>
            <a:endParaRPr lang="ru-RU" sz="3600" dirty="0">
              <a:solidFill>
                <a:srgbClr val="002060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584100" y="1904791"/>
            <a:ext cx="2880320" cy="1872208"/>
            <a:chOff x="971600" y="1988840"/>
            <a:chExt cx="2880320" cy="1872208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971600" y="1988840"/>
              <a:ext cx="2880320" cy="144016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rgbClr val="002060"/>
                  </a:solidFill>
                </a:rPr>
                <a:t>1</a:t>
              </a:r>
              <a:endParaRPr lang="ru-RU" sz="40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468176" y="2552863"/>
              <a:ext cx="342051" cy="288032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2843808" y="2552863"/>
              <a:ext cx="360040" cy="218226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2896753" y="2142525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8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159029" y="346093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12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717779" y="1978883"/>
            <a:ext cx="3600400" cy="1366068"/>
            <a:chOff x="5292080" y="2494980"/>
            <a:chExt cx="3600400" cy="1366068"/>
          </a:xfrm>
        </p:grpSpPr>
        <p:sp>
          <p:nvSpPr>
            <p:cNvPr id="12" name="Равнобедренный треугольник 11"/>
            <p:cNvSpPr/>
            <p:nvPr/>
          </p:nvSpPr>
          <p:spPr>
            <a:xfrm>
              <a:off x="5292080" y="2708920"/>
              <a:ext cx="3600400" cy="72008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002060"/>
                  </a:solidFill>
                </a:rPr>
                <a:t>2</a:t>
              </a:r>
              <a:endParaRPr lang="ru-RU" sz="36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6255193" y="2967221"/>
              <a:ext cx="171026" cy="144016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7783656" y="2967221"/>
              <a:ext cx="209066" cy="19438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6255193" y="2494980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>
                  <a:solidFill>
                    <a:srgbClr val="002060"/>
                  </a:solidFill>
                </a:rPr>
                <a:t>8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935024" y="346093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16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1977347" y="4181046"/>
            <a:ext cx="2740432" cy="1736267"/>
            <a:chOff x="2551543" y="4397042"/>
            <a:chExt cx="2740432" cy="1736267"/>
          </a:xfrm>
        </p:grpSpPr>
        <p:sp>
          <p:nvSpPr>
            <p:cNvPr id="25" name="Равнобедренный треугольник 24"/>
            <p:cNvSpPr/>
            <p:nvPr/>
          </p:nvSpPr>
          <p:spPr>
            <a:xfrm rot="16585247">
              <a:off x="2839575" y="4333109"/>
              <a:ext cx="1512168" cy="2088232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3424633" y="5643505"/>
              <a:ext cx="171025" cy="224042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3734255" y="4797152"/>
              <a:ext cx="0" cy="25202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845299" y="5077069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2060"/>
                  </a:solidFill>
                </a:rPr>
                <a:t>3</a:t>
              </a:r>
              <a:endParaRPr lang="ru-RU" sz="3600" b="1" dirty="0">
                <a:solidFill>
                  <a:srgbClr val="00206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793510" y="4397042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125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17779" y="5200179"/>
              <a:ext cx="5741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255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6156721" y="4184221"/>
            <a:ext cx="2255078" cy="2808312"/>
            <a:chOff x="6156721" y="4184221"/>
            <a:chExt cx="2255078" cy="2808312"/>
          </a:xfrm>
        </p:grpSpPr>
        <p:sp>
          <p:nvSpPr>
            <p:cNvPr id="26" name="Равнобедренный треугольник 25"/>
            <p:cNvSpPr/>
            <p:nvPr/>
          </p:nvSpPr>
          <p:spPr>
            <a:xfrm rot="7325923">
              <a:off x="5995522" y="4576256"/>
              <a:ext cx="2808312" cy="2024242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7650671" y="5049180"/>
              <a:ext cx="342051" cy="216024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7092279" y="6042335"/>
              <a:ext cx="171026" cy="24412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6858326" y="5004814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2060"/>
                  </a:solidFill>
                </a:rPr>
                <a:t>4</a:t>
              </a:r>
              <a:endParaRPr lang="ru-RU" sz="3600" b="1" dirty="0">
                <a:solidFill>
                  <a:srgbClr val="00206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783656" y="451110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10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156721" y="4706403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18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155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81481E-6 L -0.06823 -0.3988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0" y="-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Задача 3. </a:t>
            </a:r>
            <a:r>
              <a:rPr lang="ru-RU" sz="3600" dirty="0" smtClean="0">
                <a:solidFill>
                  <a:srgbClr val="002060"/>
                </a:solidFill>
              </a:rPr>
              <a:t>Найдите периметры треугольников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84783"/>
            <a:ext cx="52683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А) Со сторонами 2;7;9</a:t>
            </a: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Б) Со сторонами 4;6;7</a:t>
            </a: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В) Со сторонами 4;7;15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02300" y="2746666"/>
            <a:ext cx="1127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P=17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40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4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Конструирование флажка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Две стороны флажка равны 8 см и 14 см. Какой может быть третья сторона флажка? Попробуйте выяснить это и построить несколько флажков( длина третьей стороны должна быть выражена натуральным числом)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F:\Презентация к открытому уроку\циркуль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66415"/>
            <a:ext cx="2952328" cy="263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99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Цель  урока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8951" y="1384292"/>
            <a:ext cx="7205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Изучить свойство сторон треугольника,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51" y="2780928"/>
            <a:ext cx="8097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н</a:t>
            </a:r>
            <a:r>
              <a:rPr lang="ru-RU" sz="3200" b="1" dirty="0" smtClean="0">
                <a:solidFill>
                  <a:srgbClr val="002060"/>
                </a:solidFill>
              </a:rPr>
              <a:t>аучиться его применять при решении практических задач.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150243" y="4365104"/>
            <a:ext cx="3600400" cy="19442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>
            <a:off x="7800892" y="1384292"/>
            <a:ext cx="720080" cy="720080"/>
          </a:xfrm>
          <a:prstGeom prst="star5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5932" y="3085507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>
            <a:off x="7819122" y="3073314"/>
            <a:ext cx="720080" cy="720080"/>
          </a:xfrm>
          <a:prstGeom prst="star5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1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Тест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366044"/>
              </p:ext>
            </p:extLst>
          </p:nvPr>
        </p:nvGraphicFramePr>
        <p:xfrm>
          <a:off x="323528" y="548680"/>
          <a:ext cx="8496944" cy="6075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223"/>
                <a:gridCol w="5093406"/>
                <a:gridCol w="2832315"/>
              </a:tblGrid>
              <a:tr h="5290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№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Задача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Ответ</a:t>
                      </a:r>
                      <a:endParaRPr lang="ru-RU" sz="2400" dirty="0"/>
                    </a:p>
                  </a:txBody>
                  <a:tcPr/>
                </a:tc>
              </a:tr>
              <a:tr h="130599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0" dirty="0" smtClean="0">
                          <a:solidFill>
                            <a:srgbClr val="002060"/>
                          </a:solidFill>
                        </a:rPr>
                        <a:t>Существует ли треугольник со сторонами 10 см, 8 см,  9 см</a:t>
                      </a:r>
                      <a:endParaRPr lang="ru-RU" sz="22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30599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0" dirty="0" smtClean="0">
                          <a:solidFill>
                            <a:srgbClr val="002060"/>
                          </a:solidFill>
                        </a:rPr>
                        <a:t>Существует ли треугольник со сторонами 5 см, 2 </a:t>
                      </a:r>
                      <a:r>
                        <a:rPr lang="ru-RU" sz="2200" b="0" dirty="0" err="1" smtClean="0">
                          <a:solidFill>
                            <a:srgbClr val="002060"/>
                          </a:solidFill>
                        </a:rPr>
                        <a:t>дм</a:t>
                      </a:r>
                      <a:r>
                        <a:rPr lang="ru-RU" sz="2200" b="0" dirty="0" smtClean="0">
                          <a:solidFill>
                            <a:srgbClr val="002060"/>
                          </a:solidFill>
                        </a:rPr>
                        <a:t>, 4 см</a:t>
                      </a:r>
                      <a:endParaRPr lang="ru-RU" sz="22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46734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0" dirty="0" smtClean="0">
                          <a:solidFill>
                            <a:srgbClr val="002060"/>
                          </a:solidFill>
                        </a:rPr>
                        <a:t>Определите  вид треугольника, если одна сторона равна 5 см, другая 3 см, а периметр 24 см</a:t>
                      </a:r>
                      <a:endParaRPr lang="ru-RU" sz="22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46734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0" dirty="0" smtClean="0">
                          <a:solidFill>
                            <a:srgbClr val="002060"/>
                          </a:solidFill>
                        </a:rPr>
                        <a:t>Найдите всевозможные</a:t>
                      </a:r>
                      <a:r>
                        <a:rPr lang="ru-RU" sz="2200" b="0" baseline="0" dirty="0" smtClean="0">
                          <a:solidFill>
                            <a:srgbClr val="002060"/>
                          </a:solidFill>
                        </a:rPr>
                        <a:t> значения периметра равнобедренного треугольника со сторонами 3 и 5</a:t>
                      </a:r>
                      <a:endParaRPr lang="ru-RU" sz="22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20272" y="1346865"/>
            <a:ext cx="782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8740" y="2564904"/>
            <a:ext cx="965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Нет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3495" y="3861047"/>
            <a:ext cx="299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Такого треугольника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 существует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41775" y="5517232"/>
            <a:ext cx="17395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11 и 13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65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Домашнее задание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Изучить п. 33, стр. 74, выполнить номера 248, 251;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По желанию: №253 (исследовательская задача)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Самооценка умений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Я смогу определить существует или не существует треугольник.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Я смогу рассчитать необходимые размеры треугольного предмета при конструировании.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Я смогу объяснить эту тему тому, кто ее не понял.</a:t>
            </a:r>
          </a:p>
          <a:p>
            <a:pPr marL="514350" indent="-514350"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7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Треугольники в жизни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Евгений\Desktop\Презентация к открытому уроку\бермудский треугольни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83001"/>
            <a:ext cx="3024336" cy="170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вгений\Desktop\Презентация к открытому уроку\дорожный зна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883001"/>
            <a:ext cx="2592288" cy="170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вгений\Desktop\Презентация к открытому уроку\крыша дом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83001"/>
            <a:ext cx="2698517" cy="170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вгений\Desktop\Презентация к открытому уроку\муз треугольни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99" y="2708921"/>
            <a:ext cx="302433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вгений\Desktop\Презентация к открытому уроку\парус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59919"/>
            <a:ext cx="2592288" cy="196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Евгений\Desktop\Презентация к открытому уроку\созвездия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1" b="17238"/>
          <a:stretch/>
        </p:blipFill>
        <p:spPr bwMode="auto">
          <a:xfrm>
            <a:off x="6228184" y="2759920"/>
            <a:ext cx="2698517" cy="196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Презентация к открытому уроку\землянк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6" y="4725147"/>
            <a:ext cx="3047999" cy="201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Презентация к открытому уроку\несуществующий треугольник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9" b="9785"/>
          <a:stretch/>
        </p:blipFill>
        <p:spPr bwMode="auto">
          <a:xfrm>
            <a:off x="3491881" y="4797326"/>
            <a:ext cx="2592288" cy="194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Презентация к открытому уроку\кулон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3"/>
          <a:stretch/>
        </p:blipFill>
        <p:spPr bwMode="auto">
          <a:xfrm>
            <a:off x="6238055" y="4797325"/>
            <a:ext cx="2688645" cy="194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52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1331640" y="1484784"/>
            <a:ext cx="6480720" cy="2921926"/>
          </a:xfrm>
          <a:prstGeom prst="triangle">
            <a:avLst>
              <a:gd name="adj" fmla="val 49768"/>
            </a:avLst>
          </a:prstGeom>
          <a:solidFill>
            <a:schemeClr val="accent1">
              <a:lumMod val="20000"/>
              <a:lumOff val="8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891" y="1186656"/>
            <a:ext cx="3267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Определение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0934" y="2334561"/>
            <a:ext cx="25074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Признаки равенства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треугольников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866" y="5276782"/>
            <a:ext cx="2500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Виды треугольников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06" y="1929606"/>
            <a:ext cx="3295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Свойства равнобедренного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932176"/>
            <a:ext cx="234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Теорема о сумме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углов треугольника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4288" y="4406710"/>
            <a:ext cx="3855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Соотношения между сторонами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 углами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1937" y="5067677"/>
            <a:ext cx="32356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Признак равнобедренного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8156" y="4545210"/>
            <a:ext cx="3315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Внешний угол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1678" y="598596"/>
            <a:ext cx="40838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Признаки параллельности прямых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90757" y="229264"/>
            <a:ext cx="2866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Периметр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6183" y="1581471"/>
            <a:ext cx="3575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Свойство сторон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19462" y="817324"/>
            <a:ext cx="2874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Элементы треугольника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30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0.37153 -0.02709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76" y="-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4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0.30955 0.11898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69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0.26563 0.25833 " pathEditMode="relative" rAng="0" ptsTypes="AA">
                                      <p:cBhvr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-0.05955 0.39791 " pathEditMode="relative" rAng="0" ptsTypes="AA">
                                      <p:cBhvr>
                                        <p:cTn id="3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75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75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-0.27274 0.31204 " pathEditMode="relative" rAng="0" ptsTypes="AA">
                                      <p:cBhvr>
                                        <p:cTn id="3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3717 0.03541 " pathEditMode="relative" rAng="0" ptsTypes="AA">
                                      <p:cBhvr>
                                        <p:cTn id="4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750"/>
                            </p:stCondLst>
                            <p:childTnLst>
                              <p:par>
                                <p:cTn id="47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75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-0.32153 -0.22106 " pathEditMode="relative" rAng="0" ptsTypes="AA">
                                      <p:cBhvr>
                                        <p:cTn id="5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16284 -0.32778 " pathEditMode="relative" rAng="0" ptsTypes="AA">
                                      <p:cBhvr>
                                        <p:cTn id="5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42" y="-1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750"/>
                            </p:stCondLst>
                            <p:childTnLst>
                              <p:par>
                                <p:cTn id="61" presetID="4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75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13386 -0.32778 " pathEditMode="relative" rAng="0" ptsTypes="AA">
                                      <p:cBhvr>
                                        <p:cTn id="6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1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5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28195 -0.22106 " pathEditMode="relative" rAng="0" ptsTypes="AA">
                                      <p:cBhvr>
                                        <p:cTn id="7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97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27448 0.19838 " pathEditMode="relative" rAng="0" ptsTypes="AA">
                                      <p:cBhvr>
                                        <p:cTn id="9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3" y="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5" grpId="2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Цель урока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Изучить свойство сторон треугольника и научиться применять полученные знания при решении практических задач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716016" y="4149080"/>
            <a:ext cx="3528392" cy="2232248"/>
          </a:xfrm>
          <a:prstGeom prst="triangle">
            <a:avLst>
              <a:gd name="adj" fmla="val 69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1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800">
                <a:solidFill>
                  <a:srgbClr val="002060"/>
                </a:solidFill>
              </a:rPr>
              <a:t> </a:t>
            </a:r>
            <a:r>
              <a:rPr lang="ru-RU" sz="2800" smtClean="0">
                <a:solidFill>
                  <a:srgbClr val="002060"/>
                </a:solidFill>
              </a:rPr>
              <a:t>        </a:t>
            </a:r>
            <a:r>
              <a:rPr lang="ru-RU" smtClean="0">
                <a:solidFill>
                  <a:srgbClr val="002060"/>
                </a:solidFill>
              </a:rPr>
              <a:t>          </a:t>
            </a:r>
            <a:r>
              <a:rPr lang="ru-RU" dirty="0" smtClean="0">
                <a:solidFill>
                  <a:srgbClr val="002060"/>
                </a:solidFill>
              </a:rPr>
              <a:t>Классная работа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1882" y="243509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dirty="0" smtClean="0">
                <a:solidFill>
                  <a:srgbClr val="002060"/>
                </a:solidFill>
              </a:rPr>
              <a:t>Тема урока</a:t>
            </a:r>
          </a:p>
          <a:p>
            <a:r>
              <a:rPr lang="ru-RU" sz="4800" dirty="0" smtClean="0">
                <a:solidFill>
                  <a:srgbClr val="002060"/>
                </a:solidFill>
              </a:rPr>
              <a:t>Свойство сторон треугольника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89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Встречай с любовью птичьи стаи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Евгений\Desktop\Презентация к открытому уроку\скворечник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22291"/>
            <a:ext cx="3024336" cy="315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вгений\Desktop\Презентация к открытому уроку\скворечник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725562" cy="249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вгений\Desktop\Презентация к открытому уроку\скворечник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47" y="3514829"/>
            <a:ext cx="2584269" cy="315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66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Сравним результаты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319"/>
              </p:ext>
            </p:extLst>
          </p:nvPr>
        </p:nvGraphicFramePr>
        <p:xfrm>
          <a:off x="323528" y="1340768"/>
          <a:ext cx="8592618" cy="4666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1872208"/>
                <a:gridCol w="1080120"/>
                <a:gridCol w="1152128"/>
                <a:gridCol w="1224136"/>
                <a:gridCol w="283197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Горизонтальный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pPr algn="ctr"/>
                      <a:r>
                        <a:rPr lang="ru-RU" baseline="0" dirty="0" smtClean="0"/>
                        <a:t>брусок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Брусок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Брусок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Соотношения между сторонами</a:t>
                      </a:r>
                      <a:endParaRPr lang="ru-RU" dirty="0"/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7105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2080" y="5289014"/>
            <a:ext cx="341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-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4009463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+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40972" y="4581128"/>
            <a:ext cx="341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-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3291115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+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2600477"/>
            <a:ext cx="341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-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1892591"/>
            <a:ext cx="341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-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40509" y="1999248"/>
            <a:ext cx="1428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12</a:t>
            </a:r>
            <a:r>
              <a:rPr lang="en-US" sz="3200" b="1" dirty="0" smtClean="0">
                <a:solidFill>
                  <a:srgbClr val="002060"/>
                </a:solidFill>
              </a:rPr>
              <a:t>&gt;4+5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40506" y="5412125"/>
            <a:ext cx="1428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12&gt;4+7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40507" y="4717349"/>
            <a:ext cx="1428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12=4+8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40509" y="4071018"/>
            <a:ext cx="1428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12&lt;5+8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40508" y="3352670"/>
            <a:ext cx="1428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12&lt;7+8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40509" y="2662032"/>
            <a:ext cx="1428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12=7+5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7" grpId="0"/>
      <p:bldP spid="18" grpId="0"/>
      <p:bldP spid="19" grpId="0"/>
      <p:bldP spid="19" grpId="1"/>
      <p:bldP spid="19" grpId="2"/>
      <p:bldP spid="20" grpId="0"/>
      <p:bldP spid="20" grpId="1"/>
      <p:bldP spid="20" grpId="2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Теорема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556792"/>
            <a:ext cx="66046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Каждая сторона треугольника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меньше суммы двух других сторон.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411760" y="3429000"/>
            <a:ext cx="1368152" cy="14401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3779912" y="3429002"/>
            <a:ext cx="2232248" cy="14401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11760" y="4869160"/>
            <a:ext cx="36004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47074" y="2967335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B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0237" y="4886316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A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2160" y="4681023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C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28823" y="4191093"/>
            <a:ext cx="24260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AC&lt;AB+BC</a:t>
            </a:r>
          </a:p>
          <a:p>
            <a:r>
              <a:rPr lang="en-US" sz="4000" b="1" dirty="0" smtClean="0">
                <a:solidFill>
                  <a:srgbClr val="002060"/>
                </a:solidFill>
              </a:rPr>
              <a:t>AB&lt;BC+AC</a:t>
            </a:r>
          </a:p>
          <a:p>
            <a:r>
              <a:rPr lang="en-US" sz="4000" b="1" dirty="0" smtClean="0">
                <a:solidFill>
                  <a:srgbClr val="002060"/>
                </a:solidFill>
              </a:rPr>
              <a:t>BC&lt;AC+AB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5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Цель урока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8951" y="1384292"/>
            <a:ext cx="7298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Изучить свойство 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сторон треугольника</a:t>
            </a:r>
            <a:r>
              <a:rPr lang="ru-RU" sz="3200" b="1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217" y="2780928"/>
            <a:ext cx="8391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н</a:t>
            </a:r>
            <a:r>
              <a:rPr lang="ru-RU" sz="3200" b="1" dirty="0" smtClean="0">
                <a:solidFill>
                  <a:srgbClr val="002060"/>
                </a:solidFill>
              </a:rPr>
              <a:t>аучиться его применять при решении задач.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150243" y="4365104"/>
            <a:ext cx="3600400" cy="19442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/>
          <p:cNvSpPr/>
          <p:nvPr/>
        </p:nvSpPr>
        <p:spPr>
          <a:xfrm>
            <a:off x="8286292" y="1329153"/>
            <a:ext cx="720080" cy="720080"/>
          </a:xfrm>
          <a:prstGeom prst="star5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61458" y="2657816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5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6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372</Words>
  <Application>Microsoft Office PowerPoint</Application>
  <PresentationFormat>Экран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Треугольники в жизни</vt:lpstr>
      <vt:lpstr>Презентация PowerPoint</vt:lpstr>
      <vt:lpstr>Цель урока</vt:lpstr>
      <vt:lpstr>                   Классная работа      </vt:lpstr>
      <vt:lpstr>Встречай с любовью птичьи стаи</vt:lpstr>
      <vt:lpstr>Сравним результаты</vt:lpstr>
      <vt:lpstr>Теорема</vt:lpstr>
      <vt:lpstr>Цель урока</vt:lpstr>
      <vt:lpstr>Задача 1. Исключите лишние треугольники</vt:lpstr>
      <vt:lpstr>Задача 2. Исключите лишние треугольники</vt:lpstr>
      <vt:lpstr>Задача 3. Найдите периметры треугольников</vt:lpstr>
      <vt:lpstr>Конструирование флажка</vt:lpstr>
      <vt:lpstr>Цель  урока</vt:lpstr>
      <vt:lpstr>Тест</vt:lpstr>
      <vt:lpstr>Домашнее задание  Изучить п. 33, стр. 74, выполнить номера 248, 251; По желанию: №253 (исследовательская задача)</vt:lpstr>
      <vt:lpstr>Самооценка умений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HP</cp:lastModifiedBy>
  <cp:revision>34</cp:revision>
  <dcterms:created xsi:type="dcterms:W3CDTF">2016-03-20T10:33:17Z</dcterms:created>
  <dcterms:modified xsi:type="dcterms:W3CDTF">2020-08-31T17:31:41Z</dcterms:modified>
</cp:coreProperties>
</file>