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1" r:id="rId4"/>
    <p:sldId id="261" r:id="rId5"/>
    <p:sldId id="272" r:id="rId6"/>
    <p:sldId id="273" r:id="rId7"/>
    <p:sldId id="281" r:id="rId8"/>
    <p:sldId id="274" r:id="rId9"/>
    <p:sldId id="280" r:id="rId10"/>
    <p:sldId id="275" r:id="rId11"/>
    <p:sldId id="277" r:id="rId12"/>
    <p:sldId id="276" r:id="rId13"/>
    <p:sldId id="278" r:id="rId14"/>
    <p:sldId id="285" r:id="rId15"/>
    <p:sldId id="279" r:id="rId16"/>
    <p:sldId id="282" r:id="rId17"/>
    <p:sldId id="270" r:id="rId18"/>
    <p:sldId id="259" r:id="rId19"/>
    <p:sldId id="263" r:id="rId20"/>
    <p:sldId id="283" r:id="rId21"/>
    <p:sldId id="28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1500174"/>
            <a:ext cx="871543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Узнай политического деятеля</a:t>
            </a:r>
            <a:endParaRPr lang="ru-RU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0312" t="28169" r="48437" b="15493"/>
          <a:stretch>
            <a:fillRect/>
          </a:stretch>
        </p:blipFill>
        <p:spPr bwMode="auto">
          <a:xfrm>
            <a:off x="214282" y="2571744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285720" y="214290"/>
            <a:ext cx="1643074" cy="214314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4643438" y="214290"/>
            <a:ext cx="1785950" cy="214314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2285984" y="214290"/>
            <a:ext cx="1785950" cy="2143140"/>
          </a:xfrm>
          <a:prstGeom prst="rect">
            <a:avLst/>
          </a:prstGeom>
        </p:spPr>
      </p:pic>
      <p:pic>
        <p:nvPicPr>
          <p:cNvPr id="8" name="Рисунок 7" descr="11-03-2020 Igor Krasnov.png"/>
          <p:cNvPicPr/>
          <p:nvPr/>
        </p:nvPicPr>
        <p:blipFill>
          <a:blip r:embed="rId6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786578" y="214290"/>
            <a:ext cx="1643074" cy="2071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7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6643702" y="4714884"/>
            <a:ext cx="1785950" cy="2000264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8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2500298" y="2500306"/>
            <a:ext cx="1714512" cy="2000264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9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2357422" y="4714884"/>
            <a:ext cx="1785950" cy="2000264"/>
          </a:xfrm>
          <a:prstGeom prst="rect">
            <a:avLst/>
          </a:prstGeom>
        </p:spPr>
      </p:pic>
      <p:pic>
        <p:nvPicPr>
          <p:cNvPr id="12" name="Рисунок 11" descr="Yury Trutnev official portrait.png"/>
          <p:cNvPicPr/>
          <p:nvPr/>
        </p:nvPicPr>
        <p:blipFill>
          <a:blip r:embed="rId10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715140" y="2500306"/>
            <a:ext cx="1714512" cy="2000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/>
          <p:nvPr/>
        </p:nvPicPr>
        <p:blipFill>
          <a:blip r:embed="rId11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357158" y="4714884"/>
            <a:ext cx="1643074" cy="2000264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1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4572000" y="4643446"/>
            <a:ext cx="1785950" cy="2071702"/>
          </a:xfrm>
          <a:prstGeom prst="rect">
            <a:avLst/>
          </a:prstGeom>
        </p:spPr>
      </p:pic>
      <p:pic>
        <p:nvPicPr>
          <p:cNvPr id="15" name="Рисунок 14"/>
          <p:cNvPicPr/>
          <p:nvPr/>
        </p:nvPicPr>
        <p:blipFill>
          <a:blip r:embed="rId1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4643438" y="2500306"/>
            <a:ext cx="1714512" cy="200026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44" y="1857364"/>
            <a:ext cx="871543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Задание </a:t>
            </a:r>
          </a:p>
          <a:p>
            <a:pPr algn="ctr"/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№ 23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357166"/>
            <a:ext cx="88583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Конституция Российской Федерации закрепляет основы конституционного строя нашего государства, права и свободы человека и гражданина. 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На основе Конституции Российской Федерации объясните смысл следующих характеристик нашего государства: </a:t>
            </a:r>
          </a:p>
          <a:p>
            <a:pPr marL="457200" indent="-457200" algn="just">
              <a:buAutoNum type="arabicParenR"/>
            </a:pPr>
            <a:r>
              <a:rPr lang="ru-RU" sz="2400" b="1" dirty="0" smtClean="0">
                <a:solidFill>
                  <a:schemeClr val="bg1"/>
                </a:solidFill>
              </a:rPr>
              <a:t>светское государство; </a:t>
            </a:r>
          </a:p>
          <a:p>
            <a:pPr marL="457200" indent="-457200" algn="just">
              <a:buAutoNum type="arabicParenR"/>
            </a:pPr>
            <a:r>
              <a:rPr lang="ru-RU" sz="2400" b="1" dirty="0" smtClean="0">
                <a:solidFill>
                  <a:schemeClr val="bg1"/>
                </a:solidFill>
              </a:rPr>
              <a:t>социальное государство; </a:t>
            </a:r>
          </a:p>
          <a:p>
            <a:pPr marL="457200" indent="-457200" algn="just">
              <a:buAutoNum type="arabicParenR"/>
            </a:pPr>
            <a:r>
              <a:rPr lang="ru-RU" sz="2400" b="1" dirty="0" smtClean="0">
                <a:solidFill>
                  <a:schemeClr val="bg1"/>
                </a:solidFill>
              </a:rPr>
              <a:t>единство экономического пространства. </a:t>
            </a:r>
          </a:p>
          <a:p>
            <a:pPr marL="457200" indent="-457200" algn="ctr"/>
            <a:r>
              <a:rPr lang="ru-RU" sz="2400" dirty="0" smtClean="0">
                <a:solidFill>
                  <a:schemeClr val="bg1"/>
                </a:solidFill>
              </a:rPr>
              <a:t>Каждое объяснение должно быть сформулировано как распространённое предложение с опорой на конкретное положение Конституции Российской Федерации. </a:t>
            </a:r>
          </a:p>
          <a:p>
            <a:pPr marL="457200" indent="-457200" algn="ctr"/>
            <a:r>
              <a:rPr lang="ru-RU" sz="2400" dirty="0" smtClean="0">
                <a:solidFill>
                  <a:schemeClr val="bg1"/>
                </a:solidFill>
              </a:rPr>
              <a:t>Обратите внимание на то, что правильное выполнение задания не требует указания в ответе номеров соответствующих статей Конституции и дословного воспроизведения их содержания.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8929718" cy="6572272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u="sng" dirty="0" smtClean="0">
                <a:solidFill>
                  <a:schemeClr val="bg1"/>
                </a:solidFill>
              </a:rPr>
              <a:t>Согласно Конституции РФ </a:t>
            </a:r>
            <a:r>
              <a:rPr lang="ru-RU" dirty="0" smtClean="0">
                <a:solidFill>
                  <a:schemeClr val="bg1"/>
                </a:solidFill>
              </a:rPr>
              <a:t>никакая </a:t>
            </a:r>
            <a:r>
              <a:rPr lang="ru-RU" dirty="0" smtClean="0">
                <a:solidFill>
                  <a:schemeClr val="bg1"/>
                </a:solidFill>
              </a:rPr>
              <a:t>религия не может устанавливаться в качестве государственной или обязательной; </a:t>
            </a:r>
            <a:r>
              <a:rPr lang="ru-RU" dirty="0" smtClean="0">
                <a:solidFill>
                  <a:schemeClr val="bg1"/>
                </a:solidFill>
              </a:rPr>
              <a:t>религиозные </a:t>
            </a:r>
            <a:r>
              <a:rPr lang="ru-RU" dirty="0" smtClean="0">
                <a:solidFill>
                  <a:schemeClr val="bg1"/>
                </a:solidFill>
              </a:rPr>
              <a:t>объединения отделены от государства и равны перед законом; </a:t>
            </a:r>
            <a:r>
              <a:rPr lang="ru-RU" dirty="0" smtClean="0">
                <a:solidFill>
                  <a:schemeClr val="bg1"/>
                </a:solidFill>
              </a:rPr>
              <a:t>каждому </a:t>
            </a:r>
            <a:r>
              <a:rPr lang="ru-RU" dirty="0" smtClean="0">
                <a:solidFill>
                  <a:schemeClr val="bg1"/>
                </a:solidFill>
              </a:rPr>
              <a:t>гарантируется свобода совести, вероисповедания, включая право исповедовать индивидуально или совместно с другими любую религию или не исповедовать никакой, а также права свободно выбирать, иметь и распространять религиозные и иные убеждения и действовать в соответствии с </a:t>
            </a:r>
            <a:r>
              <a:rPr lang="ru-RU" dirty="0" smtClean="0">
                <a:solidFill>
                  <a:schemeClr val="bg1"/>
                </a:solidFill>
              </a:rPr>
              <a:t>ними</a:t>
            </a:r>
          </a:p>
          <a:p>
            <a:pPr>
              <a:buFont typeface="Wingdings" pitchFamily="2" charset="2"/>
              <a:buChar char="q"/>
            </a:pPr>
            <a:r>
              <a:rPr lang="ru-RU" u="sng" dirty="0" smtClean="0">
                <a:solidFill>
                  <a:schemeClr val="bg1"/>
                </a:solidFill>
              </a:rPr>
              <a:t>Согласно Конституции РФ</a:t>
            </a:r>
            <a:r>
              <a:rPr lang="ru-RU" dirty="0" smtClean="0">
                <a:solidFill>
                  <a:schemeClr val="bg1"/>
                </a:solidFill>
              </a:rPr>
              <a:t> охраняются </a:t>
            </a:r>
            <a:r>
              <a:rPr lang="ru-RU" dirty="0" smtClean="0">
                <a:solidFill>
                  <a:schemeClr val="bg1"/>
                </a:solidFill>
              </a:rPr>
              <a:t>труд и здоровье людей, устанавливается гарантированный минимальный размер оплаты труда, обеспечивается государственная поддержка семьи, материнства, отцовства и детства, инвалидов и пожилых граждан</a:t>
            </a:r>
            <a:r>
              <a:rPr lang="ru-RU" dirty="0" smtClean="0">
                <a:solidFill>
                  <a:schemeClr val="bg1"/>
                </a:solidFill>
              </a:rPr>
              <a:t>,, </a:t>
            </a:r>
            <a:r>
              <a:rPr lang="ru-RU" dirty="0" smtClean="0">
                <a:solidFill>
                  <a:schemeClr val="bg1"/>
                </a:solidFill>
              </a:rPr>
              <a:t>устанавливаются государственные пенсии, </a:t>
            </a:r>
            <a:r>
              <a:rPr lang="ru-RU" dirty="0" smtClean="0">
                <a:solidFill>
                  <a:schemeClr val="bg1"/>
                </a:solidFill>
              </a:rPr>
              <a:t>пособия, льготы.</a:t>
            </a:r>
          </a:p>
          <a:p>
            <a:pPr>
              <a:buFont typeface="Wingdings" pitchFamily="2" charset="2"/>
              <a:buChar char="q"/>
            </a:pPr>
            <a:r>
              <a:rPr lang="ru-RU" u="sng" dirty="0" smtClean="0">
                <a:solidFill>
                  <a:schemeClr val="bg1"/>
                </a:solidFill>
              </a:rPr>
              <a:t>Согласно Конституции РФ </a:t>
            </a:r>
            <a:r>
              <a:rPr lang="ru-RU" dirty="0" smtClean="0">
                <a:solidFill>
                  <a:schemeClr val="bg1"/>
                </a:solidFill>
              </a:rPr>
              <a:t>на территории России гарантируются свободное перемещение товаров, услуг и финансовых средств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урок Конституция\constitution-post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12" name="Содержимое 11"/>
          <p:cNvGraphicFramePr>
            <a:graphicFrameLocks noGrp="1"/>
          </p:cNvGraphicFramePr>
          <p:nvPr>
            <p:ph sz="half" idx="1"/>
          </p:nvPr>
        </p:nvGraphicFramePr>
        <p:xfrm>
          <a:off x="214282" y="357167"/>
          <a:ext cx="4286280" cy="4344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0"/>
              </a:tblGrid>
              <a:tr h="85741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Конституция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85741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Два прилагательных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85741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Три глагола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15060">
                <a:tc>
                  <a:txBody>
                    <a:bodyPr/>
                    <a:lstStyle/>
                    <a:p>
                      <a:pPr algn="ctr"/>
                      <a:r>
                        <a:rPr lang="ru-RU" sz="2800" baseline="0" dirty="0" smtClean="0">
                          <a:solidFill>
                            <a:schemeClr val="bg1"/>
                          </a:solidFill>
                        </a:rPr>
                        <a:t>Ключевая фраза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5741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Слово синоним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21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 t="17730"/>
          <a:stretch>
            <a:fillRect/>
          </a:stretch>
        </p:blipFill>
        <p:spPr bwMode="auto">
          <a:xfrm>
            <a:off x="0" y="1357298"/>
            <a:ext cx="9144000" cy="2651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 t="16423"/>
          <a:stretch>
            <a:fillRect/>
          </a:stretch>
        </p:blipFill>
        <p:spPr bwMode="auto">
          <a:xfrm>
            <a:off x="2571736" y="3357562"/>
            <a:ext cx="657226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566" t="5970" b="7463"/>
          <a:stretch>
            <a:fillRect/>
          </a:stretch>
        </p:blipFill>
        <p:spPr bwMode="auto">
          <a:xfrm>
            <a:off x="0" y="0"/>
            <a:ext cx="9144000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14818"/>
            <a:ext cx="364335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4214818"/>
            <a:ext cx="5500694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b="3509"/>
          <a:stretch>
            <a:fillRect/>
          </a:stretch>
        </p:blipFill>
        <p:spPr bwMode="auto">
          <a:xfrm>
            <a:off x="0" y="1071546"/>
            <a:ext cx="9227679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285728"/>
            <a:ext cx="83582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БЛИЦ ОПРОС</a:t>
            </a:r>
            <a:endParaRPr lang="ru-RU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44" y="1857364"/>
            <a:ext cx="871543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Задание </a:t>
            </a:r>
          </a:p>
          <a:p>
            <a:pPr algn="ctr"/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№ 12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44" y="1857364"/>
            <a:ext cx="871543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Задание </a:t>
            </a:r>
          </a:p>
          <a:p>
            <a:pPr algn="ctr"/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№ 13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53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174</TotalTime>
  <Words>223</Words>
  <PresentationFormat>Экран (4:3)</PresentationFormat>
  <Paragraphs>23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27</cp:revision>
  <dcterms:created xsi:type="dcterms:W3CDTF">2022-12-11T08:23:56Z</dcterms:created>
  <dcterms:modified xsi:type="dcterms:W3CDTF">2022-12-11T20:59:25Z</dcterms:modified>
</cp:coreProperties>
</file>