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57" r:id="rId4"/>
    <p:sldId id="260" r:id="rId5"/>
    <p:sldId id="261" r:id="rId6"/>
    <p:sldId id="262" r:id="rId7"/>
    <p:sldId id="258" r:id="rId8"/>
    <p:sldId id="259" r:id="rId9"/>
    <p:sldId id="263" r:id="rId10"/>
    <p:sldId id="264" r:id="rId11"/>
    <p:sldId id="265" r:id="rId12"/>
    <p:sldId id="275" r:id="rId13"/>
    <p:sldId id="266" r:id="rId14"/>
    <p:sldId id="271" r:id="rId15"/>
    <p:sldId id="272" r:id="rId16"/>
    <p:sldId id="273" r:id="rId17"/>
    <p:sldId id="274" r:id="rId18"/>
    <p:sldId id="267" r:id="rId19"/>
    <p:sldId id="279" r:id="rId20"/>
    <p:sldId id="280" r:id="rId21"/>
    <p:sldId id="269" r:id="rId22"/>
    <p:sldId id="276" r:id="rId23"/>
    <p:sldId id="277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u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29000" y="5301208"/>
            <a:ext cx="5915000" cy="1169356"/>
          </a:xfrm>
        </p:spPr>
        <p:txBody>
          <a:bodyPr/>
          <a:lstStyle/>
          <a:p>
            <a:r>
              <a:rPr lang="ru-RU" dirty="0" smtClean="0"/>
              <a:t>Гончарова В.Ю, </a:t>
            </a:r>
            <a:r>
              <a:rPr lang="ru-RU" dirty="0" err="1" smtClean="0"/>
              <a:t>Грохольская</a:t>
            </a:r>
            <a:r>
              <a:rPr lang="ru-RU" dirty="0" smtClean="0"/>
              <a:t> Н.В</a:t>
            </a:r>
          </a:p>
          <a:p>
            <a:r>
              <a:rPr lang="ru-RU" dirty="0" smtClean="0"/>
              <a:t>Учителя начальных классов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Мой город – Смоленск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е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5974985" cy="21293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Крепостная стена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861048"/>
            <a:ext cx="797801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Смоленская крепостная стена</a:t>
            </a:r>
            <a:r>
              <a:rPr lang="ru-RU" sz="2000" dirty="0" smtClean="0"/>
              <a:t> — городская стена Смоленска </a:t>
            </a:r>
          </a:p>
          <a:p>
            <a:r>
              <a:rPr lang="ru-RU" sz="2000" dirty="0" smtClean="0"/>
              <a:t>протяжённостью 6,5 км, построенная в 1595—1602 гг. под </a:t>
            </a:r>
          </a:p>
          <a:p>
            <a:r>
              <a:rPr lang="ru-RU" sz="2000" dirty="0" smtClean="0"/>
              <a:t>руководством зодчего Фёдора Коня. Имела огромное оборонное </a:t>
            </a:r>
          </a:p>
          <a:p>
            <a:r>
              <a:rPr lang="ru-RU" sz="2000" dirty="0" smtClean="0"/>
              <a:t>значение в Российском государстве. Большая часть крепости была</a:t>
            </a:r>
          </a:p>
          <a:p>
            <a:r>
              <a:rPr lang="ru-RU" sz="2000" dirty="0" smtClean="0"/>
              <a:t> уничтожена в ночь с 4 на 5 ноября (по новому стилю — 17 ноября) </a:t>
            </a:r>
          </a:p>
          <a:p>
            <a:r>
              <a:rPr lang="ru-RU" sz="2000" dirty="0" smtClean="0"/>
              <a:t>1812 года отступающими войсками императора Наполеона I. </a:t>
            </a:r>
          </a:p>
          <a:p>
            <a:r>
              <a:rPr lang="ru-RU" sz="2000" dirty="0" smtClean="0"/>
              <a:t>Сохранилось меньше половины стен и башен.</a:t>
            </a:r>
            <a:endParaRPr lang="ru-RU" sz="20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б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12776"/>
            <a:ext cx="5706693" cy="24840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Успенский собор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005064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Первоначальный собор в честь Успения Пресвятой Богородицы </a:t>
            </a:r>
          </a:p>
          <a:p>
            <a:r>
              <a:rPr lang="ru-RU" dirty="0" smtClean="0"/>
              <a:t>был основан Владимиром Мономахом в 1101 году. В 1611 году после почти двулетней обороны Смоленска от войск Речи </a:t>
            </a:r>
            <a:r>
              <a:rPr lang="ru-RU" dirty="0" err="1" smtClean="0"/>
              <a:t>Посполитой</a:t>
            </a:r>
            <a:r>
              <a:rPr lang="ru-RU" dirty="0" smtClean="0"/>
              <a:t> последние его защитники взорвали запасы взрывчатки, хранившейся в погребах вблизи соборного холма, в результате чего рухнула и часть собора, похоронив с собой много женщин и детей, которых уже убивали ворвавшиеся захватчики.</a:t>
            </a:r>
          </a:p>
          <a:p>
            <a:r>
              <a:rPr lang="ru-RU" dirty="0" smtClean="0"/>
              <a:t>Поляки восстановили здание собора, и в нём разместилась кафедра архиепископа Русской униатской церкви.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Историко-архитектурный комплекс "Теремок"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  <p:pic>
        <p:nvPicPr>
          <p:cNvPr id="3" name="Рисунок 2" descr="терем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484784"/>
            <a:ext cx="4876800" cy="3324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4869160"/>
            <a:ext cx="79814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восемнадцати километрах к югу от Смоленска находится бывшая</a:t>
            </a:r>
          </a:p>
          <a:p>
            <a:r>
              <a:rPr lang="ru-RU" dirty="0" smtClean="0"/>
              <a:t> усадьба </a:t>
            </a:r>
            <a:r>
              <a:rPr lang="ru-RU" dirty="0" err="1" smtClean="0"/>
              <a:t>Тенишевых</a:t>
            </a:r>
            <a:r>
              <a:rPr lang="ru-RU" dirty="0" smtClean="0"/>
              <a:t> – Талашкино. Здесь на рубеже XIX-XX вв. известная</a:t>
            </a:r>
          </a:p>
          <a:p>
            <a:r>
              <a:rPr lang="ru-RU" dirty="0" smtClean="0"/>
              <a:t> меценатка, коллекционер и художница Мария </a:t>
            </a:r>
            <a:r>
              <a:rPr lang="ru-RU" dirty="0" err="1" smtClean="0"/>
              <a:t>Клавдиевна</a:t>
            </a:r>
            <a:r>
              <a:rPr lang="ru-RU" dirty="0" smtClean="0"/>
              <a:t> </a:t>
            </a:r>
            <a:r>
              <a:rPr lang="ru-RU" dirty="0" err="1" smtClean="0"/>
              <a:t>Тенишева</a:t>
            </a:r>
            <a:endParaRPr lang="ru-RU" dirty="0" smtClean="0"/>
          </a:p>
          <a:p>
            <a:r>
              <a:rPr lang="ru-RU" dirty="0" smtClean="0"/>
              <a:t> создала своеобразный художественный центр, получивший европейскую </a:t>
            </a:r>
          </a:p>
          <a:p>
            <a:r>
              <a:rPr lang="ru-RU" dirty="0" smtClean="0"/>
              <a:t>известность.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ам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2619375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Памятники</a:t>
            </a:r>
            <a:endParaRPr lang="ru-RU" i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памя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068960"/>
            <a:ext cx="2705100" cy="1685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па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581128"/>
            <a:ext cx="2705100" cy="1685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ечный огонь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276872"/>
            <a:ext cx="4621530" cy="288032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68144" y="836712"/>
            <a:ext cx="2880320" cy="5256584"/>
          </a:xfrm>
        </p:spPr>
        <p:txBody>
          <a:bodyPr/>
          <a:lstStyle/>
          <a:p>
            <a:r>
              <a:rPr lang="ru-RU" dirty="0" smtClean="0"/>
              <a:t>История </a:t>
            </a:r>
            <a:r>
              <a:rPr lang="ru-RU" b="1" dirty="0" smtClean="0"/>
              <a:t>Смоленска</a:t>
            </a:r>
            <a:r>
              <a:rPr lang="ru-RU" dirty="0" smtClean="0"/>
              <a:t> трагична. В Великую Отечественную войну город был сожжен дотла фашистскими войсками. Своеобразным сакральным центром Сквера Памяти Героев в </a:t>
            </a:r>
            <a:r>
              <a:rPr lang="ru-RU" b="1" dirty="0" smtClean="0"/>
              <a:t>Смоленске</a:t>
            </a:r>
            <a:r>
              <a:rPr lang="ru-RU" dirty="0" smtClean="0"/>
              <a:t> является </a:t>
            </a:r>
            <a:r>
              <a:rPr lang="ru-RU" b="1" dirty="0" smtClean="0"/>
              <a:t>Вечный огонь</a:t>
            </a:r>
            <a:r>
              <a:rPr lang="ru-RU" dirty="0" smtClean="0"/>
              <a:t>, вырывающийся из бронзовой звезды, закрепленной на внушительном гранитном основании.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404664"/>
            <a:ext cx="4896544" cy="115212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Вечный огонь</a:t>
            </a:r>
            <a:endParaRPr lang="ru-RU" sz="40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твардовский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420888"/>
            <a:ext cx="5499418" cy="360040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00192" y="1124744"/>
            <a:ext cx="2520280" cy="4896544"/>
          </a:xfrm>
        </p:spPr>
        <p:txBody>
          <a:bodyPr>
            <a:normAutofit/>
          </a:bodyPr>
          <a:lstStyle/>
          <a:p>
            <a:r>
              <a:rPr lang="ru-RU" dirty="0" smtClean="0"/>
              <a:t>Скульптор А. Г. Сергеев запечатлел поэта-фронтовика А. Т. Твардовского и воспетого им солдата, неунывающего Василия Тёркина, на привале за дружеской беседой. Памятник отлит из бронзы. Это единственный памятник, изображающий автора и вымышленного героя вместе.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836712"/>
            <a:ext cx="5760640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Памятник  Александру  Твардовскому и </a:t>
            </a:r>
            <a:br>
              <a:rPr lang="ru-RU" sz="3200" dirty="0" smtClean="0"/>
            </a:br>
            <a:r>
              <a:rPr lang="ru-RU" sz="3200" dirty="0" smtClean="0"/>
              <a:t>Василию Теркину</a:t>
            </a:r>
            <a:endParaRPr lang="ru-RU" sz="32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опаленный цветок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3657600" cy="487680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4048" y="1556792"/>
            <a:ext cx="3816424" cy="46805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Памятник детям − узникам фашистских концентрационных лагерей. Автор проекта − Александр Семёнович Парфёнов. Монумент находится в Парке пионеров города Смоленска, вблизи пересечения улицы </a:t>
            </a:r>
            <a:r>
              <a:rPr lang="ru-RU" dirty="0" err="1" smtClean="0"/>
              <a:t>Барклая−де−Толли</a:t>
            </a:r>
            <a:r>
              <a:rPr lang="ru-RU" dirty="0" smtClean="0"/>
              <a:t> и площади Победы, рядом с Крепостной стеной. Представляет собой несколько хрупких детских тел, слившихся вместе в шар. Под шаром находятся надписи с названиями концлагерей. Памятник установлен в 2005 году (год 60−летия Победы в Великой Отечественной войне) по инициативе Смоленской региональной организации «Бывшие малолетние узники фашистских концлагерей».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552728" cy="1066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 Опаленный цветок»</a:t>
            </a:r>
            <a:endParaRPr lang="ru-RU" sz="36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корбящая мать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5104859" cy="3190537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96136" y="1124744"/>
            <a:ext cx="3096344" cy="56166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 время оккупации Смоленска гитлеровские палачи сделали отроги оврагов </a:t>
            </a:r>
            <a:r>
              <a:rPr lang="ru-RU" dirty="0" err="1" smtClean="0"/>
              <a:t>Реадовки</a:t>
            </a:r>
            <a:r>
              <a:rPr lang="ru-RU" dirty="0" smtClean="0"/>
              <a:t> местом казни смоленских подпольщиков и партизан. Групповые расстрелы проводились здесь все лето и осень 1942 года.</a:t>
            </a:r>
          </a:p>
          <a:p>
            <a:r>
              <a:rPr lang="ru-RU" dirty="0" smtClean="0"/>
              <a:t>Тела расстрелянных патриотов впоследствии были перенесены в общую братскую могилу. По решению исполкома городского Совета на ней сооружен монументальный </a:t>
            </a:r>
            <a:r>
              <a:rPr lang="ru-RU" u="sng" dirty="0" smtClean="0"/>
              <a:t>памятник</a:t>
            </a:r>
            <a:r>
              <a:rPr lang="ru-RU" dirty="0" smtClean="0"/>
              <a:t>-надгробие «Скорбящая мать». Скульптура матери установлена на фоне мемориальной стены, на которой изображен трагический момент казни патриотов.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5976664" cy="1066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«Скорбящая  мать»</a:t>
            </a:r>
            <a:endParaRPr lang="ru-RU" sz="40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12776"/>
            <a:ext cx="3028950" cy="15144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Музеи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м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62312" y="2557462"/>
            <a:ext cx="2619375" cy="1743075"/>
          </a:xfrm>
          <a:prstGeom prst="rect">
            <a:avLst/>
          </a:prstGeom>
        </p:spPr>
      </p:pic>
      <p:pic>
        <p:nvPicPr>
          <p:cNvPr id="6" name="Рисунок 5" descr="муз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412776"/>
            <a:ext cx="2705100" cy="1685925"/>
          </a:xfrm>
          <a:prstGeom prst="rect">
            <a:avLst/>
          </a:prstGeom>
        </p:spPr>
      </p:pic>
      <p:pic>
        <p:nvPicPr>
          <p:cNvPr id="7" name="Рисунок 6" descr="муз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365104"/>
            <a:ext cx="2667000" cy="171450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муз вов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2438400" cy="1876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84168" y="1340768"/>
            <a:ext cx="2915816" cy="5184576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музее собраны и представлены подлинные фотографии и документы первых месяцев войны, страшного периода оккупации на Смоленщине, подполья и партизанского движения, освобождения Смоленской области, участия смолян в освобождении стран Восточной Европы.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75856" y="0"/>
            <a:ext cx="5472608" cy="139945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Музей «Смоленщина в годы Великой Отечественной войны 1941—1945 гг.» </a:t>
            </a:r>
            <a:r>
              <a:rPr lang="ru-RU" b="0" dirty="0" smtClean="0"/>
              <a:t>— музей, посвящённый роли Смоленской области в Великой Отечественной войне.</a:t>
            </a:r>
            <a:endParaRPr lang="ru-RU" dirty="0"/>
          </a:p>
        </p:txBody>
      </p:sp>
      <p:pic>
        <p:nvPicPr>
          <p:cNvPr id="6" name="Рисунок 5" descr="муз вов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1916832"/>
            <a:ext cx="2847975" cy="1609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музей вов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4077072"/>
            <a:ext cx="2986144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2924944"/>
            <a:ext cx="2295525" cy="1990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286" y="548680"/>
            <a:ext cx="915135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u="sng" dirty="0" smtClean="0">
                <a:solidFill>
                  <a:schemeClr val="tx2">
                    <a:lumMod val="50000"/>
                  </a:schemeClr>
                </a:solidFill>
              </a:rPr>
              <a:t>Цель:</a:t>
            </a:r>
          </a:p>
          <a:p>
            <a:pPr algn="ctr"/>
            <a:r>
              <a:rPr lang="ru-RU" sz="2400" dirty="0" smtClean="0"/>
              <a:t>Воспитание у школьников  гражданственности и патриотизма , </a:t>
            </a:r>
          </a:p>
          <a:p>
            <a:pPr algn="ctr"/>
            <a:r>
              <a:rPr lang="ru-RU" sz="2400" dirty="0" smtClean="0"/>
              <a:t>любви к родному городу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492896"/>
            <a:ext cx="75608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solidFill>
                  <a:schemeClr val="accent5">
                    <a:lumMod val="50000"/>
                  </a:schemeClr>
                </a:solidFill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Формирование любви к родному краю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Формирование духовно-нравственных отношений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Формирование любви к культурному наследию своего народа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Вовлечение детей и родителей в совместную творческую деятельность</a:t>
            </a:r>
          </a:p>
          <a:p>
            <a:pPr>
              <a:buFont typeface="Wingdings" pitchFamily="2" charset="2"/>
              <a:buChar char="v"/>
            </a:pPr>
            <a:endParaRPr lang="ru-RU" sz="28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мл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548680"/>
            <a:ext cx="2628900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76056" y="2132856"/>
            <a:ext cx="3744416" cy="439248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Здесь полно и подробно представлена история развития льноводства на Смоленщине. Эту экспозицию называют гимном «северному шёлку». В неё вошли пахотные орудия, орудия для возделывания и обработки льна, богатая коллекция смоленского костюма с поясами и головными уборами, ярко демонстрирующая красоту русского народного искусства.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35896" y="1052736"/>
            <a:ext cx="5040560" cy="10668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92D050"/>
                </a:solidFill>
              </a:rPr>
              <a:t>Музей «Смоленский лён» </a:t>
            </a:r>
            <a:r>
              <a:rPr lang="ru-RU" b="0" dirty="0" smtClean="0"/>
              <a:t>— </a:t>
            </a:r>
            <a:r>
              <a:rPr lang="ru-RU" sz="2200" b="0" dirty="0" smtClean="0"/>
              <a:t>музей в Смоленске, входит в состав Смоленского государственного музея-заповедника. Создан в 1980 году. Самый старый в России музей льна.</a:t>
            </a:r>
            <a:endParaRPr lang="ru-RU" sz="2200" dirty="0"/>
          </a:p>
        </p:txBody>
      </p:sp>
      <p:pic>
        <p:nvPicPr>
          <p:cNvPr id="6" name="Рисунок 5" descr="мл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492896"/>
            <a:ext cx="2466975" cy="185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мл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581128"/>
            <a:ext cx="2667000" cy="171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а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2348880"/>
            <a:ext cx="4669530" cy="291023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08520" y="-969640"/>
            <a:ext cx="8229600" cy="1939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Юрий Алексеевич Гагарин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908720"/>
            <a:ext cx="81111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(9 марта 1934, </a:t>
            </a:r>
            <a:r>
              <a:rPr lang="ru-RU" dirty="0" err="1" smtClean="0"/>
              <a:t>Клушино</a:t>
            </a:r>
            <a:r>
              <a:rPr lang="ru-RU" dirty="0" smtClean="0"/>
              <a:t>, </a:t>
            </a:r>
            <a:r>
              <a:rPr lang="ru-RU" dirty="0" err="1" smtClean="0"/>
              <a:t>Гжатский</a:t>
            </a:r>
            <a:r>
              <a:rPr lang="ru-RU" dirty="0" smtClean="0"/>
              <a:t> (ныне </a:t>
            </a:r>
            <a:r>
              <a:rPr lang="ru-RU" dirty="0" err="1" smtClean="0"/>
              <a:t>Гагаринский</a:t>
            </a:r>
            <a:r>
              <a:rPr lang="ru-RU" dirty="0" smtClean="0"/>
              <a:t>) район, </a:t>
            </a:r>
          </a:p>
          <a:p>
            <a:r>
              <a:rPr lang="ru-RU" dirty="0" smtClean="0"/>
              <a:t>Западная область (ныне — Смоленская область), СССР— 27 марта 1968, </a:t>
            </a:r>
          </a:p>
          <a:p>
            <a:r>
              <a:rPr lang="ru-RU" dirty="0" smtClean="0"/>
              <a:t>возле села Новосёлово, </a:t>
            </a:r>
            <a:r>
              <a:rPr lang="ru-RU" dirty="0" err="1" smtClean="0"/>
              <a:t>Киржачский</a:t>
            </a:r>
            <a:r>
              <a:rPr lang="ru-RU" dirty="0" smtClean="0"/>
              <a:t> район, Владимирская область, СССР)</a:t>
            </a:r>
          </a:p>
          <a:p>
            <a:r>
              <a:rPr lang="ru-RU" dirty="0" smtClean="0"/>
              <a:t> — лётчик-космонавт СССР, Герой Советского Союза, кавалер высших</a:t>
            </a:r>
          </a:p>
          <a:p>
            <a:r>
              <a:rPr lang="ru-RU" dirty="0" smtClean="0"/>
              <a:t> знаков отличия ряда государств, почётный гражданин многих российских </a:t>
            </a:r>
          </a:p>
          <a:p>
            <a:r>
              <a:rPr lang="ru-RU" dirty="0" smtClean="0"/>
              <a:t>и зарубежных городов.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2636912"/>
            <a:ext cx="781169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 апреля 1961 года Юрий</a:t>
            </a:r>
          </a:p>
          <a:p>
            <a:r>
              <a:rPr lang="ru-RU" dirty="0" smtClean="0"/>
              <a:t> Гагарин стал первым человеком</a:t>
            </a:r>
          </a:p>
          <a:p>
            <a:r>
              <a:rPr lang="ru-RU" dirty="0" smtClean="0"/>
              <a:t> в мировой истории,</a:t>
            </a:r>
          </a:p>
          <a:p>
            <a:r>
              <a:rPr lang="ru-RU" dirty="0" smtClean="0"/>
              <a:t> совершившим полёт в </a:t>
            </a:r>
          </a:p>
          <a:p>
            <a:r>
              <a:rPr lang="ru-RU" dirty="0" smtClean="0"/>
              <a:t>космическое пространство </a:t>
            </a:r>
          </a:p>
          <a:p>
            <a:r>
              <a:rPr lang="ru-RU" dirty="0" smtClean="0"/>
              <a:t>Ракета-носитель «Восток»с</a:t>
            </a:r>
          </a:p>
          <a:p>
            <a:r>
              <a:rPr lang="ru-RU" dirty="0" smtClean="0"/>
              <a:t> кораблём «Восток-1», на борту</a:t>
            </a:r>
          </a:p>
          <a:p>
            <a:r>
              <a:rPr lang="ru-RU" dirty="0" smtClean="0"/>
              <a:t> которого находился Гагарин, </a:t>
            </a:r>
          </a:p>
          <a:p>
            <a:r>
              <a:rPr lang="ru-RU" dirty="0" smtClean="0"/>
              <a:t>была запущена с космодрома</a:t>
            </a:r>
          </a:p>
          <a:p>
            <a:r>
              <a:rPr lang="ru-RU" dirty="0" smtClean="0"/>
              <a:t> Байконур, расположенного в </a:t>
            </a:r>
          </a:p>
          <a:p>
            <a:r>
              <a:rPr lang="ru-RU" dirty="0" err="1" smtClean="0"/>
              <a:t>Кызыл-Ординской</a:t>
            </a:r>
            <a:r>
              <a:rPr lang="ru-RU" dirty="0" smtClean="0"/>
              <a:t> области Казахстана. После 108 минут</a:t>
            </a:r>
            <a:r>
              <a:rPr lang="ru-RU" baseline="30000" dirty="0" smtClean="0"/>
              <a:t> </a:t>
            </a:r>
            <a:r>
              <a:rPr lang="ru-RU" dirty="0" smtClean="0"/>
              <a:t>полёта Гагарин </a:t>
            </a:r>
          </a:p>
          <a:p>
            <a:r>
              <a:rPr lang="ru-RU" dirty="0" smtClean="0"/>
              <a:t>успешно приземлился в Саратовской области, неподалёку от Энгельса. </a:t>
            </a:r>
          </a:p>
          <a:p>
            <a:r>
              <a:rPr lang="ru-RU" dirty="0" smtClean="0"/>
              <a:t>12 апреля 1961 года, день полёта Юрия Гагарина в космос, был объявлен</a:t>
            </a:r>
          </a:p>
          <a:p>
            <a:r>
              <a:rPr lang="ru-RU" dirty="0" smtClean="0"/>
              <a:t> праздником — Днём космонавтики</a:t>
            </a:r>
            <a:endParaRPr lang="ru-RU" dirty="0"/>
          </a:p>
        </p:txBody>
      </p:sp>
      <p:pic>
        <p:nvPicPr>
          <p:cNvPr id="8" name="Рисунок 7" descr="раке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116632"/>
            <a:ext cx="1487199" cy="1052736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оты-для-гитары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52320" y="260648"/>
            <a:ext cx="1536171" cy="11521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Глинка Михаил Иванович</a:t>
            </a:r>
            <a:endParaRPr lang="ru-RU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Рисунок 4" descr="глин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412776"/>
            <a:ext cx="2304256" cy="3439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987824" y="1484784"/>
            <a:ext cx="593252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 smtClean="0"/>
              <a:t>родился 1 июня 1804 года в селе Новоспасском </a:t>
            </a:r>
          </a:p>
          <a:p>
            <a:pPr algn="just"/>
            <a:r>
              <a:rPr lang="ru-RU" sz="2000" dirty="0" smtClean="0"/>
              <a:t>Смоленской губернии, в имении </a:t>
            </a:r>
          </a:p>
          <a:p>
            <a:pPr algn="just"/>
            <a:r>
              <a:rPr lang="ru-RU" sz="2000" dirty="0" smtClean="0"/>
              <a:t>своего отца, русский композитор. Сочинения</a:t>
            </a:r>
          </a:p>
          <a:p>
            <a:pPr algn="just"/>
            <a:r>
              <a:rPr lang="ru-RU" sz="2000" dirty="0" smtClean="0"/>
              <a:t> Глинки оказали влияние на крупнейших русских </a:t>
            </a:r>
          </a:p>
          <a:p>
            <a:pPr algn="just"/>
            <a:r>
              <a:rPr lang="ru-RU" sz="2000" dirty="0" smtClean="0"/>
              <a:t>композиторов — А. С. Даргомыжского,</a:t>
            </a:r>
          </a:p>
          <a:p>
            <a:pPr algn="just"/>
            <a:r>
              <a:rPr lang="ru-RU" sz="2000" dirty="0" smtClean="0"/>
              <a:t> М. П. Мусоргского, Н. А. Римского-Корсакова, </a:t>
            </a:r>
          </a:p>
          <a:p>
            <a:pPr algn="just"/>
            <a:r>
              <a:rPr lang="ru-RU" sz="2000" dirty="0" smtClean="0"/>
              <a:t>А. П. Бородина, П. И. Чайковского и других.</a:t>
            </a:r>
            <a:endParaRPr lang="ru-RU" sz="2000" dirty="0"/>
          </a:p>
        </p:txBody>
      </p:sp>
      <p:pic>
        <p:nvPicPr>
          <p:cNvPr id="7" name="Рисунок 6" descr="Смоленск._Памятник_Михаилу_Глинке.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3933056"/>
            <a:ext cx="3168352" cy="2376264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0px-ТвардовскийАлександрТрифонович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2391519" cy="31713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Твардовский  Александр Трифонович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1052736"/>
            <a:ext cx="58326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русский советский писатель, поэт и прозаик, журналист, специальный корреспондент. Талант поэта проснулся в Александре Твардовском в раннем детстве. В 1925 г., еще учась в сельской школе, он начал работать в смоленских газетах селькором, для которых писал статьи, очерки, иногда печатал там собственные стихи. 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365104"/>
            <a:ext cx="86726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 годы Великой Отечественной войны, а также в первые </a:t>
            </a:r>
          </a:p>
          <a:p>
            <a:r>
              <a:rPr lang="ru-RU" sz="2400" dirty="0" smtClean="0"/>
              <a:t>послевоенные годы, Твардовский создал ряд произведений, </a:t>
            </a:r>
          </a:p>
          <a:p>
            <a:r>
              <a:rPr lang="ru-RU" sz="2400" dirty="0" smtClean="0"/>
              <a:t>принесших ему подлинную славу и поистине народную</a:t>
            </a:r>
          </a:p>
          <a:p>
            <a:r>
              <a:rPr lang="ru-RU" sz="2400" dirty="0" smtClean="0"/>
              <a:t> любовь. Прежде всего, это относится к его поэме</a:t>
            </a:r>
          </a:p>
          <a:p>
            <a:r>
              <a:rPr lang="ru-RU" sz="2400" dirty="0" smtClean="0"/>
              <a:t> "Василий Теркин", над которой он начал работать в 1941 г. </a:t>
            </a:r>
            <a:endParaRPr lang="ru-RU" sz="2400" dirty="0"/>
          </a:p>
        </p:txBody>
      </p:sp>
      <p:pic>
        <p:nvPicPr>
          <p:cNvPr id="7" name="Рисунок 6" descr="кн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00392" y="692696"/>
            <a:ext cx="849581" cy="645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466728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смол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4180998" cy="34624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0648"/>
            <a:ext cx="4059936" cy="58353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u="sng" dirty="0" smtClean="0">
                <a:solidFill>
                  <a:srgbClr val="00B0F0"/>
                </a:solidFill>
              </a:rPr>
              <a:t>Смоленск </a:t>
            </a:r>
            <a:r>
              <a:rPr lang="ru-RU" sz="3200" dirty="0" smtClean="0"/>
              <a:t>— город герой! Это наш город, это наша земля, Ожерельем земли Русской восславлена она! Сколько врагов его пытались спалить, А он Фениксом — птицей назло будет жить!</a:t>
            </a:r>
            <a:endParaRPr lang="ru-RU" sz="3200" dirty="0"/>
          </a:p>
        </p:txBody>
      </p:sp>
    </p:spTree>
  </p:cSld>
  <p:clrMapOvr>
    <a:masterClrMapping/>
  </p:clrMapOvr>
  <p:transition>
    <p:pull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3212976"/>
            <a:ext cx="5892998" cy="321788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Один из древнейших городов России (первое упоминание в летописи относится к 863 году)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227687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863 г.- 2021 г.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132584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/>
              <a:t>Откуда произошло название Смоленск?</a:t>
            </a:r>
            <a:endParaRPr lang="ru-RU" sz="5400" i="1" dirty="0"/>
          </a:p>
        </p:txBody>
      </p:sp>
      <p:pic>
        <p:nvPicPr>
          <p:cNvPr id="3" name="Рисунок 2" descr="смоленс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501008"/>
            <a:ext cx="3816424" cy="2103442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4"/>
            <a:ext cx="57423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Существует несколько версий происхождения названия этого города. Так, например, есть версии о том, что оно восходит к названию реки </a:t>
            </a:r>
            <a:r>
              <a:rPr lang="ru-RU" sz="3200" i="1" dirty="0" err="1" smtClean="0"/>
              <a:t>Смольня</a:t>
            </a:r>
            <a:r>
              <a:rPr lang="ru-RU" sz="3200" i="1" dirty="0" smtClean="0"/>
              <a:t> </a:t>
            </a:r>
            <a:endParaRPr lang="ru-RU" sz="3200" i="1" dirty="0"/>
          </a:p>
        </p:txBody>
      </p:sp>
      <p:pic>
        <p:nvPicPr>
          <p:cNvPr id="4" name="Рисунок 3" descr="ре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933056"/>
            <a:ext cx="3096344" cy="2322258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56592" y="476672"/>
            <a:ext cx="1101397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Другая версия происхождения упоминает знаменитый </a:t>
            </a:r>
          </a:p>
          <a:p>
            <a:pPr algn="ctr"/>
            <a:r>
              <a:rPr lang="ru-RU" sz="2400" dirty="0" smtClean="0"/>
              <a:t>торговый путь «из варяг в греки». Жители города занимались смолокурением. Основной продукт</a:t>
            </a:r>
          </a:p>
          <a:p>
            <a:pPr algn="ctr"/>
            <a:r>
              <a:rPr lang="ru-RU" sz="2400" dirty="0" smtClean="0"/>
              <a:t> смолокурения — смола — шёл на смоление лодок с</a:t>
            </a:r>
          </a:p>
          <a:p>
            <a:pPr algn="ctr"/>
            <a:r>
              <a:rPr lang="ru-RU" sz="2400" dirty="0" smtClean="0"/>
              <a:t> целью придать им </a:t>
            </a:r>
            <a:r>
              <a:rPr lang="ru-RU" sz="2400" dirty="0" err="1" smtClean="0"/>
              <a:t>бо́льшую</a:t>
            </a:r>
            <a:r>
              <a:rPr lang="ru-RU" sz="2400" dirty="0" smtClean="0"/>
              <a:t> прочность, сохранить от </a:t>
            </a:r>
          </a:p>
          <a:p>
            <a:pPr algn="ctr"/>
            <a:r>
              <a:rPr lang="ru-RU" sz="2400" dirty="0" err="1" smtClean="0"/>
              <a:t>рассыхания</a:t>
            </a:r>
            <a:r>
              <a:rPr lang="ru-RU" sz="2400" dirty="0" smtClean="0"/>
              <a:t> и гниения. </a:t>
            </a:r>
          </a:p>
          <a:p>
            <a:pPr algn="ctr"/>
            <a:r>
              <a:rPr lang="ru-RU" sz="2400" dirty="0" smtClean="0"/>
              <a:t>Строительству лодок и тесно связанному с ним</a:t>
            </a:r>
          </a:p>
          <a:p>
            <a:pPr algn="ctr"/>
            <a:r>
              <a:rPr lang="ru-RU" sz="2400" dirty="0" smtClean="0"/>
              <a:t> производству смолы благоприятствовали подступавшие </a:t>
            </a:r>
          </a:p>
          <a:p>
            <a:pPr algn="ctr"/>
            <a:r>
              <a:rPr lang="ru-RU" sz="2400" dirty="0" smtClean="0"/>
              <a:t>к городу сосновые леса.</a:t>
            </a:r>
          </a:p>
          <a:p>
            <a:pPr algn="ctr"/>
            <a:r>
              <a:rPr lang="ru-RU" sz="2400" dirty="0" smtClean="0"/>
              <a:t> Люди, проживавшие в местности, где основным продуктом</a:t>
            </a:r>
          </a:p>
          <a:p>
            <a:pPr algn="ctr"/>
            <a:r>
              <a:rPr lang="ru-RU" sz="2400" dirty="0" smtClean="0"/>
              <a:t> производства была смола, получили коллективное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 err="1" smtClean="0"/>
              <a:t>прозвищное</a:t>
            </a:r>
            <a:r>
              <a:rPr lang="ru-RU" sz="2400" dirty="0" smtClean="0"/>
              <a:t> имя — </a:t>
            </a:r>
            <a:r>
              <a:rPr lang="ru-RU" sz="2400" i="1" dirty="0" smtClean="0"/>
              <a:t>смоляне</a:t>
            </a:r>
            <a:r>
              <a:rPr lang="ru-RU" sz="2400" dirty="0" smtClean="0"/>
              <a:t>, а их основной центр </a:t>
            </a:r>
          </a:p>
          <a:p>
            <a:pPr algn="ctr"/>
            <a:r>
              <a:rPr lang="ru-RU" sz="2400" dirty="0" smtClean="0"/>
              <a:t>поселения стал именоваться </a:t>
            </a:r>
          </a:p>
          <a:p>
            <a:pPr algn="ctr"/>
            <a:r>
              <a:rPr lang="ru-RU" sz="2400" dirty="0" smtClean="0"/>
              <a:t>Смоленском. </a:t>
            </a:r>
            <a:endParaRPr lang="ru-RU" sz="24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ерб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4886288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Герб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1340768"/>
            <a:ext cx="25994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На фоне золотой пятиконечной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звезды расположен серебряный щит,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 в котором на чёрной пушке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с золотым лафетом находится 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птица </a:t>
            </a:r>
            <a:r>
              <a:rPr lang="ru-RU" sz="1600" i="1" dirty="0" err="1" smtClean="0">
                <a:solidFill>
                  <a:schemeClr val="bg2">
                    <a:lumMod val="50000"/>
                  </a:schemeClr>
                </a:solidFill>
              </a:rPr>
              <a:t>Гамаюн</a:t>
            </a:r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. Щит увенчан 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шапкой Мономаха. По сторонам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 щита расположены два стоящих 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прямо червленых знамени, 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соединённые Георгиевской лентой. 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На знамёнах — вензель императора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 Александра 1, украшенный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 императорской короной и цепью 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ордена Св. Андрея Первозванного. 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Под щитом — ленты орденов Ленина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 и Отечественной войны 1-й степени, 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переплетённые серебряной (белой) 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лентой с девизом</a:t>
            </a:r>
          </a:p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</a:rPr>
              <a:t> «ВОССЛАВЛЕН КРЕПОСТЬЮ».</a:t>
            </a:r>
            <a:endParaRPr lang="ru-RU" sz="16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Флаг</a:t>
            </a:r>
            <a:endParaRPr lang="ru-RU" sz="6600" dirty="0"/>
          </a:p>
        </p:txBody>
      </p:sp>
      <p:pic>
        <p:nvPicPr>
          <p:cNvPr id="5" name="Содержимое 4" descr="флаг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3681612" cy="244827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В прямоугольном полотнище красного цвета помещена пушка с птицей </a:t>
            </a:r>
            <a:r>
              <a:rPr lang="ru-RU" i="1" dirty="0" err="1" smtClean="0"/>
              <a:t>Гамаюн</a:t>
            </a:r>
            <a:r>
              <a:rPr lang="ru-RU" i="1" dirty="0" smtClean="0"/>
              <a:t>. Под </a:t>
            </a:r>
            <a:r>
              <a:rPr lang="ru-RU" i="1" dirty="0" err="1" smtClean="0"/>
              <a:t>крыжем</a:t>
            </a:r>
            <a:r>
              <a:rPr lang="ru-RU" i="1" dirty="0" smtClean="0"/>
              <a:t> положены три золотые (жёлтые) вертикальные полосы</a:t>
            </a:r>
            <a:endParaRPr lang="ru-RU" i="1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оч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700808"/>
            <a:ext cx="4545856" cy="3405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Достопримечательности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186</TotalTime>
  <Words>517</Words>
  <Application>Microsoft Office PowerPoint</Application>
  <PresentationFormat>Экран (4:3)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Мой город – Смоленск </vt:lpstr>
      <vt:lpstr>Слайд 2</vt:lpstr>
      <vt:lpstr>Один из древнейших городов России (первое упоминание в летописи относится к 863 году)</vt:lpstr>
      <vt:lpstr>Откуда произошло название Смоленск?</vt:lpstr>
      <vt:lpstr>Слайд 5</vt:lpstr>
      <vt:lpstr>Слайд 6</vt:lpstr>
      <vt:lpstr>Герб</vt:lpstr>
      <vt:lpstr>Флаг</vt:lpstr>
      <vt:lpstr>Достопримечательности </vt:lpstr>
      <vt:lpstr>Крепостная стена</vt:lpstr>
      <vt:lpstr>Успенский собор</vt:lpstr>
      <vt:lpstr> Историко-архитектурный комплекс "Теремок" </vt:lpstr>
      <vt:lpstr>Памятники</vt:lpstr>
      <vt:lpstr>Вечный огонь</vt:lpstr>
      <vt:lpstr>Памятник  Александру  Твардовскому и  Василию Теркину</vt:lpstr>
      <vt:lpstr>« Опаленный цветок»</vt:lpstr>
      <vt:lpstr>«Скорбящая  мать»</vt:lpstr>
      <vt:lpstr>Музеи</vt:lpstr>
      <vt:lpstr>Музей «Смоленщина в годы Великой Отечественной войны 1941—1945 гг.» — музей, посвящённый роли Смоленской области в Великой Отечественной войне.</vt:lpstr>
      <vt:lpstr>Музей «Смоленский лён» — музей в Смоленске, входит в состав Смоленского государственного музея-заповедника. Создан в 1980 году. Самый старый в России музей льна.</vt:lpstr>
      <vt:lpstr>Юрий Алексеевич Гагарин</vt:lpstr>
      <vt:lpstr>Глинка Михаил Иванович</vt:lpstr>
      <vt:lpstr>Твардовский  Александр Трифонович 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 – Смоленск </dc:title>
  <dc:creator>user</dc:creator>
  <cp:lastModifiedBy>user</cp:lastModifiedBy>
  <cp:revision>5</cp:revision>
  <dcterms:created xsi:type="dcterms:W3CDTF">2021-09-17T18:37:14Z</dcterms:created>
  <dcterms:modified xsi:type="dcterms:W3CDTF">2021-09-28T15:21:25Z</dcterms:modified>
</cp:coreProperties>
</file>