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89" r:id="rId11"/>
    <p:sldId id="268" r:id="rId12"/>
    <p:sldId id="292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91" r:id="rId21"/>
    <p:sldId id="278" r:id="rId22"/>
    <p:sldId id="279" r:id="rId23"/>
    <p:sldId id="280" r:id="rId24"/>
    <p:sldId id="283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48076A-1AE2-4079-8A16-8FF4414CC376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60A6AB-2DCC-46EB-A450-1C9473DA6F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F22B78-9245-4531-BBDD-30BC90EAB0CD}" type="slidenum">
              <a:rPr lang="ru-RU"/>
              <a:pPr/>
              <a:t>24</a:t>
            </a:fld>
            <a:endParaRPr lang="ru-RU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79CE-341B-48AA-A4BD-DCB75C02C688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79CE-341B-48AA-A4BD-DCB75C02C688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79CE-341B-48AA-A4BD-DCB75C02C688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867F0DC-80A6-42BA-A0AA-87B709D251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79CE-341B-48AA-A4BD-DCB75C02C688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79CE-341B-48AA-A4BD-DCB75C02C688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79CE-341B-48AA-A4BD-DCB75C02C688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79CE-341B-48AA-A4BD-DCB75C02C688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79CE-341B-48AA-A4BD-DCB75C02C688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79CE-341B-48AA-A4BD-DCB75C02C688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79CE-341B-48AA-A4BD-DCB75C02C688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79CE-341B-48AA-A4BD-DCB75C02C688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679CE-341B-48AA-A4BD-DCB75C02C688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5;&#1086;&#1074;&#1099;&#1081;%20&#1091;&#1088;&#1086;&#1082;%20&#1086;&#1090;&#1082;&#1088;&#1099;&#1090;&#1099;&#1081;\&#1050;&#1086;&#1090;%20&#1051;&#1077;&#1086;&#1087;&#1086;&#1083;&#1100;&#1076;.mp3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5;&#1086;&#1074;&#1099;&#1081;%20&#1091;&#1088;&#1086;&#1082;%20&#1086;&#1090;&#1082;&#1088;&#1099;&#1090;&#1099;&#1081;\06_&#1058;&#1085;&#1077;&#1094;%20&#1083;&#1100;&#1076;&#1080;&#1085;&#1086;&#1082;_&#1040;.&#1050;.&#1051;&#1103;&#1076;&#1086;&#1074;.mp3" TargetMode="Externa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User\Desktop\&#1085;&#1086;&#1074;&#1099;&#1081;%20&#1091;&#1088;&#1086;&#1082;%20&#1086;&#1090;&#1082;&#1088;&#1099;&#1090;&#1099;&#1081;\ne_rvite.wmv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1285852" y="214290"/>
            <a:ext cx="7416800" cy="792162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Урок окружающего мира</a:t>
            </a:r>
          </a:p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 </a:t>
            </a:r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2 </a:t>
            </a:r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класс</a:t>
            </a:r>
          </a:p>
        </p:txBody>
      </p:sp>
      <p:sp>
        <p:nvSpPr>
          <p:cNvPr id="5" name="WordArt 7"/>
          <p:cNvSpPr>
            <a:spLocks noGrp="1" noChangeArrowheads="1" noChangeShapeType="1" noTextEdit="1"/>
          </p:cNvSpPr>
          <p:nvPr>
            <p:ph type="ctrTitle"/>
          </p:nvPr>
        </p:nvSpPr>
        <p:spPr bwMode="auto"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Как живут растения?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4500562" y="4286256"/>
            <a:ext cx="2901931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dirty="0">
                <a:solidFill>
                  <a:srgbClr val="000099"/>
                </a:solidFill>
              </a:rPr>
              <a:t>Подготовила </a:t>
            </a:r>
          </a:p>
          <a:p>
            <a:pPr>
              <a:spcBef>
                <a:spcPct val="50000"/>
              </a:spcBef>
            </a:pPr>
            <a:r>
              <a:rPr lang="ru-RU" sz="1600" b="1" dirty="0">
                <a:solidFill>
                  <a:srgbClr val="000099"/>
                </a:solidFill>
              </a:rPr>
              <a:t>учитель начальных классов</a:t>
            </a:r>
          </a:p>
          <a:p>
            <a:pPr>
              <a:spcBef>
                <a:spcPct val="50000"/>
              </a:spcBef>
            </a:pPr>
            <a:r>
              <a:rPr lang="ru-RU" sz="1600" b="1" dirty="0" smtClean="0">
                <a:solidFill>
                  <a:srgbClr val="000099"/>
                </a:solidFill>
              </a:rPr>
              <a:t>МАОУ </a:t>
            </a:r>
            <a:r>
              <a:rPr lang="ru-RU" sz="1600" b="1" dirty="0">
                <a:solidFill>
                  <a:srgbClr val="000099"/>
                </a:solidFill>
              </a:rPr>
              <a:t>«СОШ </a:t>
            </a:r>
            <a:r>
              <a:rPr lang="ru-RU" sz="1600" b="1" dirty="0" smtClean="0">
                <a:solidFill>
                  <a:srgbClr val="000099"/>
                </a:solidFill>
              </a:rPr>
              <a:t>№7»</a:t>
            </a:r>
            <a:endParaRPr lang="ru-RU" sz="1600" b="1" dirty="0">
              <a:solidFill>
                <a:srgbClr val="000099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1600" b="1" dirty="0">
                <a:solidFill>
                  <a:srgbClr val="000099"/>
                </a:solidFill>
              </a:rPr>
              <a:t>г.Сорочинска</a:t>
            </a:r>
          </a:p>
          <a:p>
            <a:pPr>
              <a:spcBef>
                <a:spcPct val="50000"/>
              </a:spcBef>
            </a:pPr>
            <a:r>
              <a:rPr lang="ru-RU" sz="1600" b="1" dirty="0">
                <a:solidFill>
                  <a:srgbClr val="000099"/>
                </a:solidFill>
              </a:rPr>
              <a:t>Веретенникова И.В.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5" name="Picture 17" descr="new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67870">
            <a:off x="1550988" y="547688"/>
            <a:ext cx="6048375" cy="6192837"/>
          </a:xfrm>
          <a:prstGeom prst="rect">
            <a:avLst/>
          </a:prstGeom>
          <a:noFill/>
        </p:spPr>
      </p:pic>
      <p:pic>
        <p:nvPicPr>
          <p:cNvPr id="7177" name="Picture 9" descr="131399RO-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699705">
            <a:off x="2627313" y="1700213"/>
            <a:ext cx="2243137" cy="4105275"/>
          </a:xfrm>
          <a:prstGeom prst="rect">
            <a:avLst/>
          </a:prstGeom>
          <a:noFill/>
        </p:spPr>
      </p:pic>
      <p:pic>
        <p:nvPicPr>
          <p:cNvPr id="7183" name="Picture 15" descr="131402RO-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1844675"/>
            <a:ext cx="2343150" cy="4105275"/>
          </a:xfrm>
          <a:prstGeom prst="rect">
            <a:avLst/>
          </a:prstGeom>
          <a:noFill/>
        </p:spPr>
      </p:pic>
      <p:pic>
        <p:nvPicPr>
          <p:cNvPr id="7186" name="Picture 18" descr="131399RO-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275" y="1628775"/>
            <a:ext cx="2243138" cy="4105275"/>
          </a:xfrm>
          <a:prstGeom prst="rect">
            <a:avLst/>
          </a:prstGeom>
          <a:noFill/>
        </p:spPr>
      </p:pic>
      <p:pic>
        <p:nvPicPr>
          <p:cNvPr id="7187" name="Picture 19" descr="131402RO-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3799104">
            <a:off x="3132138" y="1628775"/>
            <a:ext cx="2343150" cy="4105275"/>
          </a:xfrm>
          <a:prstGeom prst="rect">
            <a:avLst/>
          </a:prstGeom>
          <a:noFill/>
        </p:spPr>
      </p:pic>
      <p:pic>
        <p:nvPicPr>
          <p:cNvPr id="7189" name="Picture 21" descr="131399RO-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594"/>
          <a:stretch>
            <a:fillRect/>
          </a:stretch>
        </p:blipFill>
        <p:spPr bwMode="auto">
          <a:xfrm rot="1872330">
            <a:off x="5580063" y="2852738"/>
            <a:ext cx="2243137" cy="3095625"/>
          </a:xfrm>
          <a:prstGeom prst="rect">
            <a:avLst/>
          </a:prstGeom>
          <a:noFill/>
        </p:spPr>
      </p:pic>
      <p:pic>
        <p:nvPicPr>
          <p:cNvPr id="7190" name="Picture 22" descr="131399RO-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594"/>
          <a:stretch>
            <a:fillRect/>
          </a:stretch>
        </p:blipFill>
        <p:spPr bwMode="auto">
          <a:xfrm rot="19076986" flipH="1">
            <a:off x="1908175" y="3284538"/>
            <a:ext cx="2089150" cy="3095625"/>
          </a:xfrm>
          <a:prstGeom prst="rect">
            <a:avLst/>
          </a:prstGeom>
          <a:noFill/>
        </p:spPr>
      </p:pic>
      <p:pic>
        <p:nvPicPr>
          <p:cNvPr id="7191" name="Picture 23" descr="131399RO-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41" b="51021"/>
          <a:stretch>
            <a:fillRect/>
          </a:stretch>
        </p:blipFill>
        <p:spPr bwMode="auto">
          <a:xfrm rot="478753">
            <a:off x="3132138" y="3789363"/>
            <a:ext cx="2098675" cy="1871662"/>
          </a:xfrm>
          <a:prstGeom prst="rect">
            <a:avLst/>
          </a:prstGeom>
          <a:noFill/>
        </p:spPr>
      </p:pic>
      <p:pic>
        <p:nvPicPr>
          <p:cNvPr id="7192" name="Picture 24" descr="131399RO-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41" b="51021"/>
          <a:stretch>
            <a:fillRect/>
          </a:stretch>
        </p:blipFill>
        <p:spPr bwMode="auto">
          <a:xfrm rot="-1595957">
            <a:off x="4572000" y="2997200"/>
            <a:ext cx="2098675" cy="1871663"/>
          </a:xfrm>
          <a:prstGeom prst="rect">
            <a:avLst/>
          </a:prstGeom>
          <a:noFill/>
        </p:spPr>
      </p:pic>
      <p:pic>
        <p:nvPicPr>
          <p:cNvPr id="7193" name="Picture 25" descr="131402RO-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5112"/>
          <a:stretch>
            <a:fillRect/>
          </a:stretch>
        </p:blipFill>
        <p:spPr bwMode="auto">
          <a:xfrm rot="1306343">
            <a:off x="4284663" y="3357563"/>
            <a:ext cx="2343150" cy="2663825"/>
          </a:xfrm>
          <a:prstGeom prst="rect">
            <a:avLst/>
          </a:prstGeom>
          <a:noFill/>
        </p:spPr>
      </p:pic>
      <p:pic>
        <p:nvPicPr>
          <p:cNvPr id="7195" name="Picture 2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gold-mp3.ru_alla_pugacheva_-_million_alyh_roz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75688" y="63817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1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0"/>
                            </p:stCondLst>
                            <p:childTnLst>
                              <p:par>
                                <p:cTn id="5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000"/>
                            </p:stCondLst>
                            <p:childTnLst>
                              <p:par>
                                <p:cTn id="5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0"/>
                            </p:stCondLst>
                            <p:childTnLst>
                              <p:par>
                                <p:cTn id="6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10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9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Картинка 205 из 29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785794"/>
            <a:ext cx="5469232" cy="571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4" descr="Fc6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0"/>
            <a:ext cx="3143272" cy="4887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6" name="Picture 2" descr="Картинка 5 из 376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0437"/>
            <a:ext cx="4214810" cy="3223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 rot="10800000" flipV="1">
            <a:off x="142844" y="1583352"/>
            <a:ext cx="878687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попало в землю,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пустило корешок,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появился росток с двумя листиками,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далее росточек окреп,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нём появились листики,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однажды растение зацвело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0" y="-1"/>
          <a:ext cx="9144000" cy="6858001"/>
        </p:xfrm>
        <a:graphic>
          <a:graphicData uri="http://schemas.openxmlformats.org/presentationml/2006/ole">
            <p:oleObj spid="_x0000_s1026" name="Видео-клип" r:id="rId3" imgW="8933333" imgH="6942857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1500188" y="1143000"/>
            <a:ext cx="72151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66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63" descr="D:\раб стол\Байлукова Н.А\Картинки\карт\Рисунок9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357298"/>
            <a:ext cx="48577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500042"/>
            <a:ext cx="8286808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Научно-исследовательская лаборатория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-облако 1"/>
          <p:cNvSpPr/>
          <p:nvPr/>
        </p:nvSpPr>
        <p:spPr>
          <a:xfrm>
            <a:off x="785786" y="214290"/>
            <a:ext cx="4429156" cy="2428892"/>
          </a:xfrm>
          <a:prstGeom prst="cloudCallout">
            <a:avLst>
              <a:gd name="adj1" fmla="val -21185"/>
              <a:gd name="adj2" fmla="val 28060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Что нужно растениям для жизни?</a:t>
            </a:r>
          </a:p>
        </p:txBody>
      </p:sp>
      <p:pic>
        <p:nvPicPr>
          <p:cNvPr id="16387" name="Picture 4" descr="C:\Users\1\Pictures\КАРТИНКИ\АНИМИРОВАННЫЕ КАРТИНКИ\1 (363)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2714620"/>
            <a:ext cx="4932363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Картинка 6 из 811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2214554"/>
            <a:ext cx="2928934" cy="3988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 descr="Картинка 255 из 1349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4500570"/>
            <a:ext cx="3233738" cy="186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2" descr="Картинка 58 из 1185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57222" y="1928820"/>
            <a:ext cx="3885354" cy="4929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428728" y="1928802"/>
            <a:ext cx="628654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</a:rPr>
              <a:t>Не умыться, не напиться без …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</a:rPr>
              <a:t>Листику не распуститься без …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</a:rPr>
              <a:t>Без …  прожить не могут птица,  зверь и человек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</a:rPr>
              <a:t>И поэтому всегда  везде нужна….                       </a:t>
            </a:r>
            <a:endParaRPr kumimoji="0" lang="ru-RU" sz="3600" i="0" u="none" strike="noStrike" normalizeH="0" baseline="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3108" y="1643050"/>
            <a:ext cx="49292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Вода</a:t>
            </a:r>
            <a:endParaRPr lang="ru-RU" sz="9600" dirty="0">
              <a:ln w="18415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643042" y="1643050"/>
            <a:ext cx="671517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</a:rPr>
              <a:t>Через нос проходит в грудь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</a:rPr>
              <a:t>И обратный держит путь.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</a:rPr>
              <a:t>Он невидимый, но всё же</a:t>
            </a:r>
            <a:endParaRPr kumimoji="0" lang="ru-RU" sz="4400" i="0" u="none" strike="noStrike" normalizeH="0" baseline="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Без него прожить не можем.</a:t>
            </a:r>
            <a:r>
              <a:rPr kumimoji="0" lang="ru-RU" sz="44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57554" y="1857364"/>
            <a:ext cx="311335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Воздух</a:t>
            </a:r>
            <a:endParaRPr lang="ru-RU" sz="8800" dirty="0">
              <a:ln w="18415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3314" name="Picture 2" descr="C:\Documents and Settings\Admin\Рабочий стол\открытый урок\Photoxpress_49876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000240"/>
            <a:ext cx="3335076" cy="4265618"/>
          </a:xfrm>
          <a:prstGeom prst="cloudCallout">
            <a:avLst>
              <a:gd name="adj1" fmla="val -15256"/>
              <a:gd name="adj2" fmla="val 34675"/>
            </a:avLst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D:\Общие документы\КАРТИНКИ\КАРТИНКИ\1 (13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00438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2" descr="Картинка 219 из 1185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1258888"/>
            <a:ext cx="4857750" cy="559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285852" y="1785926"/>
            <a:ext cx="6643734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</a:rPr>
              <a:t>Выше леса, выше туч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</a:rPr>
              <a:t>Пробивался … луч.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</a:rPr>
              <a:t>Он всему живому нужен</a:t>
            </a:r>
            <a:endParaRPr kumimoji="0" lang="ru-RU" sz="4400" i="0" u="none" strike="noStrike" normalizeH="0" baseline="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И в тепло, и в злую стужу.</a:t>
            </a:r>
            <a:r>
              <a:rPr kumimoji="0" lang="ru-RU" sz="44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86050" y="2143116"/>
            <a:ext cx="245612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Свет</a:t>
            </a:r>
            <a:endParaRPr lang="ru-RU" sz="9600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Картинка 14 из 584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357298"/>
            <a:ext cx="378621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2" descr="Картинка 181 из 56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5FA"/>
              </a:clrFrom>
              <a:clrTo>
                <a:srgbClr val="F6F5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3" y="714356"/>
            <a:ext cx="2747330" cy="542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12121" y="0"/>
            <a:ext cx="87318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Научно-исследовательская лаборатория</a:t>
            </a:r>
            <a:endParaRPr lang="ru-RU" sz="440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488" y="2214554"/>
            <a:ext cx="333296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Тепло</a:t>
            </a:r>
            <a:endParaRPr lang="ru-RU" sz="960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3108" y="1000108"/>
            <a:ext cx="536236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Доброе утро!</a:t>
            </a:r>
            <a:endParaRPr lang="ru-RU" sz="8000" b="1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050" name="Picture 2" descr="C:\Documents and Settings\Admin\Рабочий стол\31528802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071678"/>
            <a:ext cx="4714908" cy="3855130"/>
          </a:xfrm>
          <a:prstGeom prst="rect">
            <a:avLst/>
          </a:prstGeom>
          <a:noFill/>
        </p:spPr>
      </p:pic>
      <p:pic>
        <p:nvPicPr>
          <p:cNvPr id="5" name="Кот Леополь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86776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4357686" y="1142984"/>
            <a:ext cx="450059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1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Наши алые цветки</a:t>
            </a:r>
            <a:endParaRPr kumimoji="0" lang="ru-RU" sz="4000" i="0" u="none" strike="noStrike" normalizeH="0" baseline="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1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Распускают лепестки.</a:t>
            </a:r>
            <a:endParaRPr kumimoji="0" lang="ru-RU" sz="4000" i="0" u="none" strike="noStrike" normalizeH="0" baseline="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1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Ветерок чуть дышит,</a:t>
            </a:r>
            <a:endParaRPr kumimoji="0" lang="ru-RU" sz="4000" i="0" u="none" strike="noStrike" normalizeH="0" baseline="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1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Лепестки колышет.</a:t>
            </a:r>
            <a:endParaRPr kumimoji="0" lang="ru-RU" sz="4000" i="0" u="none" strike="noStrike" normalizeH="0" baseline="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1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Наши алые цветки</a:t>
            </a:r>
            <a:endParaRPr kumimoji="0" lang="ru-RU" sz="4000" i="0" u="none" strike="noStrike" normalizeH="0" baseline="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1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Закрывают лепестки.</a:t>
            </a:r>
            <a:endParaRPr kumimoji="0" lang="ru-RU" sz="4000" i="0" u="none" strike="noStrike" normalizeH="0" baseline="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1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Тихо засыпают,</a:t>
            </a:r>
            <a:endParaRPr kumimoji="0" lang="ru-RU" sz="4000" i="0" u="none" strike="noStrike" normalizeH="0" baseline="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1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Головой  качают.</a:t>
            </a:r>
            <a:endParaRPr kumimoji="0" lang="ru-RU" sz="4000" i="0" u="none" strike="noStrike" normalizeH="0" baseline="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1266" name="Picture 2" descr="C:\Documents and Settings\Admin\Рабочий стол\открытый урок\skachat-animatsii-rastenii-1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071546"/>
            <a:ext cx="3622615" cy="5214974"/>
          </a:xfrm>
          <a:prstGeom prst="rect">
            <a:avLst/>
          </a:prstGeom>
          <a:noFill/>
        </p:spPr>
      </p:pic>
      <p:pic>
        <p:nvPicPr>
          <p:cNvPr id="4" name="06_Тнец льдинок_А.К.Ляд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43900" y="578645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4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6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8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Условия роста растений</a:t>
            </a:r>
          </a:p>
        </p:txBody>
      </p:sp>
      <p:pic>
        <p:nvPicPr>
          <p:cNvPr id="8199" name="Picture 7" descr="Копия DSCF22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1071546"/>
            <a:ext cx="2836862" cy="3781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6429388" y="857232"/>
            <a:ext cx="2376488" cy="1295400"/>
          </a:xfrm>
          <a:prstGeom prst="cloudCallout">
            <a:avLst>
              <a:gd name="adj1" fmla="val -74046"/>
              <a:gd name="adj2" fmla="val 6911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8201" name="AutoShape 9"/>
          <p:cNvSpPr>
            <a:spLocks noChangeArrowheads="1"/>
          </p:cNvSpPr>
          <p:nvPr/>
        </p:nvSpPr>
        <p:spPr bwMode="auto">
          <a:xfrm>
            <a:off x="214282" y="3429000"/>
            <a:ext cx="2305050" cy="1295400"/>
          </a:xfrm>
          <a:prstGeom prst="cloudCallout">
            <a:avLst>
              <a:gd name="adj1" fmla="val 77616"/>
              <a:gd name="adj2" fmla="val -9534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714348" y="3714752"/>
            <a:ext cx="14398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 вода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6715140" y="1285860"/>
            <a:ext cx="17986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 воздух</a:t>
            </a:r>
          </a:p>
        </p:txBody>
      </p:sp>
      <p:sp>
        <p:nvSpPr>
          <p:cNvPr id="8207" name="AutoShape 15"/>
          <p:cNvSpPr>
            <a:spLocks noChangeArrowheads="1"/>
          </p:cNvSpPr>
          <p:nvPr/>
        </p:nvSpPr>
        <p:spPr bwMode="auto">
          <a:xfrm>
            <a:off x="357158" y="928670"/>
            <a:ext cx="2376487" cy="1366837"/>
          </a:xfrm>
          <a:prstGeom prst="cloudCallout">
            <a:avLst>
              <a:gd name="adj1" fmla="val 73713"/>
              <a:gd name="adj2" fmla="val 10632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   тепло</a:t>
            </a:r>
          </a:p>
          <a:p>
            <a:pPr algn="ctr"/>
            <a:endParaRPr lang="ru-RU" sz="2800" b="1" dirty="0">
              <a:solidFill>
                <a:srgbClr val="FF9900"/>
              </a:solidFill>
            </a:endParaRPr>
          </a:p>
        </p:txBody>
      </p:sp>
      <p:sp>
        <p:nvSpPr>
          <p:cNvPr id="20489" name="Text Box 16"/>
          <p:cNvSpPr txBox="1">
            <a:spLocks noChangeArrowheads="1"/>
          </p:cNvSpPr>
          <p:nvPr/>
        </p:nvSpPr>
        <p:spPr bwMode="auto">
          <a:xfrm>
            <a:off x="6804025" y="4797425"/>
            <a:ext cx="1512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9900"/>
                </a:solidFill>
              </a:rPr>
              <a:t> </a:t>
            </a:r>
          </a:p>
        </p:txBody>
      </p:sp>
      <p:sp>
        <p:nvSpPr>
          <p:cNvPr id="10" name="Выноска-облако 9"/>
          <p:cNvSpPr/>
          <p:nvPr/>
        </p:nvSpPr>
        <p:spPr>
          <a:xfrm rot="1081716">
            <a:off x="6796033" y="3420995"/>
            <a:ext cx="2001387" cy="1301895"/>
          </a:xfrm>
          <a:prstGeom prst="cloudCallout">
            <a:avLst>
              <a:gd name="adj1" fmla="val -115721"/>
              <a:gd name="adj2" fmla="val 188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7072330" y="3714752"/>
            <a:ext cx="14398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 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свет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1142976" y="5000636"/>
            <a:ext cx="6572296" cy="1214446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БЕРЕЖНОЕ ОТНОШЕНИЕ ЧЕЛОВЕКА К ПРИРОДЕ!</a:t>
            </a:r>
            <a:endParaRPr lang="ru-RU" sz="280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animBg="1"/>
      <p:bldP spid="8201" grpId="0" animBg="1"/>
      <p:bldP spid="8203" grpId="0"/>
      <p:bldP spid="8205" grpId="0"/>
      <p:bldP spid="8207" grpId="0" animBg="1"/>
      <p:bldP spid="10" grpId="0" animBg="1"/>
      <p:bldP spid="11" grpId="0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" name="ne_rvit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kern="1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Times New Roman"/>
              </a:rPr>
              <a:t>СЕГОДНЯ НА УРОКЕ</a:t>
            </a:r>
            <a:endParaRPr lang="ru-RU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258888" y="2133600"/>
            <a:ext cx="5111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Font typeface="Wingdings" pitchFamily="2" charset="2"/>
              <a:buChar char="v"/>
            </a:pPr>
            <a:r>
              <a:rPr lang="ru-RU" sz="3600" b="1" i="1" dirty="0"/>
              <a:t>Мы с вами узнали </a:t>
            </a:r>
            <a:r>
              <a:rPr lang="ru-RU" sz="3600" b="1" i="1" dirty="0" smtClean="0"/>
              <a:t>…</a:t>
            </a:r>
            <a:endParaRPr lang="ru-RU" sz="3600" b="1" i="1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00034" y="2857496"/>
            <a:ext cx="6048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Font typeface="Wingdings" pitchFamily="2" charset="2"/>
              <a:buChar char="v"/>
            </a:pPr>
            <a:r>
              <a:rPr lang="ru-RU" sz="3600" b="1" i="1" dirty="0"/>
              <a:t>Мы с вами учились </a:t>
            </a:r>
            <a:r>
              <a:rPr lang="ru-RU" sz="3600" b="1" i="1" dirty="0" smtClean="0"/>
              <a:t>…</a:t>
            </a:r>
            <a:endParaRPr lang="ru-RU" sz="3600" b="1" i="1" dirty="0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857224" y="3714752"/>
            <a:ext cx="6121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Font typeface="Wingdings" pitchFamily="2" charset="2"/>
              <a:buChar char="v"/>
            </a:pPr>
            <a:r>
              <a:rPr lang="ru-RU" sz="3600" b="1" i="1" dirty="0"/>
              <a:t>Нам было интересно </a:t>
            </a:r>
            <a:r>
              <a:rPr lang="ru-RU" sz="3600" b="1" i="1" dirty="0" smtClean="0"/>
              <a:t>…</a:t>
            </a:r>
            <a:endParaRPr lang="ru-RU" sz="3600" b="1" i="1" dirty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85720" y="4500570"/>
            <a:ext cx="6048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Font typeface="Wingdings" pitchFamily="2" charset="2"/>
              <a:buChar char="v"/>
            </a:pPr>
            <a:r>
              <a:rPr lang="ru-RU" sz="3600" b="1" i="1" dirty="0"/>
              <a:t>Мне было трудно </a:t>
            </a:r>
            <a:r>
              <a:rPr lang="ru-RU" sz="3600" b="1" i="1" dirty="0" smtClean="0"/>
              <a:t>…</a:t>
            </a:r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142976" y="1428736"/>
            <a:ext cx="6046787" cy="4525962"/>
          </a:xfrm>
          <a:ln>
            <a:solidFill>
              <a:srgbClr val="00FFFF"/>
            </a:solidFill>
          </a:ln>
        </p:spPr>
        <p:txBody>
          <a:bodyPr/>
          <a:lstStyle/>
          <a:p>
            <a:r>
              <a:rPr lang="ru-RU" sz="3600" b="1" i="1" u="sng" dirty="0">
                <a:solidFill>
                  <a:srgbClr val="00B050"/>
                </a:solidFill>
              </a:rPr>
              <a:t>ДОВОЛЬНЫ –</a:t>
            </a:r>
          </a:p>
          <a:p>
            <a:pPr>
              <a:buFontTx/>
              <a:buNone/>
            </a:pPr>
            <a:endParaRPr lang="ru-RU" sz="3600" b="1" u="sng" dirty="0">
              <a:solidFill>
                <a:srgbClr val="FF0066"/>
              </a:solidFill>
            </a:endParaRPr>
          </a:p>
          <a:p>
            <a:r>
              <a:rPr lang="ru-RU" sz="3600" b="1" i="1" u="sng" dirty="0">
                <a:solidFill>
                  <a:srgbClr val="FFC000"/>
                </a:solidFill>
              </a:rPr>
              <a:t>НЕ СОВСЕМ ДОВОЛЬНЫ </a:t>
            </a:r>
            <a:r>
              <a:rPr lang="ru-RU" sz="3600" b="1" i="1" u="sng" dirty="0">
                <a:solidFill>
                  <a:srgbClr val="00FFFF"/>
                </a:solidFill>
              </a:rPr>
              <a:t>–</a:t>
            </a:r>
            <a:r>
              <a:rPr lang="ru-RU" sz="3600" b="1" i="1" u="sng" dirty="0">
                <a:solidFill>
                  <a:srgbClr val="0202F2"/>
                </a:solidFill>
              </a:rPr>
              <a:t> </a:t>
            </a:r>
          </a:p>
          <a:p>
            <a:pPr>
              <a:buFontTx/>
              <a:buNone/>
            </a:pPr>
            <a:endParaRPr lang="ru-RU" sz="3600" b="1" u="sng" dirty="0">
              <a:solidFill>
                <a:srgbClr val="0202F2"/>
              </a:solidFill>
            </a:endParaRPr>
          </a:p>
          <a:p>
            <a:r>
              <a:rPr lang="ru-RU" sz="3600" b="1" i="1" u="sng" dirty="0">
                <a:solidFill>
                  <a:srgbClr val="C00000"/>
                </a:solidFill>
              </a:rPr>
              <a:t>НЕДОВОЛЬНЫ -</a:t>
            </a:r>
            <a:endParaRPr lang="ru-RU" sz="3600" b="1" u="sng" dirty="0">
              <a:solidFill>
                <a:srgbClr val="C00000"/>
              </a:solidFill>
            </a:endParaRPr>
          </a:p>
          <a:p>
            <a:endParaRPr lang="ru-RU" sz="3600" b="1" u="sng" dirty="0">
              <a:solidFill>
                <a:srgbClr val="00FF00"/>
              </a:solidFill>
            </a:endParaRPr>
          </a:p>
        </p:txBody>
      </p:sp>
      <p:sp>
        <p:nvSpPr>
          <p:cNvPr id="63492" name="WordArt 4"/>
          <p:cNvSpPr>
            <a:spLocks noChangeArrowheads="1" noChangeShapeType="1" noTextEdit="1"/>
          </p:cNvSpPr>
          <p:nvPr/>
        </p:nvSpPr>
        <p:spPr bwMode="auto">
          <a:xfrm>
            <a:off x="1187450" y="404813"/>
            <a:ext cx="6264275" cy="858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ОЦЕНИ  СЕБЯ!</a:t>
            </a:r>
          </a:p>
        </p:txBody>
      </p:sp>
      <p:sp>
        <p:nvSpPr>
          <p:cNvPr id="63493" name="AutoShape 5"/>
          <p:cNvSpPr>
            <a:spLocks noChangeArrowheads="1"/>
          </p:cNvSpPr>
          <p:nvPr/>
        </p:nvSpPr>
        <p:spPr bwMode="auto">
          <a:xfrm>
            <a:off x="6659563" y="1341438"/>
            <a:ext cx="1439862" cy="1150937"/>
          </a:xfrm>
          <a:prstGeom prst="smileyFace">
            <a:avLst>
              <a:gd name="adj" fmla="val 4653"/>
            </a:avLst>
          </a:prstGeom>
          <a:solidFill>
            <a:srgbClr val="92D050"/>
          </a:solidFill>
          <a:ln w="76200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algn="l"/>
            <a:endParaRPr lang="ru-RU">
              <a:latin typeface="Garamond" pitchFamily="18" charset="0"/>
            </a:endParaRPr>
          </a:p>
        </p:txBody>
      </p:sp>
      <p:sp>
        <p:nvSpPr>
          <p:cNvPr id="63494" name="AutoShape 6"/>
          <p:cNvSpPr>
            <a:spLocks noChangeArrowheads="1"/>
          </p:cNvSpPr>
          <p:nvPr/>
        </p:nvSpPr>
        <p:spPr bwMode="auto">
          <a:xfrm>
            <a:off x="6804025" y="2781300"/>
            <a:ext cx="1511300" cy="1152525"/>
          </a:xfrm>
          <a:prstGeom prst="smileyFace">
            <a:avLst>
              <a:gd name="adj" fmla="val -28"/>
            </a:avLst>
          </a:prstGeom>
          <a:solidFill>
            <a:srgbClr val="FFFF00"/>
          </a:solidFill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3495" name="AutoShape 7"/>
          <p:cNvSpPr>
            <a:spLocks noChangeArrowheads="1"/>
          </p:cNvSpPr>
          <p:nvPr/>
        </p:nvSpPr>
        <p:spPr bwMode="auto">
          <a:xfrm>
            <a:off x="7019925" y="4292600"/>
            <a:ext cx="1511300" cy="1223963"/>
          </a:xfrm>
          <a:prstGeom prst="smileyFace">
            <a:avLst>
              <a:gd name="adj" fmla="val -4653"/>
            </a:avLst>
          </a:prstGeom>
          <a:solidFill>
            <a:srgbClr val="C00000"/>
          </a:solidFill>
          <a:ln w="7620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87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1557338"/>
            <a:ext cx="4465637" cy="4465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6" name="WordArt 6"/>
          <p:cNvSpPr>
            <a:spLocks noChangeArrowheads="1" noChangeShapeType="1" noTextEdit="1"/>
          </p:cNvSpPr>
          <p:nvPr/>
        </p:nvSpPr>
        <p:spPr bwMode="auto">
          <a:xfrm>
            <a:off x="395288" y="549275"/>
            <a:ext cx="6553200" cy="11525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Спасибо за урок!</a:t>
            </a:r>
          </a:p>
        </p:txBody>
      </p:sp>
      <p:sp>
        <p:nvSpPr>
          <p:cNvPr id="25607" name="WordArt 7"/>
          <p:cNvSpPr>
            <a:spLocks noChangeArrowheads="1" noChangeShapeType="1" noTextEdit="1"/>
          </p:cNvSpPr>
          <p:nvPr/>
        </p:nvSpPr>
        <p:spPr bwMode="auto">
          <a:xfrm>
            <a:off x="2987675" y="5084763"/>
            <a:ext cx="5113338" cy="12350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Отдыхайте!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animBg="1"/>
      <p:bldP spid="2560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Рисунок 5" descr="8468199.png"/>
          <p:cNvPicPr>
            <a:picLocks noChangeAspect="1"/>
          </p:cNvPicPr>
          <p:nvPr/>
        </p:nvPicPr>
        <p:blipFill>
          <a:blip r:embed="rId2" cstate="print"/>
          <a:srcRect r="41339"/>
          <a:stretch>
            <a:fillRect/>
          </a:stretch>
        </p:blipFill>
        <p:spPr bwMode="auto">
          <a:xfrm>
            <a:off x="142844" y="857232"/>
            <a:ext cx="5195888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63" descr="D:\раб стол\Байлукова Н.А\Картинки\карт\Рисунок98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714356"/>
            <a:ext cx="37861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429000"/>
            <a:ext cx="2857520" cy="2957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66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«Третий -  лишний» 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1142984"/>
            <a:ext cx="2401154" cy="180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1142984"/>
            <a:ext cx="2366970" cy="1776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071810"/>
            <a:ext cx="2681303" cy="1787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2928934"/>
            <a:ext cx="2357454" cy="1831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6" name="Picture 10" descr="Изображение 07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4786322"/>
            <a:ext cx="2293946" cy="1773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4786322"/>
            <a:ext cx="2286016" cy="172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8" descr="E:\Лена\документы\Мои рисунки\сирень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2198" y="4857760"/>
            <a:ext cx="2238279" cy="1727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8" name="Picture 12" descr="113813239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7554" y="3000372"/>
            <a:ext cx="2551353" cy="1785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9" name="Picture 15" descr="http://im8-tub-ru.yandex.net/i?id=282802594-48-7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4348" y="1071546"/>
            <a:ext cx="2000236" cy="1750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</a:rPr>
              <a:t> </a:t>
            </a:r>
            <a:r>
              <a:rPr lang="ru-RU" sz="88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Растения</a:t>
            </a:r>
          </a:p>
        </p:txBody>
      </p:sp>
      <p:pic>
        <p:nvPicPr>
          <p:cNvPr id="8195" name="Picture 15" descr="http://im8-tub-ru.yandex.net/i?id=282802594-48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357313"/>
            <a:ext cx="3571872" cy="3361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48" descr="E:\Лена\документы\Мои рисунки\сирен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214422"/>
            <a:ext cx="3429024" cy="33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12" descr="11381323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3613290"/>
            <a:ext cx="3730790" cy="2649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071546"/>
            <a:ext cx="7686700" cy="2714630"/>
          </a:xfrm>
        </p:spPr>
        <p:txBody>
          <a:bodyPr/>
          <a:lstStyle/>
          <a:p>
            <a:pPr>
              <a:defRPr/>
            </a:pPr>
            <a:r>
              <a:rPr lang="ru-RU" sz="6000" kern="10" dirty="0" smtClean="0">
                <a:ln w="9525">
                  <a:round/>
                  <a:headEnd/>
                  <a:tailEnd/>
                </a:ln>
                <a:solidFill>
                  <a:srgbClr val="000099"/>
                </a:solidFill>
                <a:latin typeface="Impact"/>
              </a:rPr>
              <a:t>Как живут растения ?</a:t>
            </a:r>
            <a:endParaRPr lang="ru-RU" sz="6000" dirty="0">
              <a:solidFill>
                <a:srgbClr val="00009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500042"/>
            <a:ext cx="470192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kern="1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Тема урока:</a:t>
            </a:r>
            <a:endParaRPr lang="ru-RU" sz="720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074" name="Picture 2" descr="C:\Documents and Settings\Admin\Рабочий стол\открытый урок\151717131.jp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3500438"/>
            <a:ext cx="1571636" cy="2349689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Рабочий стол\открытый урок\759877660.jpg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617953"/>
            <a:ext cx="1928826" cy="2239927"/>
          </a:xfrm>
          <a:prstGeom prst="rect">
            <a:avLst/>
          </a:prstGeom>
          <a:noFill/>
        </p:spPr>
      </p:pic>
      <p:pic>
        <p:nvPicPr>
          <p:cNvPr id="3076" name="Picture 4" descr="C:\Documents and Settings\Admin\Рабочий стол\открытый урок\skachat-animatsii-rastenii-4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4071942"/>
            <a:ext cx="2357454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072494" cy="2868610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ru-RU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 доказать  что  растение - живое существо;</a:t>
            </a:r>
            <a:br>
              <a:rPr lang="ru-RU" sz="31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- узнать  какие условия жизни необходимы растениям; </a:t>
            </a:r>
            <a:br>
              <a:rPr lang="ru-RU" sz="31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- учиться правильно контролировать  и оценивать   - результаты  своих действий на уроке  и одноклассников;</a:t>
            </a:r>
            <a:br>
              <a:rPr lang="ru-RU" sz="31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- учиться бережно относиться к растениям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74888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0"/>
            <a:ext cx="447750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Цель урока: </a:t>
            </a:r>
            <a:endParaRPr lang="ru-RU" sz="720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9" name="Picture 4" descr="jcn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929066"/>
            <a:ext cx="2571752" cy="233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414b534f3e87fcaf44042a418d349ac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37263">
            <a:off x="7057498" y="3774220"/>
            <a:ext cx="1487504" cy="2603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414b534f3e87fcaf44042a418d349ac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52814">
            <a:off x="679041" y="4036397"/>
            <a:ext cx="1359082" cy="2378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914400" y="1214422"/>
            <a:ext cx="8229600" cy="1285860"/>
          </a:xfrm>
        </p:spPr>
        <p:txBody>
          <a:bodyPr>
            <a:normAutofit fontScale="90000"/>
          </a:bodyPr>
          <a:lstStyle/>
          <a:p>
            <a:r>
              <a:rPr lang="ru-RU" sz="73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         </a:t>
            </a:r>
            <a:br>
              <a:rPr lang="ru-RU" sz="73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7300" dirty="0" smtClean="0">
                <a:ln w="18415" cmpd="sng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Растения – это …</a:t>
            </a:r>
            <a:br>
              <a:rPr lang="ru-RU" sz="7300" dirty="0" smtClean="0">
                <a:ln w="18415" cmpd="sng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4800" dirty="0" smtClean="0">
                <a:solidFill>
                  <a:srgbClr val="990000"/>
                </a:solidFill>
              </a:rPr>
              <a:t/>
            </a:r>
            <a:br>
              <a:rPr lang="ru-RU" sz="4800" dirty="0" smtClean="0">
                <a:solidFill>
                  <a:srgbClr val="990000"/>
                </a:solidFill>
              </a:rPr>
            </a:b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428596" y="2357430"/>
            <a:ext cx="83582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n w="18415" cmpd="sng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тела </a:t>
            </a:r>
            <a:r>
              <a:rPr lang="ru-RU" sz="60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живой </a:t>
            </a:r>
            <a:r>
              <a:rPr lang="ru-RU" sz="6000" dirty="0" smtClean="0">
                <a:ln w="18415" cmpd="sng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природы. </a:t>
            </a:r>
            <a:r>
              <a:rPr lang="ru-RU" sz="60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60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0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                              </a:t>
            </a:r>
            <a:r>
              <a:rPr lang="ru-RU" sz="4800" dirty="0" smtClean="0">
                <a:ln w="18415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С.Ожегов</a:t>
            </a:r>
            <a:br>
              <a:rPr lang="ru-RU" sz="4800" dirty="0" smtClean="0">
                <a:ln w="18415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</a:br>
            <a:endParaRPr lang="ru-RU" sz="4800" dirty="0">
              <a:ln w="18415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Admin\Рабочий стол\открытый урок\18a624b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178321">
            <a:off x="1936520" y="426112"/>
            <a:ext cx="5334594" cy="6846062"/>
          </a:xfrm>
          <a:prstGeom prst="rect">
            <a:avLst/>
          </a:prstGeom>
          <a:noFill/>
        </p:spPr>
      </p:pic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285720" y="3214686"/>
            <a:ext cx="9144000" cy="26543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Растение – живое  существо </a:t>
            </a:r>
            <a:r>
              <a:rPr lang="ru-RU" sz="66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258</Words>
  <Application>Microsoft Office PowerPoint</Application>
  <PresentationFormat>Экран (4:3)</PresentationFormat>
  <Paragraphs>73</Paragraphs>
  <Slides>25</Slides>
  <Notes>1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Тема Office</vt:lpstr>
      <vt:lpstr>Видео-клип</vt:lpstr>
      <vt:lpstr>Как живут растения?</vt:lpstr>
      <vt:lpstr>Слайд 2</vt:lpstr>
      <vt:lpstr>Слайд 3</vt:lpstr>
      <vt:lpstr>«Третий -  лишний» </vt:lpstr>
      <vt:lpstr> Растения</vt:lpstr>
      <vt:lpstr>Как живут растения ?</vt:lpstr>
      <vt:lpstr> - доказать  что  растение - живое существо;  - узнать  какие условия жизни необходимы растениям;   - учиться правильно контролировать  и оценивать   - результаты  своих действий на уроке  и одноклассников;   - учиться бережно относиться к растениям </vt:lpstr>
      <vt:lpstr>           Растения – это …   </vt:lpstr>
      <vt:lpstr>Растение – живое  существо ?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Условия роста растений</vt:lpstr>
      <vt:lpstr>Слайд 22</vt:lpstr>
      <vt:lpstr>СЕГОДНЯ НА УРОКЕ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natasha23</dc:creator>
  <cp:lastModifiedBy>User</cp:lastModifiedBy>
  <cp:revision>24</cp:revision>
  <dcterms:created xsi:type="dcterms:W3CDTF">2011-01-11T07:45:10Z</dcterms:created>
  <dcterms:modified xsi:type="dcterms:W3CDTF">2016-11-24T19:47:19Z</dcterms:modified>
</cp:coreProperties>
</file>