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1" r:id="rId2"/>
    <p:sldId id="257" r:id="rId3"/>
    <p:sldId id="290" r:id="rId4"/>
    <p:sldId id="292" r:id="rId5"/>
    <p:sldId id="287" r:id="rId6"/>
    <p:sldId id="294" r:id="rId7"/>
    <p:sldId id="295" r:id="rId8"/>
    <p:sldId id="296" r:id="rId9"/>
    <p:sldId id="297" r:id="rId10"/>
    <p:sldId id="298" r:id="rId11"/>
    <p:sldId id="293" r:id="rId12"/>
    <p:sldId id="285" r:id="rId13"/>
    <p:sldId id="279" r:id="rId14"/>
    <p:sldId id="280" r:id="rId15"/>
    <p:sldId id="302" r:id="rId16"/>
    <p:sldId id="303" r:id="rId17"/>
    <p:sldId id="267" r:id="rId18"/>
    <p:sldId id="300" r:id="rId19"/>
    <p:sldId id="25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132" autoAdjust="0"/>
    <p:restoredTop sz="94640" autoAdjust="0"/>
  </p:normalViewPr>
  <p:slideViewPr>
    <p:cSldViewPr>
      <p:cViewPr>
        <p:scale>
          <a:sx n="73" d="100"/>
          <a:sy n="73" d="100"/>
        </p:scale>
        <p:origin x="-68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1313D-1DED-42DE-892B-5F20EE4C486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A97B8-E665-40F0-B2D1-7A6F3D453F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6822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5A97B8-E665-40F0-B2D1-7A6F3D453F5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A9591-E025-466B-BF3C-9CB59948011D}" type="datetimeFigureOut">
              <a:rPr lang="ru-RU" smtClean="0"/>
              <a:pPr/>
              <a:t>14.12.2021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9C90DF-4B31-48D0-B71C-151E2B241E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3813" y="0"/>
            <a:ext cx="9167813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571472" y="1643050"/>
            <a:ext cx="857252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Посредством уравнений, теорем,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уйму всяких разрешил проблем»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Английский поэт средних веков –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Чоссер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65547" name="Picture 11" descr="https://ds02.infourok.ru/uploads/ex/0426/0004365d-3547401f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973" y="107134"/>
            <a:ext cx="8429681" cy="63222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3813" y="0"/>
            <a:ext cx="916781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19400" y="0"/>
            <a:ext cx="468155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B0F0"/>
              </a:solidFill>
            </a:endParaRPr>
          </a:p>
          <a:p>
            <a:pPr algn="ctr"/>
            <a:endParaRPr lang="ru-RU" sz="5400" b="1" dirty="0" smtClean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5334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и</a:t>
            </a:r>
            <a:endParaRPr lang="ru-RU" sz="2400" b="1" dirty="0"/>
          </a:p>
        </p:txBody>
      </p:sp>
      <p:pic>
        <p:nvPicPr>
          <p:cNvPr id="59394" name="Picture 2" descr="C:\Users\gulna\Desktop\Lesson Study\мой урок\урок по теме  деление дробей (обобщение)\hello_html_1c738e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0414" y="534968"/>
            <a:ext cx="8216428" cy="6162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67813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034" y="428604"/>
            <a:ext cx="8858312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altLang="ru-RU" sz="2800" b="1" dirty="0" smtClean="0"/>
              <a:t>              </a:t>
            </a:r>
            <a:r>
              <a:rPr lang="ru-RU" altLang="ru-RU" sz="2800" b="1" dirty="0" smtClean="0"/>
              <a:t>       </a:t>
            </a:r>
            <a:r>
              <a:rPr lang="ru-RU" altLang="ru-RU" sz="2800" b="1" dirty="0" smtClean="0"/>
              <a:t>__ да</a:t>
            </a:r>
          </a:p>
          <a:p>
            <a:pPr lvl="0"/>
            <a:r>
              <a:rPr lang="ru-RU" altLang="ru-RU" sz="2800" b="1" dirty="0" smtClean="0"/>
              <a:t>                </a:t>
            </a:r>
            <a:r>
              <a:rPr lang="ru-RU" altLang="ru-RU" sz="2800" b="1" dirty="0" smtClean="0"/>
              <a:t>      </a:t>
            </a:r>
            <a:r>
              <a:rPr lang="en-US" altLang="ru-RU" sz="2800" b="1" dirty="0" smtClean="0"/>
              <a:t>^ </a:t>
            </a:r>
            <a:r>
              <a:rPr lang="ru-RU" altLang="ru-RU" sz="2800" b="1" dirty="0" smtClean="0"/>
              <a:t>нет</a:t>
            </a:r>
          </a:p>
          <a:p>
            <a:pPr lvl="0"/>
            <a:r>
              <a:rPr lang="ru-RU" sz="2800" b="1" dirty="0" smtClean="0"/>
              <a:t>1. </a:t>
            </a:r>
            <a:r>
              <a:rPr lang="ru-RU" sz="2800" b="1" dirty="0" smtClean="0"/>
              <a:t>Уравнение </a:t>
            </a:r>
            <a:r>
              <a:rPr lang="ru-RU" sz="2800" dirty="0" smtClean="0"/>
              <a:t>7х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-13х+5=0 </a:t>
            </a:r>
            <a:r>
              <a:rPr lang="ru-RU" sz="2800" b="1" dirty="0" smtClean="0"/>
              <a:t> является </a:t>
            </a:r>
            <a:r>
              <a:rPr lang="ru-RU" sz="2800" b="1" dirty="0" smtClean="0"/>
              <a:t>квадратным</a:t>
            </a:r>
            <a:endParaRPr lang="ru-RU" sz="2800" dirty="0" smtClean="0"/>
          </a:p>
          <a:p>
            <a:pPr lvl="0"/>
            <a:r>
              <a:rPr lang="ru-RU" sz="2800" b="1" dirty="0" smtClean="0"/>
              <a:t> </a:t>
            </a:r>
            <a:r>
              <a:rPr lang="ru-RU" sz="2800" b="1" dirty="0" smtClean="0"/>
              <a:t>2. Квадратное </a:t>
            </a:r>
            <a:r>
              <a:rPr lang="ru-RU" sz="2800" b="1" dirty="0" smtClean="0"/>
              <a:t>уравнение </a:t>
            </a:r>
            <a:r>
              <a:rPr lang="ru-RU" sz="2800" dirty="0" smtClean="0"/>
              <a:t>-15х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+4х-2=0 </a:t>
            </a:r>
            <a:r>
              <a:rPr lang="ru-RU" sz="2800" b="1" dirty="0" smtClean="0"/>
              <a:t>является приведённым</a:t>
            </a:r>
            <a:endParaRPr lang="ru-RU" sz="2800" dirty="0" smtClean="0"/>
          </a:p>
          <a:p>
            <a:pPr lvl="0"/>
            <a:r>
              <a:rPr lang="ru-RU" sz="2800" b="1" dirty="0" smtClean="0"/>
              <a:t>3. Квадратное </a:t>
            </a:r>
            <a:r>
              <a:rPr lang="ru-RU" sz="2800" b="1" dirty="0" smtClean="0"/>
              <a:t>уравнение </a:t>
            </a:r>
            <a:r>
              <a:rPr lang="ru-RU" sz="2800" dirty="0" smtClean="0"/>
              <a:t>16х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-9=0</a:t>
            </a:r>
            <a:r>
              <a:rPr lang="ru-RU" sz="2800" b="1" dirty="0" smtClean="0"/>
              <a:t>  является неполным</a:t>
            </a:r>
            <a:endParaRPr lang="ru-RU" sz="2800" dirty="0" smtClean="0"/>
          </a:p>
          <a:p>
            <a:pPr lvl="0"/>
            <a:r>
              <a:rPr lang="ru-RU" sz="2800" b="1" dirty="0" smtClean="0"/>
              <a:t>4.Число </a:t>
            </a:r>
            <a:r>
              <a:rPr lang="ru-RU" sz="2800" b="1" dirty="0" smtClean="0"/>
              <a:t>5 является корнем квадратного уравнения 5х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=0</a:t>
            </a:r>
            <a:endParaRPr lang="ru-RU" sz="2800" dirty="0" smtClean="0"/>
          </a:p>
          <a:p>
            <a:pPr lvl="0"/>
            <a:r>
              <a:rPr lang="ru-RU" sz="2800" b="1" dirty="0" smtClean="0"/>
              <a:t>5.Число </a:t>
            </a:r>
            <a:r>
              <a:rPr lang="ru-RU" sz="2800" b="1" dirty="0" smtClean="0"/>
              <a:t>-3 является корнем квадратного уравнения </a:t>
            </a:r>
            <a:r>
              <a:rPr lang="ru-RU" sz="2800" b="1" dirty="0" smtClean="0"/>
              <a:t>  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+6х+9=0</a:t>
            </a:r>
            <a:endParaRPr lang="ru-RU" sz="2800" dirty="0" smtClean="0"/>
          </a:p>
          <a:p>
            <a:pPr lvl="0"/>
            <a:r>
              <a:rPr lang="ru-RU" sz="2800" b="1" dirty="0" smtClean="0"/>
              <a:t>6.В  </a:t>
            </a:r>
            <a:r>
              <a:rPr lang="ru-RU" sz="2800" b="1" dirty="0" smtClean="0"/>
              <a:t>квадратном уравнении </a:t>
            </a:r>
            <a:r>
              <a:rPr lang="ru-RU" sz="2800" dirty="0" smtClean="0"/>
              <a:t>4х</a:t>
            </a:r>
            <a:r>
              <a:rPr lang="ru-RU" sz="2800" baseline="30000" dirty="0" smtClean="0"/>
              <a:t>2</a:t>
            </a:r>
            <a:r>
              <a:rPr lang="ru-RU" sz="2800" dirty="0" smtClean="0"/>
              <a:t>+5х-3=0 </a:t>
            </a:r>
            <a:r>
              <a:rPr lang="ru-RU" sz="2800" b="1" dirty="0" smtClean="0"/>
              <a:t>свободный член равен -3</a:t>
            </a:r>
            <a:endParaRPr lang="ru-RU" sz="2800" dirty="0" smtClean="0"/>
          </a:p>
          <a:p>
            <a:pPr lvl="0"/>
            <a:r>
              <a:rPr lang="ru-RU" sz="2800" b="1" dirty="0" smtClean="0"/>
              <a:t>7.Числа </a:t>
            </a:r>
            <a:r>
              <a:rPr lang="ru-RU" sz="2800" b="1" dirty="0" smtClean="0"/>
              <a:t>-1 и -0,5 корнями квадратного уравнения 2х</a:t>
            </a:r>
            <a:r>
              <a:rPr lang="ru-RU" sz="2800" b="1" baseline="30000" dirty="0" smtClean="0"/>
              <a:t>2</a:t>
            </a:r>
            <a:r>
              <a:rPr lang="ru-RU" sz="2800" b="1" dirty="0" smtClean="0"/>
              <a:t>+3х+1=0</a:t>
            </a:r>
            <a:endParaRPr lang="ru-RU" sz="2800" dirty="0" smtClean="0"/>
          </a:p>
          <a:p>
            <a:r>
              <a:rPr lang="ru-RU" sz="2800" dirty="0" smtClean="0"/>
              <a:t> </a:t>
            </a:r>
          </a:p>
          <a:p>
            <a:pPr lvl="0"/>
            <a:endParaRPr lang="ru-RU" sz="2800" b="1" dirty="0" smtClean="0"/>
          </a:p>
          <a:p>
            <a:pPr lvl="0"/>
            <a:endParaRPr lang="ru-RU" sz="2800" dirty="0" smtClean="0"/>
          </a:p>
          <a:p>
            <a:pPr lvl="0"/>
            <a:r>
              <a:rPr lang="ru-RU" sz="2800" dirty="0" smtClean="0"/>
              <a:t>7.  </a:t>
            </a:r>
            <a:endParaRPr lang="ru-RU" dirty="0"/>
          </a:p>
        </p:txBody>
      </p:sp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K:\Documents and Settings\User\Рабочий стол\ФОНЫ для презентаций\ФОНЫ 1\100_new_fons_1\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 Box 7"/>
          <p:cNvSpPr txBox="1">
            <a:spLocks noChangeArrowheads="1"/>
          </p:cNvSpPr>
          <p:nvPr/>
        </p:nvSpPr>
        <p:spPr bwMode="auto">
          <a:xfrm>
            <a:off x="8316913" y="62372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8</a:t>
            </a:r>
          </a:p>
        </p:txBody>
      </p:sp>
      <p:sp>
        <p:nvSpPr>
          <p:cNvPr id="29700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ru-RU" altLang="ru-RU" sz="7200" b="1" dirty="0" smtClean="0"/>
              <a:t>Ответы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en-US" altLang="ru-RU" sz="7200" b="1" dirty="0" smtClean="0"/>
              <a:t>_ ^</a:t>
            </a:r>
            <a:r>
              <a:rPr lang="ru-RU" altLang="ru-RU" sz="7200" b="1" dirty="0" smtClean="0"/>
              <a:t> </a:t>
            </a:r>
            <a:r>
              <a:rPr lang="en-US" altLang="ru-RU" sz="7200" b="1" dirty="0" smtClean="0"/>
              <a:t>_ ^ _ _ </a:t>
            </a:r>
            <a:r>
              <a:rPr lang="en-US" altLang="ru-RU" sz="7200" b="1" dirty="0" smtClean="0"/>
              <a:t>_</a:t>
            </a:r>
          </a:p>
          <a:p>
            <a:pPr marL="0" indent="0" algn="ctr">
              <a:buFont typeface="Wingdings 2" pitchFamily="18" charset="2"/>
              <a:buNone/>
            </a:pPr>
            <a:r>
              <a:rPr lang="ru-RU" altLang="ru-RU" sz="5400" b="1" dirty="0" smtClean="0"/>
              <a:t> 1 </a:t>
            </a:r>
            <a:r>
              <a:rPr lang="en-US" altLang="ru-RU" sz="5400" b="1" dirty="0" smtClean="0"/>
              <a:t> </a:t>
            </a:r>
            <a:r>
              <a:rPr lang="en-US" altLang="ru-RU" sz="5400" b="1" dirty="0" smtClean="0"/>
              <a:t>2  3  </a:t>
            </a:r>
            <a:r>
              <a:rPr lang="en-US" altLang="ru-RU" sz="5400" b="1" dirty="0" smtClean="0"/>
              <a:t>4  </a:t>
            </a:r>
            <a:r>
              <a:rPr lang="en-US" altLang="ru-RU" sz="5400" b="1" dirty="0" smtClean="0"/>
              <a:t>5   6  7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K:\Documents and Settings\User\Рабочий стол\ФОНЫ для презентаций\ФОНЫ 1\100_new_fons_1\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8316913" y="62372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8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 eaLnBrk="1" hangingPunct="1">
              <a:buFont typeface="Wingdings" pitchFamily="2" charset="2"/>
              <a:buNone/>
              <a:defRPr/>
            </a:pPr>
            <a:r>
              <a:rPr lang="ru-RU" altLang="ru-RU" sz="4400" b="1" dirty="0" smtClean="0">
                <a:solidFill>
                  <a:schemeClr val="accent3">
                    <a:lumMod val="75000"/>
                  </a:schemeClr>
                </a:solidFill>
              </a:rPr>
              <a:t>«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5</a:t>
            </a:r>
            <a:r>
              <a:rPr lang="ru-RU" altLang="ru-RU" sz="4400" b="1" dirty="0" smtClean="0">
                <a:solidFill>
                  <a:srgbClr val="993300"/>
                </a:solidFill>
              </a:rPr>
              <a:t>»- все верно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altLang="ru-RU" sz="4400" b="1" dirty="0" smtClean="0">
                <a:solidFill>
                  <a:srgbClr val="993300"/>
                </a:solidFill>
              </a:rPr>
              <a:t>«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4</a:t>
            </a:r>
            <a:r>
              <a:rPr lang="ru-RU" altLang="ru-RU" sz="4400" b="1" dirty="0" smtClean="0">
                <a:solidFill>
                  <a:srgbClr val="993300"/>
                </a:solidFill>
              </a:rPr>
              <a:t>»- 5-6 верных ответов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altLang="ru-RU" sz="4400" b="1" dirty="0" smtClean="0">
                <a:solidFill>
                  <a:srgbClr val="993300"/>
                </a:solidFill>
              </a:rPr>
              <a:t>«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3</a:t>
            </a:r>
            <a:r>
              <a:rPr lang="ru-RU" altLang="ru-RU" sz="4400" b="1" dirty="0" smtClean="0">
                <a:solidFill>
                  <a:srgbClr val="993300"/>
                </a:solidFill>
              </a:rPr>
              <a:t>»- 4 верных ответов</a:t>
            </a:r>
          </a:p>
          <a:p>
            <a:pPr lvl="4" eaLnBrk="1" hangingPunct="1">
              <a:buFont typeface="Wingdings" pitchFamily="2" charset="2"/>
              <a:buNone/>
              <a:defRPr/>
            </a:pPr>
            <a:r>
              <a:rPr lang="ru-RU" altLang="ru-RU" sz="4400" b="1" dirty="0" smtClean="0">
                <a:solidFill>
                  <a:srgbClr val="993300"/>
                </a:solidFill>
              </a:rPr>
              <a:t>«</a:t>
            </a:r>
            <a:r>
              <a:rPr lang="ru-RU" altLang="ru-RU" sz="4400" b="1" dirty="0" smtClean="0">
                <a:solidFill>
                  <a:srgbClr val="FF0000"/>
                </a:solidFill>
              </a:rPr>
              <a:t>2</a:t>
            </a:r>
            <a:r>
              <a:rPr lang="ru-RU" altLang="ru-RU" sz="4400" b="1" dirty="0" smtClean="0">
                <a:solidFill>
                  <a:srgbClr val="993300"/>
                </a:solidFill>
              </a:rPr>
              <a:t>»- менее 4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en-US" sz="5400" b="1" dirty="0"/>
          </a:p>
        </p:txBody>
      </p:sp>
      <p:sp>
        <p:nvSpPr>
          <p:cNvPr id="30725" name="Прямоугольник 2"/>
          <p:cNvSpPr>
            <a:spLocks noChangeArrowheads="1"/>
          </p:cNvSpPr>
          <p:nvPr/>
        </p:nvSpPr>
        <p:spPr bwMode="auto">
          <a:xfrm>
            <a:off x="1331913" y="549275"/>
            <a:ext cx="59039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b="1" i="1" u="sng">
                <a:solidFill>
                  <a:schemeClr val="bg1"/>
                </a:solidFill>
              </a:rPr>
              <a:t>Выставим оценки</a:t>
            </a:r>
            <a:endParaRPr lang="ru-RU" altLang="ru-RU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K:\Documents and Settings\User\Рабочий стол\ФОНЫ для презентаций\ФОНЫ 1\100_new_fons_1\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8316913" y="62372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8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4911741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Родители пообещали ученику 8 класса купить новый смартфон по окончании 9 класса за успешную учебу. Та модель, которая ему нравится, стоит </a:t>
            </a:r>
            <a:r>
              <a:rPr lang="ru-RU" b="1" dirty="0" smtClean="0"/>
              <a:t>23 328 </a:t>
            </a:r>
            <a:r>
              <a:rPr lang="ru-RU" dirty="0" smtClean="0"/>
              <a:t>руб. Родители решили сделать банковский вклад в размере </a:t>
            </a:r>
            <a:r>
              <a:rPr lang="ru-RU" b="1" dirty="0" smtClean="0"/>
              <a:t>20 000</a:t>
            </a:r>
            <a:r>
              <a:rPr lang="ru-RU" dirty="0" smtClean="0"/>
              <a:t>. руб. для того, чтобы накопить эту сумму, предполагая, что цена не повысится. </a:t>
            </a:r>
          </a:p>
          <a:p>
            <a:r>
              <a:rPr lang="ru-RU" u="sng" dirty="0" smtClean="0">
                <a:solidFill>
                  <a:schemeClr val="accent1">
                    <a:lumMod val="75000"/>
                  </a:schemeClr>
                </a:solidFill>
              </a:rPr>
              <a:t>Под какой минимальный годовой процент им нужно сделать вклад, чтобы по истечении двух лет получить данную сумму?</a:t>
            </a:r>
          </a:p>
          <a:p>
            <a:pPr lvl="4" eaLnBrk="1" hangingPunct="1">
              <a:buFont typeface="Wingdings" pitchFamily="2" charset="2"/>
              <a:buNone/>
              <a:defRPr/>
            </a:pPr>
            <a:endParaRPr lang="ru-RU" altLang="ru-RU" sz="4400" b="1" dirty="0" smtClean="0">
              <a:solidFill>
                <a:srgbClr val="993300"/>
              </a:solidFill>
            </a:endParaRPr>
          </a:p>
          <a:p>
            <a:pPr marL="0" indent="0" algn="ctr">
              <a:buFont typeface="Wingdings 2" pitchFamily="18" charset="2"/>
              <a:buNone/>
              <a:defRPr/>
            </a:pPr>
            <a:endParaRPr lang="en-US" sz="5400" b="1" dirty="0"/>
          </a:p>
        </p:txBody>
      </p:sp>
      <p:sp>
        <p:nvSpPr>
          <p:cNvPr id="30725" name="Прямоугольник 2"/>
          <p:cNvSpPr>
            <a:spLocks noChangeArrowheads="1"/>
          </p:cNvSpPr>
          <p:nvPr/>
        </p:nvSpPr>
        <p:spPr bwMode="auto">
          <a:xfrm>
            <a:off x="1331913" y="549275"/>
            <a:ext cx="59039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dirty="0" smtClean="0">
                <a:solidFill>
                  <a:schemeClr val="bg1"/>
                </a:solidFill>
              </a:rPr>
              <a:t>Задача</a:t>
            </a:r>
            <a:endParaRPr lang="ru-RU" altLang="ru-RU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K:\Documents and Settings\User\Рабочий стол\ФОНЫ для презентаций\ФОНЫ 1\100_new_fons_1\My_new_fons_next 100\58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7"/>
          <p:cNvSpPr txBox="1">
            <a:spLocks noChangeArrowheads="1"/>
          </p:cNvSpPr>
          <p:nvPr/>
        </p:nvSpPr>
        <p:spPr bwMode="auto">
          <a:xfrm>
            <a:off x="8316913" y="6237288"/>
            <a:ext cx="43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8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596" y="1214422"/>
            <a:ext cx="8501122" cy="491174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5400" dirty="0" smtClean="0"/>
              <a:t>Пусть </a:t>
            </a:r>
            <a:r>
              <a:rPr lang="ru-RU" sz="5400" dirty="0" err="1" smtClean="0"/>
              <a:t>х</a:t>
            </a:r>
            <a:r>
              <a:rPr lang="ru-RU" sz="5400" dirty="0" smtClean="0"/>
              <a:t> % - ставка по вкладу.</a:t>
            </a:r>
          </a:p>
          <a:p>
            <a:pPr>
              <a:buNone/>
            </a:pPr>
            <a:r>
              <a:rPr lang="ru-RU" sz="5400" dirty="0" smtClean="0"/>
              <a:t>Коэффициент увеличения первоначальной суммы составит (1+х*0,01)</a:t>
            </a:r>
            <a:r>
              <a:rPr lang="ru-RU" sz="5400" baseline="30000" dirty="0" smtClean="0"/>
              <a:t>2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Составим уравнение: 20000*(1+х*0,01)</a:t>
            </a:r>
            <a:r>
              <a:rPr lang="ru-RU" sz="5400" baseline="30000" dirty="0" smtClean="0"/>
              <a:t>2</a:t>
            </a:r>
            <a:r>
              <a:rPr lang="ru-RU" sz="5400" dirty="0" smtClean="0"/>
              <a:t> = 23328</a:t>
            </a:r>
          </a:p>
          <a:p>
            <a:pPr marL="0" indent="0" algn="ctr">
              <a:buFont typeface="Wingdings 2" pitchFamily="18" charset="2"/>
              <a:buNone/>
              <a:defRPr/>
            </a:pPr>
            <a:endParaRPr lang="en-US" sz="5400" b="1" dirty="0"/>
          </a:p>
        </p:txBody>
      </p:sp>
      <p:sp>
        <p:nvSpPr>
          <p:cNvPr id="30725" name="Прямоугольник 2"/>
          <p:cNvSpPr>
            <a:spLocks noChangeArrowheads="1"/>
          </p:cNvSpPr>
          <p:nvPr/>
        </p:nvSpPr>
        <p:spPr bwMode="auto">
          <a:xfrm>
            <a:off x="1331913" y="549275"/>
            <a:ext cx="59039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3600" dirty="0" smtClean="0">
                <a:solidFill>
                  <a:schemeClr val="bg1"/>
                </a:solidFill>
              </a:rPr>
              <a:t>Решение</a:t>
            </a:r>
            <a:endParaRPr lang="ru-RU" altLang="ru-RU" sz="3600" dirty="0">
              <a:solidFill>
                <a:schemeClr val="bg1"/>
              </a:solidFill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580996" y="1366822"/>
            <a:ext cx="8258204" cy="49117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99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67813" cy="6858000"/>
          </a:xfrm>
          <a:prstGeom prst="rect">
            <a:avLst/>
          </a:prstGeom>
        </p:spPr>
      </p:pic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/>
              <a:t>Оцените свою работу на уроке.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Что </a:t>
            </a:r>
            <a:r>
              <a:rPr lang="ru-RU" sz="2800" b="1" dirty="0"/>
              <a:t>получалось? </a:t>
            </a:r>
            <a:r>
              <a:rPr lang="ru-RU" sz="2800" b="1" dirty="0" smtClean="0"/>
              <a:t> Над </a:t>
            </a:r>
            <a:r>
              <a:rPr lang="ru-RU" sz="2800" b="1" dirty="0"/>
              <a:t>чем надо ещё работать</a:t>
            </a:r>
            <a:r>
              <a:rPr lang="ru-RU" sz="2800" b="1" dirty="0" smtClean="0"/>
              <a:t>?</a:t>
            </a:r>
            <a:br>
              <a:rPr lang="ru-RU" sz="2800" b="1" dirty="0" smtClean="0"/>
            </a:br>
            <a:r>
              <a:rPr lang="ru-RU" sz="2800" b="1" dirty="0" smtClean="0"/>
              <a:t> </a:t>
            </a:r>
            <a:r>
              <a:rPr lang="ru-RU" sz="2800" b="1" dirty="0"/>
              <a:t>Что надо повторить? </a:t>
            </a:r>
          </a:p>
        </p:txBody>
      </p:sp>
      <p:pic>
        <p:nvPicPr>
          <p:cNvPr id="81924" name="Picture 4" descr="walking_5_hc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2420938"/>
            <a:ext cx="2479675" cy="3454400"/>
          </a:xfrm>
          <a:prstGeom prst="rect">
            <a:avLst/>
          </a:prstGeom>
          <a:noFill/>
        </p:spPr>
      </p:pic>
      <p:pic>
        <p:nvPicPr>
          <p:cNvPr id="81925" name="Picture 5" descr="walking_4_hc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3213100"/>
            <a:ext cx="2219325" cy="3092450"/>
          </a:xfrm>
          <a:prstGeom prst="rect">
            <a:avLst/>
          </a:prstGeom>
          <a:noFill/>
        </p:spPr>
      </p:pic>
      <p:pic>
        <p:nvPicPr>
          <p:cNvPr id="81926" name="Picture 6" descr="walking_3_hc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484313"/>
            <a:ext cx="2220912" cy="3094037"/>
          </a:xfrm>
          <a:prstGeom prst="rect">
            <a:avLst/>
          </a:prstGeom>
          <a:noFill/>
        </p:spPr>
      </p:pic>
      <p:sp>
        <p:nvSpPr>
          <p:cNvPr id="81927" name="WordArt 7"/>
          <p:cNvSpPr>
            <a:spLocks noChangeArrowheads="1" noChangeShapeType="1" noTextEdit="1"/>
          </p:cNvSpPr>
          <p:nvPr/>
        </p:nvSpPr>
        <p:spPr bwMode="auto">
          <a:xfrm>
            <a:off x="4876800" y="1371600"/>
            <a:ext cx="3438525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поставь себе</a:t>
            </a:r>
          </a:p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отметку за урок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67813" cy="6858000"/>
          </a:xfrm>
          <a:prstGeom prst="rect">
            <a:avLst/>
          </a:prstGeom>
        </p:spPr>
      </p:pic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571472" y="0"/>
            <a:ext cx="8572528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1.На уроке я работал(а)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2.Урок для меня показался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3.Самым полезным и интересным для меня было…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4.Я встретился(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лась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с трудностью при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5.У меня хорошо получилось...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6.Я выполнял(а) задания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7.Я понял(а), что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8.Теперь я могу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9.Я попробую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C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Меня удивило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C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Мне было трудно …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12.Строки самому себе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13.Скажи комплимент теме «Квадратные уравнения» …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8096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19100"/>
            <a:ext cx="609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Прямоугольник 4"/>
          <p:cNvSpPr>
            <a:spLocks noChangeArrowheads="1"/>
          </p:cNvSpPr>
          <p:nvPr/>
        </p:nvSpPr>
        <p:spPr bwMode="auto">
          <a:xfrm>
            <a:off x="762000" y="990600"/>
            <a:ext cx="731837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Д/</a:t>
            </a:r>
            <a:r>
              <a:rPr lang="ru-RU" sz="60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endParaRPr lang="ru-RU" sz="60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ru-RU" sz="60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Разноуровневые</a:t>
            </a: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карточки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8096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2643188" y="285750"/>
            <a:ext cx="450123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Классная </a:t>
            </a:r>
            <a:r>
              <a:rPr lang="ru-RU" sz="4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работа.  </a:t>
            </a:r>
            <a:endParaRPr lang="ru-RU" sz="4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19100"/>
            <a:ext cx="609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Прямоугольник 2"/>
          <p:cNvSpPr>
            <a:spLocks noChangeArrowheads="1"/>
          </p:cNvSpPr>
          <p:nvPr/>
        </p:nvSpPr>
        <p:spPr bwMode="auto">
          <a:xfrm>
            <a:off x="7620000" y="381000"/>
            <a:ext cx="1210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16.12.</a:t>
            </a:r>
            <a:endParaRPr lang="ru-RU" sz="3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9" name="Прямоугольник 4"/>
          <p:cNvSpPr>
            <a:spLocks noChangeArrowheads="1"/>
          </p:cNvSpPr>
          <p:nvPr/>
        </p:nvSpPr>
        <p:spPr bwMode="auto">
          <a:xfrm>
            <a:off x="1143000" y="1000125"/>
            <a:ext cx="73183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4000" b="1" dirty="0" smtClean="0">
              <a:solidFill>
                <a:schemeClr val="bg1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sz="4800" b="1" dirty="0" smtClean="0">
                <a:solidFill>
                  <a:schemeClr val="bg1"/>
                </a:solidFill>
              </a:rPr>
              <a:t>Формула </a:t>
            </a:r>
            <a:r>
              <a:rPr lang="ru-RU" sz="4800" b="1" dirty="0" smtClean="0">
                <a:solidFill>
                  <a:schemeClr val="bg1"/>
                </a:solidFill>
              </a:rPr>
              <a:t>корней квадратного уравнения</a:t>
            </a:r>
            <a:endParaRPr lang="ru-RU" sz="4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8096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419100"/>
            <a:ext cx="6096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Прямоугольник 4"/>
          <p:cNvSpPr>
            <a:spLocks noChangeArrowheads="1"/>
          </p:cNvSpPr>
          <p:nvPr/>
        </p:nvSpPr>
        <p:spPr bwMode="auto">
          <a:xfrm>
            <a:off x="357158" y="1000125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- Обобщить </a:t>
            </a:r>
          </a:p>
          <a:p>
            <a:endParaRPr lang="ru-RU" sz="4800" dirty="0" smtClean="0">
              <a:solidFill>
                <a:schemeClr val="bg1"/>
              </a:solidFill>
            </a:endParaRPr>
          </a:p>
          <a:p>
            <a:r>
              <a:rPr lang="ru-RU" sz="4800" dirty="0" smtClean="0">
                <a:solidFill>
                  <a:schemeClr val="bg1"/>
                </a:solidFill>
              </a:rPr>
              <a:t>- Систематизировать</a:t>
            </a:r>
          </a:p>
          <a:p>
            <a:endParaRPr lang="ru-RU" sz="4800" dirty="0" smtClean="0">
              <a:solidFill>
                <a:schemeClr val="bg1"/>
              </a:solidFill>
            </a:endParaRPr>
          </a:p>
          <a:p>
            <a:r>
              <a:rPr lang="ru-RU" sz="4800" dirty="0" smtClean="0">
                <a:solidFill>
                  <a:schemeClr val="bg1"/>
                </a:solidFill>
              </a:rPr>
              <a:t>- Отработать </a:t>
            </a:r>
            <a:endParaRPr lang="ru-RU" sz="4800" dirty="0" smtClean="0">
              <a:solidFill>
                <a:schemeClr val="bg1"/>
              </a:solidFill>
            </a:endParaRPr>
          </a:p>
          <a:p>
            <a:r>
              <a:rPr lang="ru-RU" sz="4800" dirty="0" smtClean="0"/>
              <a:t> 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Мои документы\для презентаций\для презентаций\фоны для школы\93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67813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1472" y="214290"/>
            <a:ext cx="857252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 Как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называется уравнение вида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ru-RU" sz="3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х+с=0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выражения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-4ас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Сколько корней имеет квадратное уравнение, если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Сколько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корней имеет квадратное уравнение, если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Чему равен корень уравнения ах</a:t>
            </a:r>
            <a:r>
              <a:rPr lang="ru-RU" sz="30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Как называется квадратное уравнение, где хотя бы один их коэффициентов 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 или с равен нулю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Как называется квадратное уравнение, в котором первый коэффициент а=1?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04664"/>
            <a:ext cx="914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Задание </a:t>
            </a:r>
          </a:p>
          <a:p>
            <a:pPr lvl="0" algn="ctr"/>
            <a:r>
              <a:rPr lang="ru-RU" sz="3200" dirty="0" smtClean="0"/>
              <a:t>Распределите предложенные уравнения по группам :квадратные уравнения и не являющиеся квадратными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20" name="Рисунок 19" descr="https://learningapps.org/qrcode.php?id=pmkmb0ghn0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3071810"/>
            <a:ext cx="364333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40466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Задание </a:t>
            </a:r>
          </a:p>
          <a:p>
            <a:pPr lvl="0" algn="ctr"/>
            <a:r>
              <a:rPr lang="ru-RU" sz="3200" dirty="0" smtClean="0"/>
              <a:t>Найдите коэффициенты </a:t>
            </a:r>
            <a:r>
              <a:rPr lang="ru-RU" sz="3200" dirty="0" err="1" smtClean="0"/>
              <a:t>a</a:t>
            </a:r>
            <a:r>
              <a:rPr lang="ru-RU" sz="3200" dirty="0" smtClean="0"/>
              <a:t>, </a:t>
            </a:r>
            <a:r>
              <a:rPr lang="ru-RU" sz="3200" dirty="0" err="1" smtClean="0"/>
              <a:t>b</a:t>
            </a:r>
            <a:r>
              <a:rPr lang="ru-RU" sz="3200" dirty="0" smtClean="0"/>
              <a:t> и </a:t>
            </a:r>
            <a:r>
              <a:rPr lang="ru-RU" sz="3200" dirty="0" err="1" smtClean="0"/>
              <a:t>c</a:t>
            </a:r>
            <a:endParaRPr lang="ru-RU" sz="3200" dirty="0" smtClean="0"/>
          </a:p>
          <a:p>
            <a:pPr algn="ctr"/>
            <a:endParaRPr lang="ru-RU" sz="3200" b="1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 descr="https://learningapps.org/qrcode.php?id=p8zy8rdhk1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071678"/>
            <a:ext cx="4214842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s://fsd.multiurok.ru/html/2020/08/25/s_5f44c77c82051/1513784_20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428604"/>
            <a:ext cx="8143932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 descr="https://fsd.multiurok.ru/html/2020/08/25/s_5f44c77c82051/1513784_2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8001055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357166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3200" dirty="0" smtClean="0"/>
              <a:t>Установите правильную последовательность шагов при выполнении данного алгоритма программы.</a:t>
            </a:r>
            <a:endParaRPr lang="ru-RU" sz="3200" dirty="0"/>
          </a:p>
        </p:txBody>
      </p:sp>
      <p:sp>
        <p:nvSpPr>
          <p:cNvPr id="16" name="TextBox 15"/>
          <p:cNvSpPr txBox="1"/>
          <p:nvPr/>
        </p:nvSpPr>
        <p:spPr>
          <a:xfrm>
            <a:off x="4114800" y="297455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7" name="Рисунок 6" descr="https://learningapps.org/qrcode.php?id=p1ibc824t0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3" y="2357430"/>
            <a:ext cx="4071967" cy="335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705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</TotalTime>
  <Words>433</Words>
  <Application>Microsoft Office PowerPoint</Application>
  <PresentationFormat>Экран (4:3)</PresentationFormat>
  <Paragraphs>87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Оцените свою работу на уроке.  Что получалось?  Над чем надо ещё работать?  Что надо повторить? </vt:lpstr>
      <vt:lpstr>Слайд 18</vt:lpstr>
      <vt:lpstr>Слайд 19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Master</dc:creator>
  <cp:lastModifiedBy>Гульнара Умарова</cp:lastModifiedBy>
  <cp:revision>45</cp:revision>
  <dcterms:created xsi:type="dcterms:W3CDTF">2018-11-25T14:08:18Z</dcterms:created>
  <dcterms:modified xsi:type="dcterms:W3CDTF">2021-12-14T16:29:15Z</dcterms:modified>
</cp:coreProperties>
</file>