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305" r:id="rId2"/>
    <p:sldId id="300" r:id="rId3"/>
    <p:sldId id="301" r:id="rId4"/>
    <p:sldId id="271" r:id="rId5"/>
    <p:sldId id="258" r:id="rId6"/>
    <p:sldId id="273" r:id="rId7"/>
    <p:sldId id="296" r:id="rId8"/>
    <p:sldId id="274" r:id="rId9"/>
    <p:sldId id="290" r:id="rId10"/>
    <p:sldId id="298" r:id="rId11"/>
    <p:sldId id="297" r:id="rId12"/>
    <p:sldId id="293" r:id="rId13"/>
    <p:sldId id="278" r:id="rId14"/>
    <p:sldId id="302" r:id="rId15"/>
    <p:sldId id="292" r:id="rId16"/>
    <p:sldId id="276" r:id="rId17"/>
    <p:sldId id="280" r:id="rId18"/>
    <p:sldId id="277" r:id="rId19"/>
    <p:sldId id="295" r:id="rId20"/>
    <p:sldId id="304" r:id="rId21"/>
    <p:sldId id="30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FF9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44" autoAdjust="0"/>
  </p:normalViewPr>
  <p:slideViewPr>
    <p:cSldViewPr>
      <p:cViewPr varScale="1">
        <p:scale>
          <a:sx n="79" d="100"/>
          <a:sy n="79" d="100"/>
        </p:scale>
        <p:origin x="120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43976-36B5-4F76-AE49-2F6E563A14AC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16D2D-F075-44AC-8960-2580D9A95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28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16D2D-F075-44AC-8960-2580D9A9536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343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9936EB-BA4C-4193-8A67-B55D0AC2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000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AC1541-893B-44F6-9A2E-5BEE0ECA39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877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9D14B-3403-4679-9ECD-1BE313E392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706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15F80F-5786-4A18-BAA1-F96FDE641D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17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55E265-7D91-49D3-906A-82D9565A8B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43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8C6CF1-3A86-402D-8EBC-AF8C3CB9B7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828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AC1AA-D2E8-404C-966F-C57A887D78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820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AE8F56-7CF3-4F7D-9D6A-A2360BD9BF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55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921D6-C9F9-4C65-8A27-2D0AC4C0BC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57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683E0-3A74-4604-8450-0BE0E44173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9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0CF0C4-C653-4436-98D1-D9EC29E2EF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83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chemeClr val="accent6">
                <a:lumMod val="60000"/>
                <a:lumOff val="40000"/>
              </a:schemeClr>
            </a:gs>
            <a:gs pos="6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4414A75-78FF-4819-84A8-9C09DFA3E3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61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348880"/>
            <a:ext cx="6858000" cy="2387600"/>
          </a:xfrm>
        </p:spPr>
        <p:txBody>
          <a:bodyPr/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Ткани растений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презентация к уроку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5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классе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581128"/>
            <a:ext cx="3312368" cy="1440160"/>
          </a:xfrm>
        </p:spPr>
        <p:txBody>
          <a:bodyPr>
            <a:normAutofit lnSpcReduction="10000"/>
          </a:bodyPr>
          <a:lstStyle/>
          <a:p>
            <a:r>
              <a:rPr lang="ru-RU" b="1" dirty="0" err="1" smtClean="0"/>
              <a:t>Козыкина</a:t>
            </a:r>
            <a:r>
              <a:rPr lang="ru-RU" b="1" dirty="0" smtClean="0"/>
              <a:t> Надежда Николаевна</a:t>
            </a:r>
          </a:p>
          <a:p>
            <a:pPr algn="l"/>
            <a:r>
              <a:rPr lang="ru-RU" b="1" dirty="0"/>
              <a:t>учитель </a:t>
            </a:r>
            <a:r>
              <a:rPr lang="ru-RU" b="1" dirty="0" smtClean="0"/>
              <a:t>биологии</a:t>
            </a:r>
          </a:p>
          <a:p>
            <a:pPr algn="l"/>
            <a:r>
              <a:rPr lang="ru-RU" b="1" dirty="0" smtClean="0"/>
              <a:t>МБОУ «СОШ 11» НГО Приморский край </a:t>
            </a:r>
            <a:r>
              <a:rPr lang="ru-RU" b="1" dirty="0" err="1" smtClean="0"/>
              <a:t>г.Находка</a:t>
            </a:r>
            <a:endParaRPr lang="ru-RU" b="1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49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2893720" y="1167531"/>
            <a:ext cx="2976712" cy="724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458562" y="2806698"/>
            <a:ext cx="4104456" cy="1541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Виды тканей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9512" y="1987749"/>
            <a:ext cx="2736304" cy="8357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7544" y="4805665"/>
            <a:ext cx="3096344" cy="9584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968752" y="2091357"/>
            <a:ext cx="3168352" cy="837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4941168"/>
            <a:ext cx="3033770" cy="969348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>
            <a:off x="2195736" y="2823539"/>
            <a:ext cx="599054" cy="245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377927" y="1987749"/>
            <a:ext cx="4149" cy="649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0"/>
          </p:cNvCxnSpPr>
          <p:nvPr/>
        </p:nvCxnSpPr>
        <p:spPr>
          <a:xfrm flipV="1">
            <a:off x="2015716" y="4221088"/>
            <a:ext cx="878004" cy="584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5724128" y="4356266"/>
            <a:ext cx="936104" cy="584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6" idx="4"/>
          </p:cNvCxnSpPr>
          <p:nvPr/>
        </p:nvCxnSpPr>
        <p:spPr>
          <a:xfrm flipH="1">
            <a:off x="6563018" y="2928717"/>
            <a:ext cx="989910" cy="417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59632" y="47667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Используя текст учебника заполните кластер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92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2915816" y="687978"/>
            <a:ext cx="2976712" cy="724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Основная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339752" y="2607932"/>
            <a:ext cx="3528392" cy="12129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Виды тканей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9512" y="1526362"/>
            <a:ext cx="2736304" cy="8357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</a:rPr>
              <a:t>Покровная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84120" y="4536778"/>
            <a:ext cx="2880320" cy="9584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Механическая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868144" y="1557192"/>
            <a:ext cx="3168352" cy="9721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Образовательная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80112" y="4558748"/>
            <a:ext cx="2880320" cy="10679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Проводящая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835696" y="2420888"/>
            <a:ext cx="864096" cy="278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979712" y="3820864"/>
            <a:ext cx="936104" cy="737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83968" y="1526362"/>
            <a:ext cx="0" cy="894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6012160" y="2607932"/>
            <a:ext cx="1368152" cy="461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5148064" y="3820864"/>
            <a:ext cx="1440160" cy="737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3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755576" y="2204864"/>
            <a:ext cx="4393183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800" b="1" i="1" dirty="0" smtClean="0">
                <a:solidFill>
                  <a:srgbClr val="3333CC"/>
                </a:solidFill>
              </a:rPr>
              <a:t>Одежда-</a:t>
            </a:r>
          </a:p>
          <a:p>
            <a:endParaRPr lang="ru-RU" sz="2800" b="1" i="1" dirty="0" smtClean="0">
              <a:solidFill>
                <a:srgbClr val="3333CC"/>
              </a:solidFill>
            </a:endParaRPr>
          </a:p>
          <a:p>
            <a:r>
              <a:rPr lang="ru-RU" sz="2800" b="1" i="1" dirty="0" smtClean="0">
                <a:solidFill>
                  <a:srgbClr val="3333CC"/>
                </a:solidFill>
              </a:rPr>
              <a:t>Опора –</a:t>
            </a:r>
          </a:p>
          <a:p>
            <a:endParaRPr lang="ru-RU" sz="2800" b="1" i="1" dirty="0" smtClean="0">
              <a:solidFill>
                <a:srgbClr val="3333CC"/>
              </a:solidFill>
            </a:endParaRPr>
          </a:p>
          <a:p>
            <a:r>
              <a:rPr lang="ru-RU" sz="2800" b="1" i="1" dirty="0" smtClean="0">
                <a:solidFill>
                  <a:srgbClr val="3333CC"/>
                </a:solidFill>
              </a:rPr>
              <a:t>Трубки –</a:t>
            </a:r>
          </a:p>
          <a:p>
            <a:endParaRPr lang="ru-RU" sz="2800" b="1" i="1" dirty="0" smtClean="0">
              <a:solidFill>
                <a:srgbClr val="3333CC"/>
              </a:solidFill>
            </a:endParaRPr>
          </a:p>
          <a:p>
            <a:r>
              <a:rPr lang="ru-RU" sz="2800" b="1" i="1" dirty="0" smtClean="0">
                <a:solidFill>
                  <a:srgbClr val="3333CC"/>
                </a:solidFill>
              </a:rPr>
              <a:t>Питание –</a:t>
            </a:r>
          </a:p>
          <a:p>
            <a:endParaRPr lang="ru-RU" sz="2800" b="1" i="1" dirty="0" smtClean="0">
              <a:solidFill>
                <a:srgbClr val="3333CC"/>
              </a:solidFill>
            </a:endParaRPr>
          </a:p>
          <a:p>
            <a:r>
              <a:rPr lang="ru-RU" sz="2800" b="1" i="1" dirty="0" smtClean="0">
                <a:solidFill>
                  <a:srgbClr val="3333CC"/>
                </a:solidFill>
              </a:rPr>
              <a:t>Рост –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775461"/>
              </p:ext>
            </p:extLst>
          </p:nvPr>
        </p:nvGraphicFramePr>
        <p:xfrm>
          <a:off x="4648191" y="1124744"/>
          <a:ext cx="4104456" cy="5298776"/>
        </p:xfrm>
        <a:graphic>
          <a:graphicData uri="http://schemas.openxmlformats.org/drawingml/2006/table">
            <a:tbl>
              <a:tblPr firstRow="1" firstCol="1" bandRow="1"/>
              <a:tblGrid>
                <a:gridCol w="4104456">
                  <a:extLst>
                    <a:ext uri="{9D8B030D-6E8A-4147-A177-3AD203B41FA5}">
                      <a16:colId xmlns:a16="http://schemas.microsoft.com/office/drawing/2014/main" val="1917406515"/>
                    </a:ext>
                  </a:extLst>
                </a:gridCol>
              </a:tblGrid>
              <a:tr h="5298776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</a:rPr>
                        <a:t>Образовательная</a:t>
                      </a:r>
                      <a:endParaRPr lang="ru-RU" sz="2400" b="1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</a:rPr>
                        <a:t>Проводящая</a:t>
                      </a:r>
                      <a:endParaRPr lang="ru-RU" sz="2400" b="1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</a:rPr>
                        <a:t>Механическая </a:t>
                      </a:r>
                      <a:endParaRPr lang="ru-RU" sz="2400" b="1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</a:rPr>
                        <a:t>Основная </a:t>
                      </a:r>
                      <a:endParaRPr lang="ru-RU" sz="2400" b="1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</a:rPr>
                        <a:t>Покровная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41844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63688" y="404664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Ассоциативный ряд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3203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471742" cy="132556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Заполните таблицу (стр.48-49) </a:t>
            </a:r>
            <a:br>
              <a:rPr lang="ru-RU" sz="3200" b="1" dirty="0" smtClean="0"/>
            </a:br>
            <a:r>
              <a:rPr lang="ru-RU" sz="3200" b="1" dirty="0" smtClean="0"/>
              <a:t>работа в группах</a:t>
            </a:r>
            <a:endParaRPr lang="ru-RU" sz="3200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656872"/>
              </p:ext>
            </p:extLst>
          </p:nvPr>
        </p:nvGraphicFramePr>
        <p:xfrm>
          <a:off x="0" y="1124744"/>
          <a:ext cx="9144000" cy="5364088"/>
        </p:xfrm>
        <a:graphic>
          <a:graphicData uri="http://schemas.openxmlformats.org/drawingml/2006/table">
            <a:tbl>
              <a:tblPr firstRow="1" firstCol="1" bandRow="1"/>
              <a:tblGrid>
                <a:gridCol w="2398426">
                  <a:extLst>
                    <a:ext uri="{9D8B030D-6E8A-4147-A177-3AD203B41FA5}">
                      <a16:colId xmlns:a16="http://schemas.microsoft.com/office/drawing/2014/main" val="3702031558"/>
                    </a:ext>
                  </a:extLst>
                </a:gridCol>
                <a:gridCol w="2998032">
                  <a:extLst>
                    <a:ext uri="{9D8B030D-6E8A-4147-A177-3AD203B41FA5}">
                      <a16:colId xmlns:a16="http://schemas.microsoft.com/office/drawing/2014/main" val="2567394681"/>
                    </a:ext>
                  </a:extLst>
                </a:gridCol>
                <a:gridCol w="3747542">
                  <a:extLst>
                    <a:ext uri="{9D8B030D-6E8A-4147-A177-3AD203B41FA5}">
                      <a16:colId xmlns:a16="http://schemas.microsoft.com/office/drawing/2014/main" val="1330025206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</a:rPr>
                        <a:t>Название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</a:rPr>
                        <a:t>ткани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</a:rPr>
                        <a:t>Выполняемые функции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</a:rPr>
                        <a:t>Особенности строения клеток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616040"/>
                  </a:ext>
                </a:extLst>
              </a:tr>
              <a:tr h="83669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</a:rPr>
                        <a:t>1. Покровная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741900"/>
                  </a:ext>
                </a:extLst>
              </a:tr>
              <a:tr h="83669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</a:rPr>
                        <a:t>2.Механическая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387186"/>
                  </a:ext>
                </a:extLst>
              </a:tr>
              <a:tr h="83669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</a:rPr>
                        <a:t>3.Проводящая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6561803"/>
                  </a:ext>
                </a:extLst>
              </a:tr>
              <a:tr h="83669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</a:rPr>
                        <a:t>4.Основная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4935346"/>
                  </a:ext>
                </a:extLst>
              </a:tr>
              <a:tr h="83669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</a:rPr>
                        <a:t>5.Образовательная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520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67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633412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Ткани растений</a:t>
            </a:r>
          </a:p>
        </p:txBody>
      </p:sp>
      <p:pic>
        <p:nvPicPr>
          <p:cNvPr id="7172" name="Picture 4" descr="C:\Documents and Settings\Семья\Рабочий стол\img7.jpg"/>
          <p:cNvPicPr>
            <a:picLocks noChangeAspect="1" noChangeArrowheads="1"/>
          </p:cNvPicPr>
          <p:nvPr/>
        </p:nvPicPr>
        <p:blipFill rotWithShape="1">
          <a:blip r:embed="rId3"/>
          <a:srcRect l="1596" t="20600" r="58242" b="-1"/>
          <a:stretch/>
        </p:blipFill>
        <p:spPr bwMode="auto">
          <a:xfrm>
            <a:off x="-27488" y="1412776"/>
            <a:ext cx="3672408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Stroenie_Steblya.pn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128" y="1844824"/>
            <a:ext cx="5368368" cy="389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88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ChangeArrowheads="1"/>
          </p:cNvSpPr>
          <p:nvPr/>
        </p:nvSpPr>
        <p:spPr bwMode="auto">
          <a:xfrm>
            <a:off x="359559" y="602179"/>
            <a:ext cx="8785225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Назовите пропущенные слова:</a:t>
            </a:r>
          </a:p>
          <a:p>
            <a:endParaRPr lang="ru-RU" sz="2400" b="1" dirty="0">
              <a:solidFill>
                <a:prstClr val="black"/>
              </a:solidFill>
            </a:endParaRPr>
          </a:p>
          <a:p>
            <a:endParaRPr lang="ru-RU" sz="2400" b="1" dirty="0" smtClean="0">
              <a:solidFill>
                <a:prstClr val="black"/>
              </a:solidFill>
            </a:endParaRP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 smtClean="0">
                <a:solidFill>
                  <a:prstClr val="black"/>
                </a:solidFill>
              </a:rPr>
              <a:t>А</a:t>
            </a:r>
            <a:r>
              <a:rPr lang="ru-RU" sz="2000" b="1" dirty="0">
                <a:solidFill>
                  <a:prstClr val="black"/>
                </a:solidFill>
              </a:rPr>
              <a:t>) Кончик корня, побега, зародыш растения состоит </a:t>
            </a:r>
            <a:r>
              <a:rPr lang="ru-RU" sz="2000" b="1" dirty="0" smtClean="0">
                <a:solidFill>
                  <a:prstClr val="black"/>
                </a:solidFill>
              </a:rPr>
              <a:t>из</a:t>
            </a:r>
            <a:r>
              <a:rPr lang="ru-RU" sz="2000" b="1" dirty="0" smtClean="0">
                <a:solidFill>
                  <a:srgbClr val="FF3300"/>
                </a:solidFill>
              </a:rPr>
              <a:t>…… </a:t>
            </a:r>
            <a:r>
              <a:rPr lang="ru-RU" sz="2000" b="1" dirty="0">
                <a:solidFill>
                  <a:prstClr val="black"/>
                </a:solidFill>
              </a:rPr>
              <a:t>ткани.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Б) Скорлупа грецкого ореха состоит из </a:t>
            </a:r>
            <a:r>
              <a:rPr lang="ru-RU" sz="2000" b="1" dirty="0" smtClean="0">
                <a:solidFill>
                  <a:srgbClr val="FF3300"/>
                </a:solidFill>
              </a:rPr>
              <a:t>………… </a:t>
            </a:r>
            <a:r>
              <a:rPr lang="ru-RU" sz="2000" b="1" dirty="0">
                <a:solidFill>
                  <a:prstClr val="black"/>
                </a:solidFill>
              </a:rPr>
              <a:t>ткани.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В) Поверхность всех органов </a:t>
            </a:r>
            <a:r>
              <a:rPr lang="ru-RU" sz="2000" b="1" dirty="0" smtClean="0">
                <a:solidFill>
                  <a:prstClr val="black"/>
                </a:solidFill>
              </a:rPr>
              <a:t>растения  </a:t>
            </a:r>
            <a:r>
              <a:rPr lang="ru-RU" sz="2000" b="1" dirty="0">
                <a:solidFill>
                  <a:prstClr val="black"/>
                </a:solidFill>
              </a:rPr>
              <a:t>состоит из </a:t>
            </a:r>
            <a:r>
              <a:rPr lang="ru-RU" sz="2000" b="1" dirty="0" smtClean="0">
                <a:solidFill>
                  <a:srgbClr val="FF0000"/>
                </a:solidFill>
              </a:rPr>
              <a:t>….. </a:t>
            </a:r>
            <a:r>
              <a:rPr lang="ru-RU" sz="2000" b="1" dirty="0">
                <a:solidFill>
                  <a:prstClr val="black"/>
                </a:solidFill>
              </a:rPr>
              <a:t>ткани.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Г) Мякоть листа, плодов, сердцевина стеблей – </a:t>
            </a:r>
            <a:r>
              <a:rPr lang="ru-RU" sz="2000" b="1" dirty="0" smtClean="0">
                <a:solidFill>
                  <a:prstClr val="black"/>
                </a:solidFill>
              </a:rPr>
              <a:t>это</a:t>
            </a:r>
            <a:r>
              <a:rPr lang="ru-RU" sz="2000" b="1" dirty="0" smtClean="0">
                <a:solidFill>
                  <a:srgbClr val="FF3300"/>
                </a:solidFill>
              </a:rPr>
              <a:t>………. </a:t>
            </a:r>
            <a:r>
              <a:rPr lang="ru-RU" sz="2000" b="1" dirty="0">
                <a:solidFill>
                  <a:prstClr val="black"/>
                </a:solidFill>
              </a:rPr>
              <a:t>ткань.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Д) С</a:t>
            </a:r>
            <a:r>
              <a:rPr lang="ru-RU" sz="2000" b="1" dirty="0" smtClean="0">
                <a:solidFill>
                  <a:prstClr val="black"/>
                </a:solidFill>
              </a:rPr>
              <a:t>осуды </a:t>
            </a:r>
            <a:r>
              <a:rPr lang="ru-RU" sz="2000" b="1" dirty="0">
                <a:solidFill>
                  <a:prstClr val="black"/>
                </a:solidFill>
              </a:rPr>
              <a:t>корня, стебля, жилки листов – это </a:t>
            </a:r>
            <a:r>
              <a:rPr lang="ru-RU" sz="2000" b="1" dirty="0" smtClean="0">
                <a:solidFill>
                  <a:srgbClr val="FF3300"/>
                </a:solidFill>
              </a:rPr>
              <a:t>……….. </a:t>
            </a:r>
            <a:r>
              <a:rPr lang="ru-RU" sz="2000" b="1" dirty="0">
                <a:solidFill>
                  <a:prstClr val="black"/>
                </a:solidFill>
              </a:rPr>
              <a:t>ткань</a:t>
            </a:r>
          </a:p>
        </p:txBody>
      </p: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3635375" y="18891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2400" b="1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01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8520" y="620688"/>
            <a:ext cx="9649072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 Верю-не верю» «+» </a:t>
            </a:r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или «-» напротив цифр в своей тетради</a:t>
            </a:r>
            <a:r>
              <a:rPr lang="ru-RU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endParaRPr lang="ru-RU" sz="2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1.Группа клеток, имеющих общее строение, происхождение и выполняющая одинаковые функции, называется 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тканью</a:t>
            </a: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2.Клетки механической ткани имеют утолщённую оболочку.</a:t>
            </a: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3.Покровные ткани обеспечивают прочность растения.</a:t>
            </a: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4.Покровные ткани образованы только мёртвыми клетками.</a:t>
            </a: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5.Проводящие ткани имеют вид трубочек или сосудов.</a:t>
            </a: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6.Камбий относится только к покровной ткани.</a:t>
            </a: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7.Основные ткани являются только проводником воды и питательных веществ.</a:t>
            </a: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85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Ответы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3888432" cy="4764187"/>
          </a:xfrm>
        </p:spPr>
        <p:txBody>
          <a:bodyPr>
            <a:normAutofit fontScale="92500" lnSpcReduction="20000"/>
          </a:bodyPr>
          <a:lstStyle/>
          <a:p>
            <a:pPr marL="28575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+</a:t>
            </a:r>
            <a:endParaRPr lang="ru-RU" sz="30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+</a:t>
            </a:r>
            <a:endParaRPr lang="ru-RU" sz="30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-</a:t>
            </a:r>
            <a:endParaRPr lang="ru-RU" sz="30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-</a:t>
            </a:r>
            <a:endParaRPr lang="ru-RU" sz="30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+</a:t>
            </a:r>
            <a:endParaRPr lang="ru-RU" sz="30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-</a:t>
            </a:r>
            <a:endParaRPr lang="ru-RU" sz="30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-</a:t>
            </a:r>
            <a:endParaRPr lang="ru-RU" sz="3000" b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3284984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За каждый правильный ответ 1 балл.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8172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Рефлексия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изучали на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уроке?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мне понятно?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вопросы вызвали у меня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затруднения?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бы мне хотелось ещё узнать?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54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16832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Домашнее </a:t>
            </a:r>
            <a:r>
              <a:rPr lang="ru-RU" sz="3200" b="1" dirty="0"/>
              <a:t>задание: § 10, </a:t>
            </a:r>
            <a:endParaRPr lang="ru-RU" sz="3200" b="1" dirty="0" smtClean="0"/>
          </a:p>
          <a:p>
            <a:r>
              <a:rPr lang="ru-RU" sz="3200" b="1" dirty="0" smtClean="0"/>
              <a:t>повторить п.7-10</a:t>
            </a:r>
          </a:p>
          <a:p>
            <a:r>
              <a:rPr lang="ru-RU" sz="3200" b="1" dirty="0" smtClean="0"/>
              <a:t>1.составить загадки про ткани растений,</a:t>
            </a:r>
          </a:p>
          <a:p>
            <a:r>
              <a:rPr lang="ru-RU" sz="3200" b="1" dirty="0" smtClean="0"/>
              <a:t>2</a:t>
            </a:r>
            <a:r>
              <a:rPr lang="ru-RU" sz="3200" b="1" dirty="0"/>
              <a:t>. </a:t>
            </a:r>
            <a:r>
              <a:rPr lang="ru-RU" sz="3200" b="1" dirty="0" smtClean="0"/>
              <a:t>составить </a:t>
            </a:r>
            <a:r>
              <a:rPr lang="ru-RU" sz="3200" b="1" dirty="0" err="1" smtClean="0"/>
              <a:t>синквейн</a:t>
            </a:r>
            <a:r>
              <a:rPr lang="ru-RU" sz="3200" b="1" dirty="0" smtClean="0"/>
              <a:t> по теме Ткани</a:t>
            </a:r>
            <a:endParaRPr lang="ru-RU" sz="3200" b="1" dirty="0"/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6260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веты | Тема 1. Строение и жизнедеятельность клетки — Биология, 7 класс |  Супер Решеб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24505"/>
            <a:ext cx="6768751" cy="21602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11560" y="3365492"/>
            <a:ext cx="6480720" cy="543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мак. – 6 баллов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222368"/>
            <a:ext cx="7419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2. Чем молодая клетка отличается от старой</a:t>
            </a: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endParaRPr lang="ru-RU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1. 1 балл</a:t>
            </a:r>
          </a:p>
          <a:p>
            <a:r>
              <a:rPr lang="ru-RU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2. 1 балл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5699696"/>
            <a:ext cx="7780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 каждый правильный ответ 1 балл. Максимально 8 баллов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07792"/>
            <a:ext cx="9540552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1.Художник допустил, ошибку исправь, расставив правильно цифры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127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64096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Оцени свою работу</a:t>
            </a: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Выставление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оценок за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урок, </a:t>
            </a:r>
            <a:b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отвечал на уроке добавляем 1-2 балла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(за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активность)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15-14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баллов – 5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13-11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баллов – 4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10 -7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баллов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- 3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9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67-1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9420"/>
            <a:ext cx="8802563" cy="6339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AutoShape 6" descr="Пергамент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820150" y="6021388"/>
            <a:ext cx="323850" cy="549275"/>
          </a:xfrm>
          <a:prstGeom prst="irregularSeal2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3768" y="2736798"/>
            <a:ext cx="384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944858" y="4941168"/>
            <a:ext cx="384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05229" y="3476171"/>
            <a:ext cx="384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</a:t>
            </a:r>
            <a:endParaRPr lang="ru-RU" sz="36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2483768" y="2420888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52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веты | Тема 1. Строение и жизнедеятельность клетки — Биология, 7 класс |  Супер Решеб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24505"/>
            <a:ext cx="6768751" cy="21602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307792"/>
            <a:ext cx="9540552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1.Художник допустил, ошибку исправь, расставив правильно цифры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5951" y="3475545"/>
            <a:ext cx="6480720" cy="543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 6 5 2 1 3         мак. – 6 баллов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222368"/>
            <a:ext cx="7419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2. Чем молодая клетка отличается от старой</a:t>
            </a: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endParaRPr lang="ru-RU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1. Много маленьких вакуолей   1 балл</a:t>
            </a:r>
          </a:p>
          <a:p>
            <a:r>
              <a:rPr lang="ru-RU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2. Ядро в центре                             1 балл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5699696"/>
            <a:ext cx="7780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 каждый правильный ответ 1 балл. Максимально 8 баллов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12538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льга рассмотрела препарат кожицы лука под микроскопом и сделала  фотографию. Что отмечено на - Школьные Знания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70884"/>
            <a:ext cx="5123874" cy="2786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Элодея аквариумная: строение и слои клеток листа под микроскопом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6"/>
          <a:stretch/>
        </p:blipFill>
        <p:spPr bwMode="auto">
          <a:xfrm>
            <a:off x="3681415" y="3717032"/>
            <a:ext cx="512188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77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332656"/>
            <a:ext cx="5427476" cy="280831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называется этот отряд?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положены клеточки в ряд,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Или рядами в стопках лежат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Склеены крепко они веществом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не разрушить их молотком.</a:t>
            </a:r>
          </a:p>
          <a:p>
            <a:pPr marL="0" indent="0" eaLnBrk="1" hangingPunct="1">
              <a:buNone/>
              <a:defRPr/>
            </a:pPr>
            <a:endParaRPr lang="ru-RU" sz="2800" dirty="0" smtClean="0">
              <a:solidFill>
                <a:srgbClr val="003366"/>
              </a:solidFill>
            </a:endParaRPr>
          </a:p>
        </p:txBody>
      </p:sp>
      <p:pic>
        <p:nvPicPr>
          <p:cNvPr id="1026" name="Picture 2" descr="Картинки пуговицы нитки ткани, Стоковые Фотографии и Роялти-Фри Изображения  пуговицы нитки ткани | Depositphotos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140968"/>
            <a:ext cx="5076056" cy="317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8680"/>
            <a:ext cx="6858000" cy="2387600"/>
          </a:xfrm>
        </p:spPr>
        <p:txBody>
          <a:bodyPr/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Ткани растений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3160806"/>
            <a:ext cx="6480720" cy="363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66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Задачи</a:t>
            </a:r>
          </a:p>
          <a:p>
            <a:pPr marL="0" indent="0">
              <a:buNone/>
            </a:pPr>
            <a:r>
              <a:rPr lang="ru-RU" sz="3200" dirty="0" smtClean="0"/>
              <a:t>1.</a:t>
            </a:r>
          </a:p>
          <a:p>
            <a:pPr marL="0" indent="0">
              <a:buNone/>
            </a:pPr>
            <a:r>
              <a:rPr lang="ru-RU" sz="3200" dirty="0" smtClean="0"/>
              <a:t>2.</a:t>
            </a:r>
          </a:p>
          <a:p>
            <a:pPr marL="0" indent="0">
              <a:buNone/>
            </a:pPr>
            <a:r>
              <a:rPr lang="ru-RU" sz="3200" dirty="0" smtClean="0"/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14654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263830" cy="1325563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урока: </a:t>
            </a:r>
            <a:r>
              <a:rPr lang="ru-RU" dirty="0" smtClean="0"/>
              <a:t>изучить виды ткани растений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  <a:p>
            <a:pPr marL="0" indent="0">
              <a:buNone/>
            </a:pPr>
            <a:r>
              <a:rPr lang="ru-RU" sz="3200" dirty="0" smtClean="0"/>
              <a:t>1.Что такое ткань</a:t>
            </a:r>
          </a:p>
          <a:p>
            <a:pPr marL="0" indent="0">
              <a:buNone/>
            </a:pPr>
            <a:r>
              <a:rPr lang="ru-RU" sz="3200" dirty="0" smtClean="0"/>
              <a:t>2.Виды тканей</a:t>
            </a:r>
          </a:p>
          <a:p>
            <a:pPr marL="0" indent="0">
              <a:buNone/>
            </a:pPr>
            <a:r>
              <a:rPr lang="ru-RU" sz="3200" dirty="0" smtClean="0"/>
              <a:t>3.Местоположения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7166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30166"/>
            <a:ext cx="8263830" cy="435133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Ткань</a:t>
            </a:r>
            <a:r>
              <a:rPr lang="ru-RU" sz="2400" dirty="0" smtClean="0"/>
              <a:t>- группа клеток и межклеточного вещества, имеющих общее происхождение, строение и выполняющих общую функцию</a:t>
            </a:r>
          </a:p>
          <a:p>
            <a:endParaRPr lang="ru-RU" sz="2400" dirty="0"/>
          </a:p>
          <a:p>
            <a:r>
              <a:rPr lang="ru-RU" sz="2400" b="1" dirty="0" smtClean="0">
                <a:solidFill>
                  <a:srgbClr val="002060"/>
                </a:solidFill>
              </a:rPr>
              <a:t>Гистология</a:t>
            </a:r>
            <a:r>
              <a:rPr lang="ru-RU" sz="2400" dirty="0" smtClean="0"/>
              <a:t>- наука, изучающая ткани.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97899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>
                <a:latin typeface="Merriweather"/>
              </a:rPr>
              <a:t>Мальпиги</a:t>
            </a:r>
            <a:r>
              <a:rPr lang="ru-RU" b="1" dirty="0">
                <a:latin typeface="Merriweather"/>
              </a:rPr>
              <a:t> Марчелло</a:t>
            </a:r>
          </a:p>
          <a:p>
            <a:r>
              <a:rPr lang="ru-RU" dirty="0">
                <a:latin typeface="Roboto"/>
              </a:rPr>
              <a:t>(1628—1694)</a:t>
            </a:r>
            <a:endParaRPr lang="ru-RU" i="0" dirty="0">
              <a:effectLst/>
              <a:latin typeface="Roboto"/>
            </a:endParaRPr>
          </a:p>
        </p:txBody>
      </p:sp>
      <p:pic>
        <p:nvPicPr>
          <p:cNvPr id="3074" name="Picture 2" descr="Marcello Malpighi by Carlo Cigna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05835"/>
            <a:ext cx="1961778" cy="2613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Nehemiah-Grew-1641-17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18"/>
          <a:stretch/>
        </p:blipFill>
        <p:spPr bwMode="auto">
          <a:xfrm>
            <a:off x="6156176" y="3203588"/>
            <a:ext cx="2067694" cy="267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12160" y="5979000"/>
            <a:ext cx="15787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latin typeface="Montserrat"/>
              </a:rPr>
              <a:t>Неемия</a:t>
            </a:r>
            <a:r>
              <a:rPr lang="ru-RU" b="1" dirty="0">
                <a:latin typeface="Montserrat"/>
              </a:rPr>
              <a:t> </a:t>
            </a:r>
            <a:r>
              <a:rPr lang="ru-RU" b="1" dirty="0" err="1" smtClean="0">
                <a:latin typeface="Montserrat"/>
              </a:rPr>
              <a:t>Грю</a:t>
            </a:r>
            <a:endParaRPr lang="ru-RU" b="1" dirty="0" smtClean="0">
              <a:latin typeface="Montserrat"/>
            </a:endParaRPr>
          </a:p>
          <a:p>
            <a:r>
              <a:rPr lang="ru-RU" b="1" i="0" dirty="0" smtClean="0">
                <a:effectLst/>
                <a:latin typeface="Montserrat"/>
              </a:rPr>
              <a:t>(1641-1712)</a:t>
            </a:r>
            <a:endParaRPr lang="ru-RU" b="1" i="0" dirty="0">
              <a:effectLst/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56277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</TotalTime>
  <Words>476</Words>
  <Application>Microsoft Office PowerPoint</Application>
  <PresentationFormat>Экран (4:3)</PresentationFormat>
  <Paragraphs>139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Merriweather</vt:lpstr>
      <vt:lpstr>Montserrat</vt:lpstr>
      <vt:lpstr>Roboto</vt:lpstr>
      <vt:lpstr>Times New Roman</vt:lpstr>
      <vt:lpstr>Тема Office</vt:lpstr>
      <vt:lpstr>Ткани растений  презентация к уроку в 5 классе </vt:lpstr>
      <vt:lpstr>Презентация PowerPoint</vt:lpstr>
      <vt:lpstr>Презентация PowerPoint</vt:lpstr>
      <vt:lpstr>Презентация PowerPoint</vt:lpstr>
      <vt:lpstr>Презентация PowerPoint</vt:lpstr>
      <vt:lpstr>Ткани растений </vt:lpstr>
      <vt:lpstr>Цель урока?</vt:lpstr>
      <vt:lpstr>Цель урока: изучить виды ткани растений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Заполните таблицу (стр.48-49)  работа в группах</vt:lpstr>
      <vt:lpstr>Ткани растений</vt:lpstr>
      <vt:lpstr>Презентация PowerPoint</vt:lpstr>
      <vt:lpstr>Презентация PowerPoint</vt:lpstr>
      <vt:lpstr>Ответы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Ананичевы</dc:creator>
  <cp:lastModifiedBy>Пользователь</cp:lastModifiedBy>
  <cp:revision>74</cp:revision>
  <dcterms:created xsi:type="dcterms:W3CDTF">2017-12-18T17:27:40Z</dcterms:created>
  <dcterms:modified xsi:type="dcterms:W3CDTF">2021-04-25T03:44:14Z</dcterms:modified>
</cp:coreProperties>
</file>