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3" r:id="rId4"/>
    <p:sldId id="257" r:id="rId5"/>
    <p:sldId id="274" r:id="rId6"/>
    <p:sldId id="278" r:id="rId7"/>
    <p:sldId id="281" r:id="rId8"/>
    <p:sldId id="282" r:id="rId9"/>
    <p:sldId id="259" r:id="rId10"/>
    <p:sldId id="258" r:id="rId11"/>
    <p:sldId id="277" r:id="rId12"/>
    <p:sldId id="266" r:id="rId13"/>
    <p:sldId id="272" r:id="rId14"/>
    <p:sldId id="267" r:id="rId15"/>
    <p:sldId id="268" r:id="rId16"/>
    <p:sldId id="262" r:id="rId17"/>
    <p:sldId id="261" r:id="rId18"/>
    <p:sldId id="287" r:id="rId19"/>
    <p:sldId id="264" r:id="rId20"/>
    <p:sldId id="265" r:id="rId21"/>
    <p:sldId id="279" r:id="rId22"/>
    <p:sldId id="284" r:id="rId23"/>
    <p:sldId id="288" r:id="rId24"/>
    <p:sldId id="285" r:id="rId25"/>
    <p:sldId id="276" r:id="rId26"/>
  </p:sldIdLst>
  <p:sldSz cx="9144000" cy="6858000" type="screen4x3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5" autoAdjust="0"/>
    <p:restoredTop sz="94660"/>
  </p:normalViewPr>
  <p:slideViewPr>
    <p:cSldViewPr>
      <p:cViewPr varScale="1">
        <p:scale>
          <a:sx n="84" d="100"/>
          <a:sy n="84" d="100"/>
        </p:scale>
        <p:origin x="-14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актуальность </c:v>
                </c:pt>
                <c:pt idx="1">
                  <c:v>практическую значимость</c:v>
                </c:pt>
                <c:pt idx="2">
                  <c:v>уровень  реализации принципа культурологического подхода</c:v>
                </c:pt>
                <c:pt idx="3">
                  <c:v>способствуют осознанному восприятию духовных ценностей </c:v>
                </c:pt>
                <c:pt idx="4">
                  <c:v>способствует выявлению заинтересованных  детей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</c:v>
                </c:pt>
                <c:pt idx="1">
                  <c:v>95</c:v>
                </c:pt>
                <c:pt idx="2">
                  <c:v>90</c:v>
                </c:pt>
                <c:pt idx="3">
                  <c:v>95</c:v>
                </c:pt>
                <c:pt idx="4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963776"/>
        <c:axId val="133244032"/>
      </c:radarChart>
      <c:catAx>
        <c:axId val="133963776"/>
        <c:scaling>
          <c:orientation val="minMax"/>
        </c:scaling>
        <c:delete val="0"/>
        <c:axPos val="b"/>
        <c:majorGridlines/>
        <c:numFmt formatCode="m/d/yyyy" sourceLinked="1"/>
        <c:majorTickMark val="out"/>
        <c:minorTickMark val="none"/>
        <c:tickLblPos val="nextTo"/>
        <c:crossAx val="133244032"/>
        <c:crosses val="autoZero"/>
        <c:auto val="1"/>
        <c:lblAlgn val="ctr"/>
        <c:lblOffset val="100"/>
        <c:noMultiLvlLbl val="0"/>
      </c:catAx>
      <c:valAx>
        <c:axId val="133244032"/>
        <c:scaling>
          <c:orientation val="minMax"/>
        </c:scaling>
        <c:delete val="0"/>
        <c:axPos val="l"/>
        <c:majorGridlines/>
        <c:numFmt formatCode="General" sourceLinked="1"/>
        <c:majorTickMark val="cross"/>
        <c:minorTickMark val="none"/>
        <c:tickLblPos val="nextTo"/>
        <c:crossAx val="133963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forms/d/1qrzX9_NlYA-jVELBKjL3pS-J6FBOqF2dHlLTMUN6Mhc/edit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microsoft.com/office/2007/relationships/hdphoto" Target="../media/hdphoto2.wdp"/><Relationship Id="rId5" Type="http://schemas.openxmlformats.org/officeDocument/2006/relationships/image" Target="../media/image26.jpeg"/><Relationship Id="rId10" Type="http://schemas.openxmlformats.org/officeDocument/2006/relationships/image" Target="../media/image30.jpeg"/><Relationship Id="rId4" Type="http://schemas.openxmlformats.org/officeDocument/2006/relationships/image" Target="../media/image25.jpe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708920"/>
            <a:ext cx="8892480" cy="147002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Образовательный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учебный) проект 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православной культуры посредством создания </a:t>
            </a:r>
            <a:r>
              <a:rPr lang="ru-RU" sz="36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Красный угол»</a:t>
            </a:r>
            <a:endParaRPr lang="ru-RU" sz="4800" b="1" dirty="0">
              <a:solidFill>
                <a:srgbClr val="0000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4653136"/>
            <a:ext cx="5112568" cy="2204864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Бондаренко Н.В.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 доп.образования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«Новоеловская СОШ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5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pro-dachnikov.com/uploads/posts/2021-10/1633707418_63-p-foto-krasnii-ugol-v-dome-foto-7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CA553"/>
              </a:clrFrom>
              <a:clrTo>
                <a:srgbClr val="DCA55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90"/>
          <a:stretch>
            <a:fillRect/>
          </a:stretch>
        </p:blipFill>
        <p:spPr bwMode="auto">
          <a:xfrm>
            <a:off x="313601" y="548680"/>
            <a:ext cx="2176699" cy="16561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483768" y="188640"/>
            <a:ext cx="4829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«Новоеловская средняя общеобразовательная школа»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Творческие задания и игры из </a:t>
            </a:r>
            <a:r>
              <a:rPr lang="ru-RU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в музее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30" name="Picture 6" descr="https://i.mycdn.me/i?r=AyH4iRPQ2q0otWIFepML2LxRa3KZTsj5JDuFvg6drU0n3g"/>
          <p:cNvPicPr>
            <a:picLocks noChangeAspect="1" noChangeArrowheads="1"/>
          </p:cNvPicPr>
          <p:nvPr/>
        </p:nvPicPr>
        <p:blipFill>
          <a:blip r:embed="rId2" cstate="email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948992"/>
            <a:ext cx="2399528" cy="2736304"/>
          </a:xfrm>
          <a:prstGeom prst="rect">
            <a:avLst/>
          </a:prstGeom>
          <a:noFill/>
        </p:spPr>
      </p:pic>
      <p:pic>
        <p:nvPicPr>
          <p:cNvPr id="1032" name="Picture 8" descr="https://i.mycdn.me/i?r=AyH4iRPQ2q0otWIFepML2LxRBMnx1eS-v6ECh2yToRMcRg"/>
          <p:cNvPicPr>
            <a:picLocks noChangeAspect="1" noChangeArrowheads="1"/>
          </p:cNvPicPr>
          <p:nvPr/>
        </p:nvPicPr>
        <p:blipFill>
          <a:blip r:embed="rId3" cstate="email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05064"/>
            <a:ext cx="4068452" cy="2735399"/>
          </a:xfrm>
          <a:prstGeom prst="rect">
            <a:avLst/>
          </a:prstGeom>
          <a:noFill/>
        </p:spPr>
      </p:pic>
      <p:pic>
        <p:nvPicPr>
          <p:cNvPr id="1034" name="Picture 10" descr="https://i.mycdn.me/i?r=AyH4iRPQ2q0otWIFepML2LxRQPrITefKxoMpekYewTr6J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43966"/>
            <a:ext cx="4032448" cy="2687410"/>
          </a:xfrm>
          <a:prstGeom prst="rect">
            <a:avLst/>
          </a:prstGeom>
          <a:noFill/>
        </p:spPr>
      </p:pic>
      <p:pic>
        <p:nvPicPr>
          <p:cNvPr id="7" name="Picture 2" descr="https://i.mycdn.me/i?r=AyH4iRPQ2q0otWIFepML2LxRK2MiNDo7rqq1ma3qbRTAv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8759"/>
            <a:ext cx="3600400" cy="25572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278" y="119675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 рамками уроков по созданию </a:t>
            </a:r>
            <a:r>
              <a:rPr lang="ru-RU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ребята также посещали мероприятия школьного музея с другими обучающимися школы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284984"/>
            <a:ext cx="6638892" cy="31455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3408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Православные праздники в школьном музее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i.mycdn.me/i?r=AyH4iRPQ2q0otWIFepML2LxRslfkBsmgX7i9Rg8LH4aTd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93304"/>
            <a:ext cx="8208912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i.mycdn.me/i?r=AyH4iRPQ2q0otWIFepML2LxRkCIABdUAGM-oMaPXVVm1a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398961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i.mycdn.me/i?r=AyH4iRPQ2q0otWIFepML2LxRjnKoURniRjAQN8EbjjgvI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5"/>
            <a:ext cx="8352928" cy="6289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s://i.mycdn.me/i?r=AyH4iRPQ2q0otWIFepML2LxRLsYVxkffe-6z1xXTcWYBM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1" y="0"/>
            <a:ext cx="893094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8614"/>
            <a:ext cx="9144000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Дни поминовения усопших: 9 мая, 22 июня</a:t>
            </a:r>
          </a:p>
        </p:txBody>
      </p:sp>
      <p:pic>
        <p:nvPicPr>
          <p:cNvPr id="18434" name="Picture 2" descr="https://i.mycdn.me/i?r=AyH4iRPQ2q0otWIFepML2LxRloR0i5cbYCj_XOrh0vqS3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248" y="923929"/>
            <a:ext cx="6598986" cy="3384376"/>
          </a:xfrm>
          <a:prstGeom prst="rect">
            <a:avLst/>
          </a:prstGeom>
          <a:noFill/>
        </p:spPr>
      </p:pic>
      <p:pic>
        <p:nvPicPr>
          <p:cNvPr id="18436" name="Picture 4" descr="https://i.mycdn.me/i?r=AyH4iRPQ2q0otWIFepML2LxRNKZnrkb5c_RTYwwleb30Z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09120"/>
            <a:ext cx="4098672" cy="1941990"/>
          </a:xfrm>
          <a:prstGeom prst="rect">
            <a:avLst/>
          </a:prstGeom>
          <a:noFill/>
        </p:spPr>
      </p:pic>
      <p:pic>
        <p:nvPicPr>
          <p:cNvPr id="18438" name="Picture 6" descr="https://i.mycdn.me/i?r=AyH4iRPQ2q0otWIFepML2LxRzIAewItQiinpm1bB82jny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4437112"/>
            <a:ext cx="4450751" cy="2108809"/>
          </a:xfrm>
          <a:prstGeom prst="rect">
            <a:avLst/>
          </a:prstGeom>
          <a:noFill/>
        </p:spPr>
      </p:pic>
      <p:pic>
        <p:nvPicPr>
          <p:cNvPr id="3074" name="Picture 2" descr="https://i.mycdn.me/i?r=AyH4iRPQ2q0otWIFepML2LxRKXfM2Jpr8IvkchGh5Sn6_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25" y="923929"/>
            <a:ext cx="1566174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mycdn.me/i?r=AyH4iRPQ2q0otWIFepML2LxRLRyZpjwIgj4UuDVEmBc6uw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4" y="3212976"/>
            <a:ext cx="1681536" cy="112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летний период желающие ребята выполнили творческую работу на День Святых Петра и </a:t>
            </a:r>
            <a:r>
              <a:rPr lang="ru-RU" sz="24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Февронии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волонтёры Победы помогли поздравить жителей села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https://i.mycdn.me/i?r=AyH4iRPQ2q0otWIFepML2LxRU61brX67_xfoMp0Vq9pRV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00807"/>
            <a:ext cx="3672408" cy="4896543"/>
          </a:xfrm>
          <a:prstGeom prst="rect">
            <a:avLst/>
          </a:prstGeom>
          <a:noFill/>
        </p:spPr>
      </p:pic>
      <p:pic>
        <p:nvPicPr>
          <p:cNvPr id="5" name="Picture 4" descr="https://i.mycdn.me/i?r=AyH4iRPQ2q0otWIFepML2LxRo5kGay5WzPw1buU9CPSkQ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564904"/>
            <a:ext cx="2915816" cy="3112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30622"/>
            <a:ext cx="8892480" cy="56207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Творческие работы в рамках Пасхальной мастерской</a:t>
            </a:r>
            <a:endParaRPr lang="ru-RU" sz="2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i.mycdn.me/i?r=AyH4iRPQ2q0otWIFepML2LxRY5MJ1sORizYnwmZH3yhTDw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068960"/>
            <a:ext cx="5397202" cy="3599892"/>
          </a:xfrm>
          <a:prstGeom prst="rect">
            <a:avLst/>
          </a:prstGeom>
          <a:noFill/>
        </p:spPr>
      </p:pic>
      <p:pic>
        <p:nvPicPr>
          <p:cNvPr id="26626" name="Picture 2" descr="https://i.mycdn.me/i?r=AyH4iRPQ2q0otWIFepML2LxRuDC1iNkkM2cDIloGiM9bVw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4750208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1066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0622"/>
            <a:ext cx="8229600" cy="77809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Творческие работы в музее</a:t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«Голубь»                                «Цветы»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https://i.mycdn.me/i?r=AyH4iRPQ2q0otWIFepML2LxR5SL_Zh5fmZ1hYA2fJmpQ_A"/>
          <p:cNvPicPr>
            <a:picLocks noChangeAspect="1" noChangeArrowheads="1"/>
          </p:cNvPicPr>
          <p:nvPr/>
        </p:nvPicPr>
        <p:blipFill>
          <a:blip r:embed="rId2" cstate="email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9368"/>
            <a:ext cx="4695825" cy="5688632"/>
          </a:xfrm>
          <a:prstGeom prst="rect">
            <a:avLst/>
          </a:prstGeom>
          <a:noFill/>
        </p:spPr>
      </p:pic>
      <p:pic>
        <p:nvPicPr>
          <p:cNvPr id="21508" name="Picture 4" descr="https://i.mycdn.me/i?r=AyH4iRPQ2q0otWIFepML2LxRUjQQTlkXcAO9C_mQ2f9F_w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24744"/>
            <a:ext cx="3024336" cy="5611569"/>
          </a:xfrm>
          <a:prstGeom prst="rect">
            <a:avLst/>
          </a:prstGeom>
          <a:noFill/>
        </p:spPr>
      </p:pic>
      <p:pic>
        <p:nvPicPr>
          <p:cNvPr id="21510" name="Picture 6" descr="https://i.mycdn.me/i?r=AyH4iRPQ2q0otWIFepML2LxRZKEltBJye-mC6X2gxYnskQ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2636912"/>
            <a:ext cx="1763688" cy="1720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Цель работы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 средства для формирования у обучающихся интереса и уважения к  православной культуре.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76872"/>
            <a:ext cx="3168352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Наши работы </a:t>
            </a:r>
            <a:br>
              <a:rPr lang="ru-RU" sz="5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«Вертеп»</a:t>
            </a:r>
          </a:p>
        </p:txBody>
      </p:sp>
      <p:pic>
        <p:nvPicPr>
          <p:cNvPr id="23554" name="Picture 2" descr="https://i.mycdn.me/i?r=AyH4iRPQ2q0otWIFepML2LxRvztjNPdJvWTwXdT2lOKhFw"/>
          <p:cNvPicPr>
            <a:picLocks noChangeAspect="1" noChangeArrowheads="1"/>
          </p:cNvPicPr>
          <p:nvPr/>
        </p:nvPicPr>
        <p:blipFill>
          <a:blip r:embed="rId2" cstate="email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8640"/>
            <a:ext cx="3240360" cy="6309320"/>
          </a:xfrm>
          <a:prstGeom prst="rect">
            <a:avLst/>
          </a:prstGeom>
          <a:noFill/>
        </p:spPr>
      </p:pic>
      <p:pic>
        <p:nvPicPr>
          <p:cNvPr id="23556" name="Picture 4" descr="https://i.mycdn.me/i?r=AyH4iRPQ2q0otWIFepML2LxRFWFI2YN9Sbo_2FA6edSQB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24744"/>
            <a:ext cx="2539523" cy="4149080"/>
          </a:xfrm>
          <a:prstGeom prst="rect">
            <a:avLst/>
          </a:prstGeom>
          <a:noFill/>
        </p:spPr>
      </p:pic>
      <p:pic>
        <p:nvPicPr>
          <p:cNvPr id="23558" name="Picture 6" descr="https://i.mycdn.me/i?r=AyH4iRPQ2q0otWIFepML2LxRtZo8aQSA51M_1660YD6S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65104"/>
            <a:ext cx="2851517" cy="21602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Мероприятием по презентации работы, стала конференция проектных и исследовательских работ.</a:t>
            </a:r>
            <a:endParaRPr lang="ru-RU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2" y="3645023"/>
            <a:ext cx="1409597" cy="19938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781" y="4334868"/>
            <a:ext cx="2951188" cy="19666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789040"/>
            <a:ext cx="1747312" cy="2520280"/>
          </a:xfrm>
          <a:prstGeom prst="rect">
            <a:avLst/>
          </a:prstGeom>
        </p:spPr>
      </p:pic>
      <p:pic>
        <p:nvPicPr>
          <p:cNvPr id="4098" name="Picture 2" descr="https://i.mycdn.me/i?r=AyH4iRPQ2q0otWIFepML2LxRBCOUI3pOZqEnZ2ZiCyuAt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378" y="4797152"/>
            <a:ext cx="1377752" cy="197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Распространение опыта на страницах </a:t>
            </a:r>
            <a:r>
              <a:rPr lang="ru-RU" sz="4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музея </a:t>
            </a:r>
            <a:r>
              <a:rPr lang="ru-RU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соц.сетях</a:t>
            </a:r>
            <a:endParaRPr lang="ru-RU" sz="4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812687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64904"/>
            <a:ext cx="3635896" cy="3956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07504" y="5805264"/>
            <a:ext cx="5038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Отзывы детей, родителей и коллег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Стрелка вверх 3"/>
          <p:cNvSpPr/>
          <p:nvPr/>
        </p:nvSpPr>
        <p:spPr>
          <a:xfrm rot="21124513">
            <a:off x="1410331" y="4218724"/>
            <a:ext cx="243462" cy="1611016"/>
          </a:xfrm>
          <a:prstGeom prst="upArrow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Результаты опроса 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коллег</a:t>
            </a:r>
            <a:endParaRPr lang="ru-RU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9152982"/>
              </p:ext>
            </p:extLst>
          </p:nvPr>
        </p:nvGraphicFramePr>
        <p:xfrm>
          <a:off x="1115616" y="1600200"/>
          <a:ext cx="7571183" cy="4349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1" name="Picture 3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476672"/>
            <a:ext cx="1354347" cy="281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107340"/>
            <a:ext cx="814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Анкета</a:t>
            </a:r>
            <a:endParaRPr lang="ru-RU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5038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128215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Один из методов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воспитания </a:t>
            </a: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– собственный пример, который я подаю, активно участвуя в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творческих и </a:t>
            </a: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исследовательских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конкурсах</a:t>
            </a: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1944216"/>
          </a:xfrm>
        </p:spPr>
        <p:txBody>
          <a:bodyPr>
            <a:normAutofit/>
          </a:bodyPr>
          <a:lstStyle/>
          <a:p>
            <a:pPr indent="0" algn="ctr">
              <a:lnSpc>
                <a:spcPct val="115000"/>
              </a:lnSpc>
              <a:spcAft>
                <a:spcPts val="1200"/>
              </a:spcAft>
              <a:buNone/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    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С 2019 года вхожу в Попечительский совет по строительству </a:t>
            </a:r>
            <a:r>
              <a:rPr lang="ru-RU" sz="2400" dirty="0" err="1" smtClean="0">
                <a:latin typeface="Times New Roman"/>
                <a:ea typeface="Times New Roman"/>
                <a:cs typeface="Times New Roman"/>
              </a:rPr>
              <a:t>Новоеловской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 err="1" smtClean="0">
                <a:latin typeface="Times New Roman"/>
                <a:ea typeface="Times New Roman"/>
                <a:cs typeface="Times New Roman"/>
              </a:rPr>
              <a:t>Крестовоздвиженской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церкви в с. Новая Еловка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47275"/>
            <a:ext cx="4752528" cy="3069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G:\ЦЕРКОВЬ\2019 -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40968"/>
            <a:ext cx="1522140" cy="123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mycdn.me/i?r=AyH4iRPQ2q0otWIFepML2LxR1S6xo1LexR8NC9gly3ss3w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87358" y="4509120"/>
            <a:ext cx="193503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mycdn.me/i?r=AyH4iRPQ2q0otWIFepML2LxRNEQRy5Jqsb8N5TRH9985Y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224462"/>
            <a:ext cx="2088232" cy="139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mycdn.me/i?r=AyH4iRPQ2q0otWIFepML2LxRWITTbQTgKoLufX1Y-DTny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259102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988881"/>
      </p:ext>
    </p:extLst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483" y="1600200"/>
            <a:ext cx="6278826" cy="47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етодическая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«Изучение православной культуры посредством создания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«Красный угол»»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представляет образовательный проект по созданию обучающимися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Работа идёт в рамках курса «Основы духовно-нравственной культуры народов России» (далее «ОДНКНР») и внеурочной деятельности в течение года, с обучающимися 5 и 6 классов.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Отличительной особенностью и достоинством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является то, что процесс создания и использования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служит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основой организации занятий по православной культуре.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Лэпбук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является своеобразным портфолио, где собраны тематические творческие работы ребят с наглядным учебным пособием. </a:t>
            </a:r>
          </a:p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работе с детьми за основу взят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системно-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подход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лежащий в основе ФГОС. Разные формы работы с информацией на уроке и занятиях помогают заинтересовать и вовлечь всех детей, в том числе и детей 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ОВЗ.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404664"/>
            <a:ext cx="3312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08264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Наполнение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происходит постепенно. Каждый кармашек или  вкладка появляется является результатом проделанной работы.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27745"/>
            <a:ext cx="5723424" cy="38174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10" y="5680209"/>
            <a:ext cx="1180275" cy="7872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347" y="4381110"/>
            <a:ext cx="1330611" cy="8875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040" y="3354007"/>
            <a:ext cx="1377947" cy="91908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348" y="2334281"/>
            <a:ext cx="1318221" cy="8792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604" y="1317786"/>
            <a:ext cx="1329966" cy="88707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582" y="5671045"/>
            <a:ext cx="1347915" cy="89904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6" y="4601283"/>
            <a:ext cx="1445889" cy="9643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529" y="5652915"/>
            <a:ext cx="1262117" cy="84182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380" y="5634941"/>
            <a:ext cx="1316012" cy="8777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530" y="5610545"/>
            <a:ext cx="1389164" cy="92656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79" y="3492558"/>
            <a:ext cx="1416137" cy="9445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90833"/>
            <a:ext cx="1398530" cy="93280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5" y="2438870"/>
            <a:ext cx="1481987" cy="988474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5565680"/>
            <a:ext cx="1169053" cy="7797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Наполнение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лэпбука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происходит постепенно. Каждый кармашек или  вкладка появляется является результатом проделанной работы.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sun9-22.userapi.com/impg/shPDGqbg-S-0cByD31lobn_dr6YkiUCcMKXP2g/6DzIC_mjRxQ.jpg?size=1280x960&amp;quality=95&amp;sign=3cd5bc6cb6ccae05ac1010ae6995c0a3&amp;type=album"/>
          <p:cNvPicPr>
            <a:picLocks noChangeAspect="1" noChangeArrowheads="1"/>
          </p:cNvPicPr>
          <p:nvPr/>
        </p:nvPicPr>
        <p:blipFill>
          <a:blip r:embed="rId2" cstate="email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5040560" cy="3251162"/>
          </a:xfrm>
          <a:prstGeom prst="rect">
            <a:avLst/>
          </a:prstGeom>
          <a:noFill/>
        </p:spPr>
      </p:pic>
      <p:pic>
        <p:nvPicPr>
          <p:cNvPr id="15364" name="Picture 4" descr="https://sun9-76.userapi.com/impg/rI8c4g1ieAaGwBjsHb9EZSr8Yz8-8ZYD6616pg/-CfHxPETFhI.jpg?size=1280x960&amp;quality=95&amp;sign=6d795598ac16bd2d3fe7fc04cc188e8d&amp;type=album"/>
          <p:cNvPicPr>
            <a:picLocks noChangeAspect="1" noChangeArrowheads="1"/>
          </p:cNvPicPr>
          <p:nvPr/>
        </p:nvPicPr>
        <p:blipFill>
          <a:blip r:embed="rId3" cstate="email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45024"/>
            <a:ext cx="4646092" cy="302433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860642" y="1196752"/>
            <a:ext cx="260417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Поиск 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информации 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сети Интернет  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 работа в 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графических </a:t>
            </a:r>
          </a:p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редакторах </a:t>
            </a:r>
            <a:endParaRPr lang="ru-RU" sz="3200" dirty="0"/>
          </a:p>
        </p:txBody>
      </p:sp>
      <p:pic>
        <p:nvPicPr>
          <p:cNvPr id="8" name="Picture 2" descr="https://sun9-19.userapi.com/impg/qFwkRBAxVJtT_TkzdvFi6jy9RlwP1H-vYcSQqA/uFbbTSDwesw.jpg?size=1280x960&amp;quality=95&amp;sign=1c930fe341e5acc9fe21f5002b3cf4ab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46" y="4887162"/>
            <a:ext cx="2376264" cy="1782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sz="4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лэпбук</a:t>
            </a:r>
            <a:endParaRPr lang="ru-RU" sz="4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340768"/>
            <a:ext cx="3857476" cy="51433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53" y="2636912"/>
            <a:ext cx="230425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Разделы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Раздел «Православные праздники». </a:t>
            </a:r>
          </a:p>
          <a:p>
            <a:r>
              <a:rPr lang="ru-RU" dirty="0" smtClean="0"/>
              <a:t>Раздел «Фольклорная копилка». </a:t>
            </a:r>
          </a:p>
          <a:p>
            <a:r>
              <a:rPr lang="ru-RU" dirty="0" smtClean="0"/>
              <a:t>Раздел «Библия в рисунках».</a:t>
            </a:r>
          </a:p>
          <a:p>
            <a:r>
              <a:rPr lang="ru-RU" dirty="0" smtClean="0"/>
              <a:t>Раздел «Словарь». </a:t>
            </a:r>
          </a:p>
          <a:p>
            <a:r>
              <a:rPr lang="ru-RU" dirty="0" smtClean="0"/>
              <a:t>Раздел «Игра»: </a:t>
            </a:r>
            <a:r>
              <a:rPr lang="ru-RU" dirty="0" err="1" smtClean="0"/>
              <a:t>игра</a:t>
            </a:r>
            <a:r>
              <a:rPr lang="ru-RU" dirty="0" smtClean="0"/>
              <a:t> (</a:t>
            </a:r>
            <a:r>
              <a:rPr lang="ru-RU" dirty="0" err="1" smtClean="0"/>
              <a:t>ходилка</a:t>
            </a:r>
            <a:r>
              <a:rPr lang="ru-RU" dirty="0" smtClean="0"/>
              <a:t>), Домино «Предметы и символы православной культуры».</a:t>
            </a:r>
          </a:p>
          <a:p>
            <a:r>
              <a:rPr lang="ru-RU" dirty="0" smtClean="0"/>
              <a:t>Стол творческих работ. Например: «Пасхальные открытки», раскраски,  «Внутреннее устройство </a:t>
            </a:r>
            <a:r>
              <a:rPr lang="ru-RU" dirty="0" err="1" smtClean="0"/>
              <a:t>Новоеловской</a:t>
            </a:r>
            <a:r>
              <a:rPr lang="ru-RU" dirty="0" smtClean="0"/>
              <a:t> </a:t>
            </a:r>
            <a:r>
              <a:rPr lang="ru-RU" dirty="0" err="1" smtClean="0"/>
              <a:t>Крестовоздвиженской</a:t>
            </a:r>
            <a:r>
              <a:rPr lang="ru-RU" dirty="0" smtClean="0"/>
              <a:t> церкви в будущем» (так как церковь строится), оригами «Голубь - символ Святого Духа» и др.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01" y="2119186"/>
            <a:ext cx="2706525" cy="20298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184" y="3837919"/>
            <a:ext cx="1632181" cy="12241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184" y="5373216"/>
            <a:ext cx="1704335" cy="12782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24" y="4278597"/>
            <a:ext cx="2664296" cy="19280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041" y="2367198"/>
            <a:ext cx="3124184" cy="41655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476" y="15296"/>
            <a:ext cx="3134716" cy="2351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5592"/>
            <a:ext cx="2520280" cy="16810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062" y="165592"/>
            <a:ext cx="2625577" cy="175124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589" y="2276872"/>
            <a:ext cx="1729370" cy="129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557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Выполнение творческих заданий</a:t>
            </a:r>
            <a:endParaRPr lang="ru-RU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s://i.mycdn.me/i?r=AyH4iRPQ2q0otWIFepML2LxRxyZBN4I6JeP3G58bvH7VtQ"/>
          <p:cNvPicPr>
            <a:picLocks noChangeAspect="1" noChangeArrowheads="1"/>
          </p:cNvPicPr>
          <p:nvPr/>
        </p:nvPicPr>
        <p:blipFill>
          <a:blip r:embed="rId2" cstate="email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916832"/>
            <a:ext cx="5184575" cy="3888432"/>
          </a:xfrm>
          <a:prstGeom prst="rect">
            <a:avLst/>
          </a:prstGeom>
          <a:noFill/>
        </p:spPr>
      </p:pic>
      <p:pic>
        <p:nvPicPr>
          <p:cNvPr id="16390" name="Picture 6" descr="https://i.mycdn.me/i?r=AyH4iRPQ2q0otWIFepML2LxRN0hFub80SXFh5TvsK2k5N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2592288" cy="34833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417</Words>
  <Application>Microsoft Office PowerPoint</Application>
  <PresentationFormat>Экран (4:3)</PresentationFormat>
  <Paragraphs>48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Образовательный (учебный) проект Изучение православной культуры посредством создания лэпбука  «Красный угол»</vt:lpstr>
      <vt:lpstr>Цель работы</vt:lpstr>
      <vt:lpstr>Презентация PowerPoint</vt:lpstr>
      <vt:lpstr>Создание лэпбука  Наполнение лэпбука происходит постепенно. Каждый кармашек или  вкладка появляется является результатом проделанной работы. </vt:lpstr>
      <vt:lpstr>Создание лэпбука  Наполнение лэпбука происходит постепенно. Каждый кармашек или  вкладка появляется является результатом проделанной работы. </vt:lpstr>
      <vt:lpstr>Наш лэпбук</vt:lpstr>
      <vt:lpstr>Разделы</vt:lpstr>
      <vt:lpstr>Презентация PowerPoint</vt:lpstr>
      <vt:lpstr>Выполнение творческих заданий</vt:lpstr>
      <vt:lpstr>Творческие задания и игры из лэпбука в музее </vt:lpstr>
      <vt:lpstr>За рамками уроков по созданию лэпбука, ребята также посещали мероприятия школьного музея с другими обучающимися школы</vt:lpstr>
      <vt:lpstr>Православные праздники в школьном музее</vt:lpstr>
      <vt:lpstr>Презентация PowerPoint</vt:lpstr>
      <vt:lpstr>Презентация PowerPoint</vt:lpstr>
      <vt:lpstr>Презентация PowerPoint</vt:lpstr>
      <vt:lpstr>Дни поминовения усопших: 9 мая, 22 июня</vt:lpstr>
      <vt:lpstr>В летний период желающие ребята выполнили творческую работу на День Святых Петра и Февронии, волонтёры Победы помогли поздравить жителей села</vt:lpstr>
      <vt:lpstr>Творческие работы в рамках Пасхальной мастерской</vt:lpstr>
      <vt:lpstr>Творческие работы в музее  «Голубь»                                «Цветы»</vt:lpstr>
      <vt:lpstr>Наши работы  «Вертеп»</vt:lpstr>
      <vt:lpstr>Мероприятием по презентации работы, стала конференция проектных и исследовательских работ.</vt:lpstr>
      <vt:lpstr>Распространение опыта на страницах музея в соц.сетях</vt:lpstr>
      <vt:lpstr>Результаты опроса коллег</vt:lpstr>
      <vt:lpstr>Один из методов воспитания – собственный пример, который я подаю, активно участвуя в творческих и исследовательских конкурсах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User</cp:lastModifiedBy>
  <cp:revision>57</cp:revision>
  <cp:lastPrinted>2023-05-10T01:42:32Z</cp:lastPrinted>
  <dcterms:created xsi:type="dcterms:W3CDTF">2023-03-28T13:13:47Z</dcterms:created>
  <dcterms:modified xsi:type="dcterms:W3CDTF">2024-02-12T08:33:07Z</dcterms:modified>
</cp:coreProperties>
</file>