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2" r:id="rId2"/>
    <p:sldId id="256" r:id="rId3"/>
    <p:sldId id="258" r:id="rId4"/>
    <p:sldId id="257" r:id="rId5"/>
    <p:sldId id="259" r:id="rId6"/>
    <p:sldId id="260" r:id="rId7"/>
    <p:sldId id="262" r:id="rId8"/>
    <p:sldId id="261" r:id="rId9"/>
    <p:sldId id="263" r:id="rId10"/>
    <p:sldId id="264" r:id="rId11"/>
    <p:sldId id="266" r:id="rId12"/>
    <p:sldId id="265" r:id="rId13"/>
    <p:sldId id="267" r:id="rId14"/>
    <p:sldId id="268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99"/>
    <a:srgbClr val="990000"/>
    <a:srgbClr val="0000FF"/>
    <a:srgbClr val="663300"/>
    <a:srgbClr val="FFFFCC"/>
    <a:srgbClr val="A50021"/>
    <a:srgbClr val="800080"/>
    <a:srgbClr val="996633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17B66-D0CC-4170-9647-BB055109D949}" type="datetimeFigureOut">
              <a:rPr lang="ru-RU" smtClean="0"/>
              <a:pPr/>
              <a:t>07.12.2021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D290D-C2F9-4CA1-83A7-A19374A3BB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391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62960-6319-4385-8E61-90B1C4CFD987}" type="datetime1">
              <a:rPr lang="ru-RU" smtClean="0"/>
              <a:pPr/>
              <a:t>07.12.2021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физики: Силаев Александр Николаевич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81AD1-7C87-4CDF-B1AF-A098A84F8193}" type="datetime1">
              <a:rPr lang="ru-RU" smtClean="0"/>
              <a:pPr/>
              <a:t>07.12.2021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физики: Силаев Александр Николаевич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4FF00-2FA4-4A56-A57C-497951BA1249}" type="datetime1">
              <a:rPr lang="ru-RU" smtClean="0"/>
              <a:pPr/>
              <a:t>07.12.2021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физики: Силаев Александр Николаевич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2B2BD-DF44-4CF4-A8E8-C454AC86BEBA}" type="datetime1">
              <a:rPr lang="ru-RU" smtClean="0"/>
              <a:pPr/>
              <a:t>07.12.2021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физики: Силаев Александр Николаевич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BEB8-B435-4B33-B73F-5A867882EB00}" type="datetime1">
              <a:rPr lang="ru-RU" smtClean="0"/>
              <a:pPr/>
              <a:t>07.12.2021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физики: Силаев Александр Николаевич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E7FE-26A6-4494-9B64-91EFB1F69AB4}" type="datetime1">
              <a:rPr lang="ru-RU" smtClean="0"/>
              <a:pPr/>
              <a:t>07.12.2021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физики: Силаев Александр Николаевич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93EE-5239-4193-9432-E48EE4B6356F}" type="datetime1">
              <a:rPr lang="ru-RU" smtClean="0"/>
              <a:pPr/>
              <a:t>07.12.2021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физики: Силаев Александр Николаевич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8B055-206C-44F6-9C91-EAF838FA56E2}" type="datetime1">
              <a:rPr lang="ru-RU" smtClean="0"/>
              <a:pPr/>
              <a:t>07.12.2021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физики: Силаев Александр Николаевич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B7596-44EA-49B6-A577-33D5AA1C7292}" type="datetime1">
              <a:rPr lang="ru-RU" smtClean="0"/>
              <a:pPr/>
              <a:t>07.12.2021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физики: Силаев Александр Николаевич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96746-D13F-404F-8394-C1CF78F2EC3B}" type="datetime1">
              <a:rPr lang="ru-RU" smtClean="0"/>
              <a:pPr/>
              <a:t>07.12.2021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физики: Силаев Александр Николаевич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3C2B-7975-475B-9CD1-45602C820E0B}" type="datetime1">
              <a:rPr lang="ru-RU" smtClean="0"/>
              <a:pPr/>
              <a:t>07.12.2021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физики: Силаев Александр Николаевич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CD79D-71A9-415D-AB6F-3B5217CA0E4E}" type="datetime1">
              <a:rPr lang="ru-RU" smtClean="0"/>
              <a:pPr/>
              <a:t>07.12.2021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Учитель физики: Силаев Александр Николаевич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wmf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Методическая разработка</a:t>
            </a:r>
            <a:br>
              <a:rPr lang="ru-RU" sz="3600" dirty="0" smtClean="0"/>
            </a:br>
            <a:r>
              <a:rPr lang="ru-RU" sz="3600" dirty="0" smtClean="0"/>
              <a:t> открытого учебного занятия по дисцип</a:t>
            </a:r>
            <a:r>
              <a:rPr lang="ru-RU" sz="3600" dirty="0"/>
              <a:t>л</a:t>
            </a:r>
            <a:r>
              <a:rPr lang="ru-RU" sz="3600" dirty="0" smtClean="0"/>
              <a:t>ине </a:t>
            </a:r>
            <a:r>
              <a:rPr lang="en-US" sz="3600" dirty="0" smtClean="0"/>
              <a:t>“</a:t>
            </a:r>
            <a:r>
              <a:rPr lang="ru-RU" sz="3600" dirty="0" smtClean="0"/>
              <a:t>Физика</a:t>
            </a:r>
            <a:r>
              <a:rPr lang="en-US" sz="3600" dirty="0" smtClean="0"/>
              <a:t>”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по теме</a:t>
            </a:r>
            <a:r>
              <a:rPr lang="en-US" sz="3600" dirty="0" smtClean="0"/>
              <a:t>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3600" dirty="0" smtClean="0"/>
              <a:t>“</a:t>
            </a:r>
            <a:r>
              <a:rPr lang="ru-RU" sz="3600" dirty="0" smtClean="0"/>
              <a:t>Импульс тела.</a:t>
            </a:r>
            <a:br>
              <a:rPr lang="ru-RU" sz="3600" dirty="0" smtClean="0"/>
            </a:br>
            <a:r>
              <a:rPr lang="ru-RU" sz="3600" dirty="0" smtClean="0"/>
              <a:t>Закон сохранения импульса</a:t>
            </a:r>
            <a:r>
              <a:rPr lang="en-US" sz="3600" dirty="0" smtClean="0"/>
              <a:t>”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364088" y="4581128"/>
            <a:ext cx="37799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noProof="0" dirty="0" smtClean="0">
                <a:latin typeface="+mj-lt"/>
                <a:ea typeface="+mj-ea"/>
                <a:cs typeface="+mj-cs"/>
              </a:rPr>
              <a:t>Составила</a:t>
            </a:r>
            <a:r>
              <a:rPr lang="en-US" sz="1600" noProof="0" dirty="0" smtClean="0">
                <a:latin typeface="+mj-lt"/>
                <a:ea typeface="+mj-ea"/>
                <a:cs typeface="+mj-cs"/>
              </a:rPr>
              <a:t>:</a:t>
            </a:r>
            <a:endParaRPr lang="ru-RU" sz="1600" noProof="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Преподаватель учебно</a:t>
            </a:r>
            <a:r>
              <a:rPr lang="ru-RU" sz="1600" dirty="0">
                <a:latin typeface="+mj-lt"/>
                <a:ea typeface="+mj-ea"/>
                <a:cs typeface="+mj-cs"/>
              </a:rPr>
              <a:t>-</a:t>
            </a:r>
            <a:r>
              <a:rPr lang="ru-RU" sz="1600" dirty="0" smtClean="0">
                <a:latin typeface="+mj-lt"/>
                <a:ea typeface="+mj-ea"/>
                <a:cs typeface="+mj-cs"/>
              </a:rPr>
              <a:t>методической комиссии </a:t>
            </a:r>
            <a:r>
              <a:rPr lang="en-US" sz="1600" dirty="0" smtClean="0">
                <a:latin typeface="+mj-lt"/>
                <a:ea typeface="+mj-ea"/>
                <a:cs typeface="+mj-cs"/>
              </a:rPr>
              <a:t>“</a:t>
            </a:r>
            <a:r>
              <a:rPr lang="ru-RU" sz="1600" dirty="0" smtClean="0">
                <a:latin typeface="+mj-lt"/>
                <a:ea typeface="+mj-ea"/>
                <a:cs typeface="+mj-cs"/>
              </a:rPr>
              <a:t>Физико-математических</a:t>
            </a:r>
            <a:r>
              <a:rPr lang="en-US" sz="1600" dirty="0" smtClean="0">
                <a:latin typeface="+mj-lt"/>
                <a:ea typeface="+mj-ea"/>
                <a:cs typeface="+mj-cs"/>
              </a:rPr>
              <a:t>, </a:t>
            </a:r>
            <a:r>
              <a:rPr lang="ru-RU" sz="1600" dirty="0" smtClean="0">
                <a:latin typeface="+mj-lt"/>
                <a:ea typeface="+mj-ea"/>
                <a:cs typeface="+mj-cs"/>
              </a:rPr>
              <a:t>естественно научных и общеобразовательных дисциплин</a:t>
            </a:r>
            <a:r>
              <a:rPr lang="en-US" sz="1600" dirty="0" smtClean="0">
                <a:latin typeface="+mj-lt"/>
                <a:ea typeface="+mj-ea"/>
                <a:cs typeface="+mj-cs"/>
              </a:rPr>
              <a:t>”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latin typeface="+mj-lt"/>
                <a:ea typeface="+mj-ea"/>
                <a:cs typeface="+mj-cs"/>
              </a:rPr>
              <a:t>Скрыльникова В.Е.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0"/>
            <a:ext cx="8229600" cy="4397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«Вывод закона сохранения импульса»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500034" y="428604"/>
            <a:ext cx="8237567" cy="6276996"/>
            <a:chOff x="500034" y="428604"/>
            <a:chExt cx="8237567" cy="6276996"/>
          </a:xfrm>
        </p:grpSpPr>
        <p:graphicFrame>
          <p:nvGraphicFramePr>
            <p:cNvPr id="3" name="Содержимое 4"/>
            <p:cNvGraphicFramePr>
              <a:graphicFrameLocks/>
            </p:cNvGraphicFramePr>
            <p:nvPr/>
          </p:nvGraphicFramePr>
          <p:xfrm>
            <a:off x="500034" y="568626"/>
            <a:ext cx="8229600" cy="6136974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4114800"/>
                  <a:gridCol w="4114800"/>
                </a:tblGrid>
                <a:tr h="1471610">
                  <a:tc>
                    <a:txBody>
                      <a:bodyPr/>
                      <a:lstStyle/>
                      <a:p>
                        <a:r>
                          <a:rPr lang="ru-RU" sz="1600" dirty="0" smtClean="0">
                            <a:latin typeface="Bookman Old Style" pitchFamily="18" charset="0"/>
                          </a:rPr>
                          <a:t>1. По третьему закону Ньютона два тела взаимодействуют друг с другом с силами, равными по модулю и противоположными по направлению.</a:t>
                        </a:r>
                        <a:endParaRPr lang="ru-RU" sz="1600" dirty="0">
                          <a:latin typeface="Bookman Old Style" pitchFamily="18" charset="0"/>
                        </a:endParaRP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endParaRPr lang="ru-RU" dirty="0"/>
                      </a:p>
                    </a:txBody>
                    <a:tcPr/>
                  </a:tc>
                </a:tr>
                <a:tr h="1000132">
                  <a:tc>
                    <a:txBody>
                      <a:bodyPr/>
                      <a:lstStyle/>
                      <a:p>
                        <a:r>
                          <a:rPr lang="ru-RU" sz="1600" dirty="0" smtClean="0">
                            <a:latin typeface="Bookman Old Style" pitchFamily="18" charset="0"/>
                          </a:rPr>
                          <a:t>2. По второму закону Ньютона</a:t>
                        </a:r>
                        <a:endParaRPr lang="ru-RU" sz="1600" dirty="0">
                          <a:latin typeface="Bookman Old Style" pitchFamily="18" charset="0"/>
                        </a:endParaRP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endParaRPr lang="ru-RU" dirty="0"/>
                      </a:p>
                    </a:txBody>
                    <a:tcPr/>
                  </a:tc>
                </a:tr>
                <a:tr h="714380">
                  <a:tc>
                    <a:txBody>
                      <a:bodyPr/>
                      <a:lstStyle/>
                      <a:p>
                        <a:r>
                          <a:rPr lang="ru-RU" sz="1600" dirty="0" smtClean="0">
                            <a:latin typeface="Bookman Old Style" pitchFamily="18" charset="0"/>
                          </a:rPr>
                          <a:t>3. Используем формулу ускорения</a:t>
                        </a:r>
                        <a:endParaRPr lang="ru-RU" sz="1600" dirty="0">
                          <a:latin typeface="Bookman Old Style" pitchFamily="18" charset="0"/>
                        </a:endParaRP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endParaRPr lang="ru-RU" dirty="0"/>
                      </a:p>
                    </a:txBody>
                    <a:tcPr/>
                  </a:tc>
                </a:tr>
                <a:tr h="1000132">
                  <a:tc>
                    <a:txBody>
                      <a:bodyPr/>
                      <a:lstStyle/>
                      <a:p>
                        <a:r>
                          <a:rPr lang="ru-RU" sz="1600" dirty="0" smtClean="0">
                            <a:latin typeface="Bookman Old Style" pitchFamily="18" charset="0"/>
                          </a:rPr>
                          <a:t>4. Подставляем формулу ускорения в формулу (1)</a:t>
                        </a:r>
                        <a:endParaRPr lang="ru-RU" sz="1600" dirty="0">
                          <a:latin typeface="Bookman Old Style" pitchFamily="18" charset="0"/>
                        </a:endParaRP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endParaRPr lang="ru-RU"/>
                      </a:p>
                    </a:txBody>
                    <a:tcPr/>
                  </a:tc>
                </a:tr>
                <a:tr h="370840">
                  <a:tc>
                    <a:txBody>
                      <a:bodyPr/>
                      <a:lstStyle/>
                      <a:p>
                        <a:r>
                          <a:rPr lang="ru-RU" sz="1600" dirty="0" smtClean="0">
                            <a:latin typeface="Bookman Old Style" pitchFamily="18" charset="0"/>
                          </a:rPr>
                          <a:t>5. После сокращения на время </a:t>
                        </a:r>
                        <a:r>
                          <a:rPr lang="ru-RU" sz="1600" dirty="0" err="1" smtClean="0">
                            <a:latin typeface="Bookman Old Style" pitchFamily="18" charset="0"/>
                          </a:rPr>
                          <a:t>t</a:t>
                        </a:r>
                        <a:r>
                          <a:rPr lang="ru-RU" sz="1600" dirty="0" smtClean="0">
                            <a:latin typeface="Bookman Old Style" pitchFamily="18" charset="0"/>
                          </a:rPr>
                          <a:t> и раскрытия скобок получаем</a:t>
                        </a:r>
                        <a:endParaRPr lang="ru-RU" sz="1600" dirty="0">
                          <a:latin typeface="Bookman Old Style" pitchFamily="18" charset="0"/>
                        </a:endParaRP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endParaRPr lang="ru-RU" dirty="0" smtClean="0"/>
                      </a:p>
                      <a:p>
                        <a:endParaRPr lang="ru-RU" dirty="0"/>
                      </a:p>
                    </a:txBody>
                    <a:tcPr/>
                  </a:tc>
                </a:tr>
                <a:tr h="370840">
                  <a:tc>
                    <a:txBody>
                      <a:bodyPr/>
                      <a:lstStyle/>
                      <a:p>
                        <a:pPr marL="0" marR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ru-RU" sz="1600" dirty="0" smtClean="0">
                            <a:latin typeface="Bookman Old Style" pitchFamily="18" charset="0"/>
                          </a:rPr>
                          <a:t>6. Перенесем в левую часть уравнения векторы импульсов тел до взаимодействия, а в правую часть – векторы импульсов тел после взаимодействия.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endParaRPr lang="ru-RU" dirty="0"/>
                      </a:p>
                    </a:txBody>
                    <a:tcPr/>
                  </a:tc>
                </a:tr>
              </a:tbl>
            </a:graphicData>
          </a:graphic>
        </p:graphicFrame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84700" y="428604"/>
              <a:ext cx="2430572" cy="1607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00628" y="2071678"/>
              <a:ext cx="3214688" cy="94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29256" y="3000372"/>
              <a:ext cx="2713037" cy="906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29190" y="3929066"/>
              <a:ext cx="3629025" cy="771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929190" y="4857760"/>
              <a:ext cx="3600450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643438" y="5429264"/>
              <a:ext cx="4094163" cy="1214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250825" y="4941888"/>
            <a:ext cx="8642350" cy="15827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557338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Закон сохранения импульса: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76475"/>
            <a:ext cx="9144000" cy="3849688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dirty="0" smtClean="0"/>
              <a:t> </a:t>
            </a: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векторная сумма импульсов тел, составляющих замкнутую систему, остаётся постоянной при любых движениях и взаимодействиях этих тел.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79388" y="0"/>
            <a:ext cx="7129462" cy="16144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28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Замкнутая система тел</a:t>
            </a:r>
            <a:r>
              <a:rPr lang="ru-RU" sz="2800" dirty="0"/>
              <a:t> – </a:t>
            </a:r>
            <a:r>
              <a:rPr lang="ru-RU" sz="2400" dirty="0"/>
              <a:t>это два или несколько тел взаимодействующих только между собой, и невзаимодействующих с другими телами.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68313" y="5084763"/>
            <a:ext cx="8302625" cy="1006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n-US" sz="5400" b="1" baseline="-25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l-GR" sz="60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ru-RU" sz="4400" b="1" baseline="-25000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6000" b="1" baseline="-25000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5400" b="1" baseline="-25000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+ m</a:t>
            </a:r>
            <a:r>
              <a:rPr lang="en-US" sz="5400" b="1" baseline="-25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sz="60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ru-RU" sz="4400" b="1" baseline="-25000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6000" b="1" baseline="-25000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= m</a:t>
            </a:r>
            <a:r>
              <a:rPr lang="en-US" sz="5400" b="1" baseline="-25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l-GR" sz="60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6000" b="1" baseline="-25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54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+ m</a:t>
            </a:r>
            <a:r>
              <a:rPr lang="en-US" sz="5400" b="1" baseline="-25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sz="60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6000" b="1" baseline="-25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el-GR" sz="6000" b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1403350" y="5300663"/>
            <a:ext cx="865188" cy="0"/>
          </a:xfrm>
          <a:prstGeom prst="line">
            <a:avLst/>
          </a:prstGeom>
          <a:noFill/>
          <a:ln w="38100">
            <a:solidFill>
              <a:srgbClr val="66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3708400" y="5300663"/>
            <a:ext cx="865188" cy="0"/>
          </a:xfrm>
          <a:prstGeom prst="line">
            <a:avLst/>
          </a:prstGeom>
          <a:noFill/>
          <a:ln w="38100">
            <a:solidFill>
              <a:srgbClr val="66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011863" y="5300663"/>
            <a:ext cx="865187" cy="0"/>
          </a:xfrm>
          <a:prstGeom prst="line">
            <a:avLst/>
          </a:prstGeom>
          <a:noFill/>
          <a:ln w="38100">
            <a:solidFill>
              <a:srgbClr val="66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7956550" y="5300663"/>
            <a:ext cx="865188" cy="0"/>
          </a:xfrm>
          <a:prstGeom prst="line">
            <a:avLst/>
          </a:prstGeom>
          <a:noFill/>
          <a:ln w="38100">
            <a:solidFill>
              <a:srgbClr val="66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Наташа и Александр\Рабочий стол\Натусик\Картинки\Животные\Hippo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214289"/>
            <a:ext cx="1928794" cy="17680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 animBg="1"/>
      <p:bldP spid="5122" grpId="0"/>
      <p:bldP spid="5123" grpId="0" build="p"/>
      <p:bldP spid="5124" grpId="0"/>
      <p:bldP spid="5125" grpId="0"/>
      <p:bldP spid="5126" grpId="0" animBg="1"/>
      <p:bldP spid="5127" grpId="0" animBg="1"/>
      <p:bldP spid="5128" grpId="0" animBg="1"/>
      <p:bldP spid="51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«Применение закона сохранения импульса в жизни»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098" name="Picture 2" descr="C:\Documents and Settings\Наташа и Александр\Рабочий стол\Натусик\Картинки\Люди\strelba-animatio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785926"/>
            <a:ext cx="4400550" cy="3486150"/>
          </a:xfrm>
          <a:prstGeom prst="rect">
            <a:avLst/>
          </a:prstGeom>
          <a:noFill/>
        </p:spPr>
      </p:pic>
      <p:pic>
        <p:nvPicPr>
          <p:cNvPr id="6" name="Picture 8" descr="C:\Documents and Settings\Сергей Львович Козак\Мои документы\Мои рисунки\317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2357430"/>
            <a:ext cx="3886200" cy="2073275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1670" y="2000240"/>
            <a:ext cx="4929222" cy="3649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1785918" y="2071678"/>
            <a:ext cx="5357850" cy="38110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1785918" y="2000240"/>
            <a:ext cx="5301071" cy="39758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39750" y="404813"/>
            <a:ext cx="3509963" cy="4679950"/>
          </a:xfrm>
          <a:prstGeom prst="rect">
            <a:avLst/>
          </a:prstGeom>
          <a:noFill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04813"/>
            <a:ext cx="4038600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j021508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170958">
            <a:off x="1307130" y="2949678"/>
            <a:ext cx="160337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1857356" y="2214554"/>
            <a:ext cx="5786478" cy="178595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Bookman Old Style" pitchFamily="18" charset="0"/>
              </a:rPr>
              <a:t>Принцип реактивного движения находит широкое  практическое применение  в авиации и космонавтике.</a:t>
            </a: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98844E-6 L 0.9309 -0.8668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500" y="-4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28596" y="0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Решение задач</a:t>
            </a:r>
            <a:endParaRPr lang="ru-RU" sz="48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285720" y="857232"/>
            <a:ext cx="8643998" cy="1785950"/>
            <a:chOff x="285720" y="1142984"/>
            <a:chExt cx="8643998" cy="1785950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285720" y="1142984"/>
              <a:ext cx="8643998" cy="1785950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b="1" dirty="0" smtClean="0">
                  <a:latin typeface="Bookman Old Style" pitchFamily="18" charset="0"/>
                </a:rPr>
                <a:t> </a:t>
              </a:r>
              <a:r>
                <a:rPr lang="ru-RU" sz="2400" dirty="0" smtClean="0">
                  <a:solidFill>
                    <a:schemeClr val="tx1"/>
                  </a:solidFill>
                  <a:latin typeface="Bookman Old Style" pitchFamily="18" charset="0"/>
                </a:rPr>
                <a:t>Из двух тел различной массы, </a:t>
              </a:r>
            </a:p>
            <a:p>
              <a:r>
                <a:rPr lang="ru-RU" sz="2400" dirty="0" smtClean="0">
                  <a:solidFill>
                    <a:schemeClr val="tx1"/>
                  </a:solidFill>
                  <a:latin typeface="Bookman Old Style" pitchFamily="18" charset="0"/>
                </a:rPr>
                <a:t> движущихся с одинаковыми </a:t>
              </a:r>
            </a:p>
            <a:p>
              <a:r>
                <a:rPr lang="ru-RU" sz="2400" dirty="0" smtClean="0">
                  <a:solidFill>
                    <a:schemeClr val="tx1"/>
                  </a:solidFill>
                  <a:latin typeface="Bookman Old Style" pitchFamily="18" charset="0"/>
                </a:rPr>
                <a:t> скоростями, импульс которого</a:t>
              </a:r>
            </a:p>
            <a:p>
              <a:r>
                <a:rPr lang="ru-RU" sz="2400" dirty="0" smtClean="0">
                  <a:solidFill>
                    <a:schemeClr val="tx1"/>
                  </a:solidFill>
                  <a:latin typeface="Bookman Old Style" pitchFamily="18" charset="0"/>
                </a:rPr>
                <a:t> больше?</a:t>
              </a:r>
            </a:p>
          </p:txBody>
        </p:sp>
        <p:grpSp>
          <p:nvGrpSpPr>
            <p:cNvPr id="15" name="Группа 14"/>
            <p:cNvGrpSpPr/>
            <p:nvPr/>
          </p:nvGrpSpPr>
          <p:grpSpPr>
            <a:xfrm>
              <a:off x="6000760" y="1357298"/>
              <a:ext cx="2016125" cy="1347787"/>
              <a:chOff x="2771775" y="4818063"/>
              <a:chExt cx="2016125" cy="1347787"/>
            </a:xfrm>
            <a:grpFill/>
          </p:grpSpPr>
          <p:sp>
            <p:nvSpPr>
              <p:cNvPr id="16" name="Oval 7"/>
              <p:cNvSpPr>
                <a:spLocks noChangeArrowheads="1"/>
              </p:cNvSpPr>
              <p:nvPr/>
            </p:nvSpPr>
            <p:spPr bwMode="auto">
              <a:xfrm>
                <a:off x="2916238" y="4868863"/>
                <a:ext cx="360362" cy="360362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17" name="Oval 8"/>
              <p:cNvSpPr>
                <a:spLocks noChangeArrowheads="1"/>
              </p:cNvSpPr>
              <p:nvPr/>
            </p:nvSpPr>
            <p:spPr bwMode="auto">
              <a:xfrm>
                <a:off x="2771775" y="5445125"/>
                <a:ext cx="720725" cy="720725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18" name="Line 9"/>
              <p:cNvSpPr>
                <a:spLocks noChangeShapeType="1"/>
              </p:cNvSpPr>
              <p:nvPr/>
            </p:nvSpPr>
            <p:spPr bwMode="auto">
              <a:xfrm>
                <a:off x="3276600" y="5013325"/>
                <a:ext cx="719138" cy="0"/>
              </a:xfrm>
              <a:prstGeom prst="line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19" name="Line 10"/>
              <p:cNvSpPr>
                <a:spLocks noChangeShapeType="1"/>
              </p:cNvSpPr>
              <p:nvPr/>
            </p:nvSpPr>
            <p:spPr bwMode="auto">
              <a:xfrm>
                <a:off x="3492500" y="5805488"/>
                <a:ext cx="719138" cy="0"/>
              </a:xfrm>
              <a:prstGeom prst="line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0" name="Text Box 11"/>
              <p:cNvSpPr txBox="1">
                <a:spLocks noChangeArrowheads="1"/>
              </p:cNvSpPr>
              <p:nvPr/>
            </p:nvSpPr>
            <p:spPr bwMode="auto">
              <a:xfrm>
                <a:off x="4195763" y="4818063"/>
                <a:ext cx="288925" cy="36671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l-GR" i="1" dirty="0">
                    <a:latin typeface="Times New Roman" pitchFamily="18" charset="0"/>
                    <a:cs typeface="Times New Roman" pitchFamily="18" charset="0"/>
                  </a:rPr>
                  <a:t>υ</a:t>
                </a:r>
              </a:p>
            </p:txBody>
          </p:sp>
          <p:sp>
            <p:nvSpPr>
              <p:cNvPr id="21" name="Text Box 12"/>
              <p:cNvSpPr txBox="1">
                <a:spLocks noChangeArrowheads="1"/>
              </p:cNvSpPr>
              <p:nvPr/>
            </p:nvSpPr>
            <p:spPr bwMode="auto">
              <a:xfrm>
                <a:off x="4335463" y="5541963"/>
                <a:ext cx="452437" cy="36671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l-GR" i="1">
                    <a:latin typeface="Times New Roman" pitchFamily="18" charset="0"/>
                    <a:cs typeface="Times New Roman" pitchFamily="18" charset="0"/>
                  </a:rPr>
                  <a:t>υ</a:t>
                </a:r>
              </a:p>
            </p:txBody>
          </p:sp>
          <p:sp>
            <p:nvSpPr>
              <p:cNvPr id="22" name="Line 13"/>
              <p:cNvSpPr>
                <a:spLocks noChangeShapeType="1"/>
              </p:cNvSpPr>
              <p:nvPr/>
            </p:nvSpPr>
            <p:spPr bwMode="auto">
              <a:xfrm>
                <a:off x="4284663" y="4868863"/>
                <a:ext cx="21590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3" name="Line 14"/>
              <p:cNvSpPr>
                <a:spLocks noChangeShapeType="1"/>
              </p:cNvSpPr>
              <p:nvPr/>
            </p:nvSpPr>
            <p:spPr bwMode="auto">
              <a:xfrm>
                <a:off x="4427538" y="5589588"/>
                <a:ext cx="21590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</p:grpSp>
      <p:grpSp>
        <p:nvGrpSpPr>
          <p:cNvPr id="37" name="Группа 36"/>
          <p:cNvGrpSpPr/>
          <p:nvPr/>
        </p:nvGrpSpPr>
        <p:grpSpPr>
          <a:xfrm>
            <a:off x="357158" y="2786058"/>
            <a:ext cx="8501122" cy="1928826"/>
            <a:chOff x="357158" y="3357562"/>
            <a:chExt cx="8501122" cy="192882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357158" y="3357562"/>
              <a:ext cx="8501122" cy="1928826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/>
                  </a:solidFill>
                  <a:latin typeface="Bookman Old Style" pitchFamily="18" charset="0"/>
                </a:rPr>
                <a:t>Из двух тел равной массы , </a:t>
              </a:r>
            </a:p>
            <a:p>
              <a:r>
                <a:rPr lang="ru-RU" sz="2400" dirty="0" smtClean="0">
                  <a:solidFill>
                    <a:schemeClr val="tx1"/>
                  </a:solidFill>
                  <a:latin typeface="Bookman Old Style" pitchFamily="18" charset="0"/>
                </a:rPr>
                <a:t>движущихся  с различными </a:t>
              </a:r>
            </a:p>
            <a:p>
              <a:r>
                <a:rPr lang="ru-RU" sz="2400" dirty="0" smtClean="0">
                  <a:solidFill>
                    <a:schemeClr val="tx1"/>
                  </a:solidFill>
                  <a:latin typeface="Bookman Old Style" pitchFamily="18" charset="0"/>
                </a:rPr>
                <a:t>скоростями, импульс </a:t>
              </a:r>
            </a:p>
            <a:p>
              <a:r>
                <a:rPr lang="ru-RU" sz="2400" dirty="0" smtClean="0">
                  <a:solidFill>
                    <a:schemeClr val="tx1"/>
                  </a:solidFill>
                  <a:latin typeface="Bookman Old Style" pitchFamily="18" charset="0"/>
                </a:rPr>
                <a:t> какого больше?</a:t>
              </a:r>
            </a:p>
          </p:txBody>
        </p:sp>
        <p:grpSp>
          <p:nvGrpSpPr>
            <p:cNvPr id="26" name="Группа 25"/>
            <p:cNvGrpSpPr/>
            <p:nvPr/>
          </p:nvGrpSpPr>
          <p:grpSpPr>
            <a:xfrm>
              <a:off x="5715008" y="3500438"/>
              <a:ext cx="2389011" cy="1643074"/>
              <a:chOff x="1619250" y="2060575"/>
              <a:chExt cx="1728788" cy="1152525"/>
            </a:xfrm>
            <a:grpFill/>
          </p:grpSpPr>
          <p:sp>
            <p:nvSpPr>
              <p:cNvPr id="27" name="Oval 5"/>
              <p:cNvSpPr>
                <a:spLocks noChangeArrowheads="1"/>
              </p:cNvSpPr>
              <p:nvPr/>
            </p:nvSpPr>
            <p:spPr bwMode="auto">
              <a:xfrm>
                <a:off x="1619250" y="2060575"/>
                <a:ext cx="504825" cy="504825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8" name="Oval 6"/>
              <p:cNvSpPr>
                <a:spLocks noChangeArrowheads="1"/>
              </p:cNvSpPr>
              <p:nvPr/>
            </p:nvSpPr>
            <p:spPr bwMode="auto">
              <a:xfrm>
                <a:off x="1619250" y="2708275"/>
                <a:ext cx="504825" cy="504825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9" name="Line 7"/>
              <p:cNvSpPr>
                <a:spLocks noChangeShapeType="1"/>
              </p:cNvSpPr>
              <p:nvPr/>
            </p:nvSpPr>
            <p:spPr bwMode="auto">
              <a:xfrm>
                <a:off x="2124075" y="2276475"/>
                <a:ext cx="503238" cy="0"/>
              </a:xfrm>
              <a:prstGeom prst="line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0" name="Line 8"/>
              <p:cNvSpPr>
                <a:spLocks noChangeShapeType="1"/>
              </p:cNvSpPr>
              <p:nvPr/>
            </p:nvSpPr>
            <p:spPr bwMode="auto">
              <a:xfrm>
                <a:off x="2124075" y="2997200"/>
                <a:ext cx="792163" cy="0"/>
              </a:xfrm>
              <a:prstGeom prst="line">
                <a:avLst/>
              </a:prstGeom>
              <a:grp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1" name="Text Box 9"/>
              <p:cNvSpPr txBox="1">
                <a:spLocks noChangeArrowheads="1"/>
              </p:cNvSpPr>
              <p:nvPr/>
            </p:nvSpPr>
            <p:spPr bwMode="auto">
              <a:xfrm>
                <a:off x="2751138" y="2085975"/>
                <a:ext cx="596900" cy="3667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l-GR" b="1" i="1">
                    <a:latin typeface="Times New Roman" pitchFamily="18" charset="0"/>
                    <a:cs typeface="Times New Roman" pitchFamily="18" charset="0"/>
                  </a:rPr>
                  <a:t>υ</a:t>
                </a:r>
                <a:r>
                  <a:rPr lang="en-US" b="1" i="1" baseline="-25000">
                    <a:latin typeface="Comic Sans MS" pitchFamily="66" charset="0"/>
                  </a:rPr>
                  <a:t>1</a:t>
                </a:r>
                <a:endParaRPr lang="ru-RU" b="1" i="1" baseline="-25000">
                  <a:latin typeface="Comic Sans MS" pitchFamily="66" charset="0"/>
                </a:endParaRPr>
              </a:p>
            </p:txBody>
          </p:sp>
          <p:sp>
            <p:nvSpPr>
              <p:cNvPr id="32" name="Text Box 10"/>
              <p:cNvSpPr txBox="1">
                <a:spLocks noChangeArrowheads="1"/>
              </p:cNvSpPr>
              <p:nvPr/>
            </p:nvSpPr>
            <p:spPr bwMode="auto">
              <a:xfrm>
                <a:off x="2808247" y="2561673"/>
                <a:ext cx="523875" cy="36671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l-GR" b="1" i="1" dirty="0">
                    <a:latin typeface="Times New Roman" pitchFamily="18" charset="0"/>
                    <a:cs typeface="Times New Roman" pitchFamily="18" charset="0"/>
                  </a:rPr>
                  <a:t>υ</a:t>
                </a:r>
                <a:r>
                  <a:rPr lang="en-US" b="1" i="1" baseline="-25000" dirty="0">
                    <a:latin typeface="Comic Sans MS" pitchFamily="66" charset="0"/>
                  </a:rPr>
                  <a:t>2</a:t>
                </a:r>
                <a:endParaRPr lang="ru-RU" b="1" i="1" baseline="-25000" dirty="0">
                  <a:latin typeface="Comic Sans MS" pitchFamily="66" charset="0"/>
                </a:endParaRPr>
              </a:p>
            </p:txBody>
          </p:sp>
          <p:sp>
            <p:nvSpPr>
              <p:cNvPr id="33" name="Line 11"/>
              <p:cNvSpPr>
                <a:spLocks noChangeShapeType="1"/>
              </p:cNvSpPr>
              <p:nvPr/>
            </p:nvSpPr>
            <p:spPr bwMode="auto">
              <a:xfrm>
                <a:off x="2771775" y="2133600"/>
                <a:ext cx="360363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4" name="Line 12"/>
              <p:cNvSpPr>
                <a:spLocks noChangeShapeType="1"/>
              </p:cNvSpPr>
              <p:nvPr/>
            </p:nvSpPr>
            <p:spPr bwMode="auto">
              <a:xfrm>
                <a:off x="2808247" y="2611783"/>
                <a:ext cx="288925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5" name="Text Box 13"/>
              <p:cNvSpPr txBox="1">
                <a:spLocks noChangeArrowheads="1"/>
              </p:cNvSpPr>
              <p:nvPr/>
            </p:nvSpPr>
            <p:spPr bwMode="auto">
              <a:xfrm>
                <a:off x="1722642" y="2160795"/>
                <a:ext cx="310173" cy="259066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n-US" b="1" dirty="0">
                    <a:latin typeface="Calibri" pitchFamily="34" charset="0"/>
                  </a:rPr>
                  <a:t>m</a:t>
                </a:r>
                <a:endParaRPr lang="ru-RU" b="1" dirty="0">
                  <a:latin typeface="Calibri" pitchFamily="34" charset="0"/>
                </a:endParaRPr>
              </a:p>
            </p:txBody>
          </p:sp>
          <p:sp>
            <p:nvSpPr>
              <p:cNvPr id="36" name="Text Box 14"/>
              <p:cNvSpPr txBox="1">
                <a:spLocks noChangeArrowheads="1"/>
              </p:cNvSpPr>
              <p:nvPr/>
            </p:nvSpPr>
            <p:spPr bwMode="auto">
              <a:xfrm>
                <a:off x="1722641" y="2812222"/>
                <a:ext cx="358775" cy="259066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b="1" dirty="0">
                    <a:latin typeface="Calibri" pitchFamily="34" charset="0"/>
                  </a:rPr>
                  <a:t>m</a:t>
                </a:r>
                <a:endParaRPr lang="ru-RU" b="1" dirty="0">
                  <a:latin typeface="Calibri" pitchFamily="34" charset="0"/>
                </a:endParaRPr>
              </a:p>
            </p:txBody>
          </p:sp>
        </p:grpSp>
      </p:grpSp>
      <p:grpSp>
        <p:nvGrpSpPr>
          <p:cNvPr id="50" name="Группа 49"/>
          <p:cNvGrpSpPr/>
          <p:nvPr/>
        </p:nvGrpSpPr>
        <p:grpSpPr>
          <a:xfrm>
            <a:off x="357158" y="4857760"/>
            <a:ext cx="8572560" cy="1785950"/>
            <a:chOff x="357158" y="4857760"/>
            <a:chExt cx="8572560" cy="1785950"/>
          </a:xfrm>
        </p:grpSpPr>
        <p:sp>
          <p:nvSpPr>
            <p:cNvPr id="38" name="Скругленный прямоугольник 37"/>
            <p:cNvSpPr/>
            <p:nvPr/>
          </p:nvSpPr>
          <p:spPr>
            <a:xfrm>
              <a:off x="357158" y="4857760"/>
              <a:ext cx="8572560" cy="178595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tx1"/>
                  </a:solidFill>
                  <a:latin typeface="Bookman Old Style" pitchFamily="18" charset="0"/>
                </a:rPr>
                <a:t>Определите знаки проекций импульсов тел</a:t>
              </a:r>
            </a:p>
            <a:p>
              <a:endParaRPr lang="ru-RU" sz="2400" dirty="0" smtClean="0">
                <a:latin typeface="Bookman Old Style" pitchFamily="18" charset="0"/>
              </a:endParaRPr>
            </a:p>
            <a:p>
              <a:endParaRPr lang="ru-RU" sz="2400" dirty="0" smtClean="0">
                <a:latin typeface="Bookman Old Style" pitchFamily="18" charset="0"/>
              </a:endParaRPr>
            </a:p>
            <a:p>
              <a:endParaRPr lang="ru-RU" sz="2400" dirty="0" smtClean="0">
                <a:latin typeface="Bookman Old Style" pitchFamily="18" charset="0"/>
              </a:endParaRPr>
            </a:p>
            <a:p>
              <a:pPr algn="ctr"/>
              <a:endParaRPr lang="ru-RU" sz="2400" dirty="0">
                <a:latin typeface="Bookman Old Style" pitchFamily="18" charset="0"/>
              </a:endParaRPr>
            </a:p>
          </p:txBody>
        </p:sp>
        <p:grpSp>
          <p:nvGrpSpPr>
            <p:cNvPr id="39" name="Группа 38"/>
            <p:cNvGrpSpPr/>
            <p:nvPr/>
          </p:nvGrpSpPr>
          <p:grpSpPr>
            <a:xfrm>
              <a:off x="2357422" y="5429264"/>
              <a:ext cx="5072098" cy="1041397"/>
              <a:chOff x="1763713" y="4041457"/>
              <a:chExt cx="5724525" cy="1578293"/>
            </a:xfrm>
          </p:grpSpPr>
          <p:sp>
            <p:nvSpPr>
              <p:cNvPr id="40" name="Oval 16"/>
              <p:cNvSpPr>
                <a:spLocks noChangeArrowheads="1"/>
              </p:cNvSpPr>
              <p:nvPr/>
            </p:nvSpPr>
            <p:spPr bwMode="auto">
              <a:xfrm>
                <a:off x="2166849" y="4041457"/>
                <a:ext cx="576263" cy="757877"/>
              </a:xfrm>
              <a:prstGeom prst="ellipse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1" name="Oval 17"/>
              <p:cNvSpPr>
                <a:spLocks noChangeArrowheads="1"/>
              </p:cNvSpPr>
              <p:nvPr/>
            </p:nvSpPr>
            <p:spPr bwMode="auto">
              <a:xfrm>
                <a:off x="4140200" y="4041457"/>
                <a:ext cx="574675" cy="682943"/>
              </a:xfrm>
              <a:prstGeom prst="ellipse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2" name="Oval 18"/>
              <p:cNvSpPr>
                <a:spLocks noChangeArrowheads="1"/>
              </p:cNvSpPr>
              <p:nvPr/>
            </p:nvSpPr>
            <p:spPr bwMode="auto">
              <a:xfrm>
                <a:off x="6300788" y="4041457"/>
                <a:ext cx="576262" cy="682943"/>
              </a:xfrm>
              <a:prstGeom prst="ellipse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3" name="Line 19"/>
              <p:cNvSpPr>
                <a:spLocks noChangeShapeType="1"/>
              </p:cNvSpPr>
              <p:nvPr/>
            </p:nvSpPr>
            <p:spPr bwMode="auto">
              <a:xfrm>
                <a:off x="2700338" y="4437063"/>
                <a:ext cx="719137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4" name="Line 20"/>
              <p:cNvSpPr>
                <a:spLocks noChangeShapeType="1"/>
              </p:cNvSpPr>
              <p:nvPr/>
            </p:nvSpPr>
            <p:spPr bwMode="auto">
              <a:xfrm>
                <a:off x="4427538" y="4724400"/>
                <a:ext cx="0" cy="64770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5" name="Line 21"/>
              <p:cNvSpPr>
                <a:spLocks noChangeShapeType="1"/>
              </p:cNvSpPr>
              <p:nvPr/>
            </p:nvSpPr>
            <p:spPr bwMode="auto">
              <a:xfrm flipH="1">
                <a:off x="5508625" y="4437063"/>
                <a:ext cx="792163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6" name="Line 22"/>
              <p:cNvSpPr>
                <a:spLocks noChangeShapeType="1"/>
              </p:cNvSpPr>
              <p:nvPr/>
            </p:nvSpPr>
            <p:spPr bwMode="auto">
              <a:xfrm>
                <a:off x="2124075" y="5516563"/>
                <a:ext cx="496887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7" name="Text Box 23"/>
              <p:cNvSpPr txBox="1">
                <a:spLocks noChangeArrowheads="1"/>
              </p:cNvSpPr>
              <p:nvPr/>
            </p:nvSpPr>
            <p:spPr bwMode="auto">
              <a:xfrm>
                <a:off x="7164388" y="5162550"/>
                <a:ext cx="3238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n-US" sz="2400" b="1">
                    <a:latin typeface="Calibri" pitchFamily="34" charset="0"/>
                  </a:rPr>
                  <a:t>x</a:t>
                </a:r>
                <a:endParaRPr lang="ru-RU" sz="2400" b="1">
                  <a:latin typeface="Calibri" pitchFamily="34" charset="0"/>
                </a:endParaRPr>
              </a:p>
            </p:txBody>
          </p:sp>
          <p:sp>
            <p:nvSpPr>
              <p:cNvPr id="48" name="Text Box 24"/>
              <p:cNvSpPr txBox="1">
                <a:spLocks noChangeArrowheads="1"/>
              </p:cNvSpPr>
              <p:nvPr/>
            </p:nvSpPr>
            <p:spPr bwMode="auto">
              <a:xfrm>
                <a:off x="1763713" y="5157788"/>
                <a:ext cx="369887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n-US" sz="2400" b="1">
                    <a:latin typeface="Comic Sans MS" pitchFamily="66" charset="0"/>
                  </a:rPr>
                  <a:t>0</a:t>
                </a:r>
                <a:endParaRPr lang="ru-RU" sz="2400" b="1">
                  <a:latin typeface="Comic Sans MS" pitchFamily="66" charset="0"/>
                </a:endParaRPr>
              </a:p>
            </p:txBody>
          </p:sp>
          <p:sp>
            <p:nvSpPr>
              <p:cNvPr id="49" name="Line 25"/>
              <p:cNvSpPr>
                <a:spLocks noChangeShapeType="1"/>
              </p:cNvSpPr>
              <p:nvPr/>
            </p:nvSpPr>
            <p:spPr bwMode="auto">
              <a:xfrm>
                <a:off x="2124075" y="5516563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28596" y="0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Решение задач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pSp>
        <p:nvGrpSpPr>
          <p:cNvPr id="53" name="Группа 52"/>
          <p:cNvGrpSpPr/>
          <p:nvPr/>
        </p:nvGrpSpPr>
        <p:grpSpPr>
          <a:xfrm>
            <a:off x="285720" y="857232"/>
            <a:ext cx="8643998" cy="1785950"/>
            <a:chOff x="285720" y="857232"/>
            <a:chExt cx="8643998" cy="1785950"/>
          </a:xfrm>
        </p:grpSpPr>
        <p:grpSp>
          <p:nvGrpSpPr>
            <p:cNvPr id="2" name="Группа 23"/>
            <p:cNvGrpSpPr/>
            <p:nvPr/>
          </p:nvGrpSpPr>
          <p:grpSpPr>
            <a:xfrm>
              <a:off x="285720" y="857232"/>
              <a:ext cx="8643998" cy="1785950"/>
              <a:chOff x="285720" y="1142984"/>
              <a:chExt cx="8643998" cy="1785950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4" name="Скругленный прямоугольник 13"/>
              <p:cNvSpPr/>
              <p:nvPr/>
            </p:nvSpPr>
            <p:spPr>
              <a:xfrm>
                <a:off x="285720" y="1142984"/>
                <a:ext cx="8643998" cy="1785950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400" dirty="0" smtClean="0">
                    <a:solidFill>
                      <a:schemeClr val="tx1"/>
                    </a:solidFill>
                    <a:latin typeface="Bookman Old Style" pitchFamily="18" charset="0"/>
                  </a:rPr>
                  <a:t>Тело массы небольшой (10 кг) </a:t>
                </a:r>
                <a:br>
                  <a:rPr lang="ru-RU" sz="2400" dirty="0" smtClean="0">
                    <a:solidFill>
                      <a:schemeClr val="tx1"/>
                    </a:solidFill>
                    <a:latin typeface="Bookman Old Style" pitchFamily="18" charset="0"/>
                  </a:rPr>
                </a:br>
                <a:r>
                  <a:rPr lang="ru-RU" sz="2400" dirty="0" smtClean="0">
                    <a:solidFill>
                      <a:schemeClr val="tx1"/>
                    </a:solidFill>
                    <a:latin typeface="Bookman Old Style" pitchFamily="18" charset="0"/>
                  </a:rPr>
                  <a:t>скорость развивает (5м/с)</a:t>
                </a:r>
                <a:br>
                  <a:rPr lang="ru-RU" sz="2400" dirty="0" smtClean="0">
                    <a:solidFill>
                      <a:schemeClr val="tx1"/>
                    </a:solidFill>
                    <a:latin typeface="Bookman Old Style" pitchFamily="18" charset="0"/>
                  </a:rPr>
                </a:br>
                <a:r>
                  <a:rPr lang="ru-RU" sz="2400" dirty="0" smtClean="0">
                    <a:solidFill>
                      <a:schemeClr val="tx1"/>
                    </a:solidFill>
                    <a:latin typeface="Bookman Old Style" pitchFamily="18" charset="0"/>
                  </a:rPr>
                  <a:t>И какой же это тело импульс</a:t>
                </a:r>
              </a:p>
              <a:p>
                <a:r>
                  <a:rPr lang="ru-RU" sz="2400" dirty="0" smtClean="0">
                    <a:solidFill>
                      <a:schemeClr val="tx1"/>
                    </a:solidFill>
                    <a:latin typeface="Bookman Old Style" pitchFamily="18" charset="0"/>
                  </a:rPr>
                  <a:t> получает?</a:t>
                </a:r>
              </a:p>
            </p:txBody>
          </p:sp>
          <p:sp>
            <p:nvSpPr>
              <p:cNvPr id="20" name="Text Box 11"/>
              <p:cNvSpPr txBox="1">
                <a:spLocks noChangeArrowheads="1"/>
              </p:cNvSpPr>
              <p:nvPr/>
            </p:nvSpPr>
            <p:spPr bwMode="auto">
              <a:xfrm>
                <a:off x="7424748" y="1357298"/>
                <a:ext cx="184730" cy="36933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endParaRPr lang="el-GR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50" name="Picture 6" descr="AG00013_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43636" y="1000108"/>
              <a:ext cx="1755589" cy="14747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2" name="Группа 51"/>
          <p:cNvGrpSpPr/>
          <p:nvPr/>
        </p:nvGrpSpPr>
        <p:grpSpPr>
          <a:xfrm>
            <a:off x="357158" y="2786058"/>
            <a:ext cx="8501122" cy="1928826"/>
            <a:chOff x="357158" y="2786058"/>
            <a:chExt cx="8501122" cy="1928826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357158" y="2786058"/>
              <a:ext cx="8501122" cy="1928826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tx1"/>
                  </a:solidFill>
                  <a:latin typeface="Bookman Old Style" pitchFamily="18" charset="0"/>
                </a:rPr>
                <a:t>Скорость легкового автомобиля в 2 раза больше скорости грузового, а масса – в 4 раза меньше массы грузового автомобиля. Сравните модули импульсов автомобилей.</a:t>
              </a:r>
            </a:p>
            <a:p>
              <a:endParaRPr lang="ru-RU" sz="2000" dirty="0" smtClean="0">
                <a:solidFill>
                  <a:schemeClr val="tx1"/>
                </a:solidFill>
                <a:latin typeface="Bookman Old Style" pitchFamily="18" charset="0"/>
              </a:endParaRPr>
            </a:p>
            <a:p>
              <a:endParaRPr lang="ru-RU" sz="2000" dirty="0" smtClean="0">
                <a:solidFill>
                  <a:schemeClr val="tx1"/>
                </a:solidFill>
                <a:latin typeface="Bookman Old Style" pitchFamily="18" charset="0"/>
              </a:endParaRPr>
            </a:p>
            <a:p>
              <a:endParaRPr lang="ru-RU" sz="2000" dirty="0" smtClean="0">
                <a:solidFill>
                  <a:schemeClr val="tx1"/>
                </a:solidFill>
                <a:latin typeface="Bookman Old Style" pitchFamily="18" charset="0"/>
              </a:endParaRPr>
            </a:p>
          </p:txBody>
        </p:sp>
        <p:pic>
          <p:nvPicPr>
            <p:cNvPr id="27650" name="Picture 2" descr="C:\Documents and Settings\Наташа и Александр\Рабочий стол\Натусик\Картинки\48.gif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57818" y="3929066"/>
              <a:ext cx="637312" cy="571504"/>
            </a:xfrm>
            <a:prstGeom prst="rect">
              <a:avLst/>
            </a:prstGeom>
            <a:noFill/>
          </p:spPr>
        </p:pic>
        <p:pic>
          <p:nvPicPr>
            <p:cNvPr id="27651" name="Picture 3" descr="C:\Documents and Settings\Наташа и Александр\Рабочий стол\Натусик\Картинки\62.gif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28926" y="4071942"/>
              <a:ext cx="1143000" cy="466725"/>
            </a:xfrm>
            <a:prstGeom prst="rect">
              <a:avLst/>
            </a:prstGeom>
            <a:noFill/>
          </p:spPr>
        </p:pic>
      </p:grpSp>
      <p:sp>
        <p:nvSpPr>
          <p:cNvPr id="38" name="Скругленный прямоугольник 37"/>
          <p:cNvSpPr/>
          <p:nvPr/>
        </p:nvSpPr>
        <p:spPr>
          <a:xfrm>
            <a:off x="642910" y="4786322"/>
            <a:ext cx="8143932" cy="18573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 smtClean="0">
              <a:latin typeface="Bookman Old Style" pitchFamily="18" charset="0"/>
            </a:endParaRPr>
          </a:p>
          <a:p>
            <a:pPr algn="ctr"/>
            <a:endParaRPr lang="ru-RU" sz="24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Два шарика, стальной и алюминиевый, одинакового объема, падают с одной и той же высоты. Сравните их импульсы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в момент падения на землю.</a:t>
            </a:r>
          </a:p>
          <a:p>
            <a:endParaRPr lang="ru-RU" sz="2400" dirty="0" smtClean="0">
              <a:latin typeface="Bookman Old Style" pitchFamily="18" charset="0"/>
            </a:endParaRPr>
          </a:p>
          <a:p>
            <a:endParaRPr lang="ru-RU" sz="2400" dirty="0" smtClean="0">
              <a:latin typeface="Bookman Old Style" pitchFamily="18" charset="0"/>
            </a:endParaRPr>
          </a:p>
          <a:p>
            <a:pPr algn="ctr"/>
            <a:endParaRPr lang="ru-RU" sz="2400" dirty="0">
              <a:latin typeface="Bookman Old Style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928662" y="5572140"/>
            <a:ext cx="571504" cy="1000926"/>
            <a:chOff x="928662" y="5572140"/>
            <a:chExt cx="571504" cy="1000926"/>
          </a:xfrm>
        </p:grpSpPr>
        <p:sp>
          <p:nvSpPr>
            <p:cNvPr id="54" name="Блок-схема: узел 53"/>
            <p:cNvSpPr/>
            <p:nvPr/>
          </p:nvSpPr>
          <p:spPr>
            <a:xfrm>
              <a:off x="928662" y="5572140"/>
              <a:ext cx="571504" cy="500066"/>
            </a:xfrm>
            <a:prstGeom prst="flowChartConnector">
              <a:avLst/>
            </a:prstGeom>
            <a:solidFill>
              <a:srgbClr val="99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7" name="Прямая со стрелкой 56"/>
            <p:cNvCxnSpPr/>
            <p:nvPr/>
          </p:nvCxnSpPr>
          <p:spPr>
            <a:xfrm rot="5400000">
              <a:off x="964381" y="6322239"/>
              <a:ext cx="500066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Группа 18"/>
          <p:cNvGrpSpPr/>
          <p:nvPr/>
        </p:nvGrpSpPr>
        <p:grpSpPr>
          <a:xfrm>
            <a:off x="7929586" y="5572140"/>
            <a:ext cx="571504" cy="1000132"/>
            <a:chOff x="7929586" y="5572140"/>
            <a:chExt cx="571504" cy="1000132"/>
          </a:xfrm>
        </p:grpSpPr>
        <p:sp>
          <p:nvSpPr>
            <p:cNvPr id="55" name="Блок-схема: узел 54"/>
            <p:cNvSpPr/>
            <p:nvPr/>
          </p:nvSpPr>
          <p:spPr>
            <a:xfrm>
              <a:off x="7929586" y="5572140"/>
              <a:ext cx="571504" cy="500066"/>
            </a:xfrm>
            <a:prstGeom prst="flowChartConnector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8" name="Прямая со стрелкой 57"/>
            <p:cNvCxnSpPr/>
            <p:nvPr/>
          </p:nvCxnSpPr>
          <p:spPr>
            <a:xfrm rot="5400000">
              <a:off x="7966099" y="6321445"/>
              <a:ext cx="500066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06358E-6 L -0.00295 0.1144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57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06358E-6 L 0.00312 0.11445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Домашнее задание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68579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</a:rPr>
              <a:t>§21, упражнение №20 (1 – 3)</a:t>
            </a:r>
            <a:endParaRPr lang="ru-RU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pic>
        <p:nvPicPr>
          <p:cNvPr id="49154" name="Picture 2" descr="D:\Натусик\Картинки\1F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636913"/>
            <a:ext cx="3347864" cy="4221088"/>
          </a:xfrm>
          <a:prstGeom prst="rect">
            <a:avLst/>
          </a:prstGeom>
          <a:noFill/>
        </p:spPr>
      </p:pic>
      <p:pic>
        <p:nvPicPr>
          <p:cNvPr id="10" name="Picture 6" descr="AG00013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805147"/>
            <a:ext cx="4824536" cy="405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 txBox="1"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Bookman Old Style" pitchFamily="18" charset="0"/>
              </a:rPr>
              <a:t>из трех предложенных стихов выбери одно, характеризующее твоё состояние на конец урока.</a:t>
            </a:r>
          </a:p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Bookman Old Style" pitchFamily="18" charset="0"/>
              </a:rPr>
              <a:t>1.</a:t>
            </a:r>
          </a:p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Bookman Old Style" pitchFamily="18" charset="0"/>
              </a:rPr>
              <a:t>Искрятся глаза,</a:t>
            </a:r>
            <a:br>
              <a:rPr lang="ru-RU" sz="2000" b="1" dirty="0" smtClean="0">
                <a:solidFill>
                  <a:srgbClr val="000099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000099"/>
                </a:solidFill>
                <a:latin typeface="Bookman Old Style" pitchFamily="18" charset="0"/>
              </a:rPr>
              <a:t>Смеется душа,</a:t>
            </a:r>
            <a:br>
              <a:rPr lang="ru-RU" sz="2000" b="1" dirty="0" smtClean="0">
                <a:solidFill>
                  <a:srgbClr val="000099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000099"/>
                </a:solidFill>
                <a:latin typeface="Bookman Old Style" pitchFamily="18" charset="0"/>
              </a:rPr>
              <a:t>И ум мой поет:</a:t>
            </a:r>
            <a:br>
              <a:rPr lang="ru-RU" sz="2000" b="1" dirty="0" smtClean="0">
                <a:solidFill>
                  <a:srgbClr val="000099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000099"/>
                </a:solidFill>
                <a:latin typeface="Bookman Old Style" pitchFamily="18" charset="0"/>
              </a:rPr>
              <a:t>«К знаниям вперед»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  <a:t>2.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  <a:t>Не весел я сегодня,</a:t>
            </a:r>
            <a:b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  <a:t>В тишине взгрустнулось мне,</a:t>
            </a:r>
            <a:b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  <a:t>И о законе сохраненья</a:t>
            </a:r>
            <a:b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  <a:t>Все промчалось вдалеке.</a:t>
            </a:r>
          </a:p>
          <a:p>
            <a:pPr algn="ctr"/>
            <a:r>
              <a:rPr lang="ru-RU" sz="2000" b="1" dirty="0" smtClean="0">
                <a:solidFill>
                  <a:srgbClr val="006600"/>
                </a:solidFill>
                <a:latin typeface="Bookman Old Style" pitchFamily="18" charset="0"/>
              </a:rPr>
              <a:t>3.</a:t>
            </a:r>
          </a:p>
          <a:p>
            <a:pPr algn="ctr"/>
            <a:r>
              <a:rPr lang="ru-RU" sz="2000" b="1" dirty="0" smtClean="0">
                <a:solidFill>
                  <a:srgbClr val="006600"/>
                </a:solidFill>
                <a:latin typeface="Bookman Old Style" pitchFamily="18" charset="0"/>
              </a:rPr>
              <a:t>Вспоминая, все познания свои,</a:t>
            </a:r>
            <a:br>
              <a:rPr lang="ru-RU" sz="2000" b="1" dirty="0" smtClean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006600"/>
                </a:solidFill>
                <a:latin typeface="Bookman Old Style" pitchFamily="18" charset="0"/>
              </a:rPr>
              <a:t>И физики мир постигая,</a:t>
            </a:r>
            <a:br>
              <a:rPr lang="ru-RU" sz="2000" b="1" dirty="0" smtClean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006600"/>
                </a:solidFill>
                <a:latin typeface="Bookman Old Style" pitchFamily="18" charset="0"/>
              </a:rPr>
              <a:t>Я благодарен матушке судьбе,</a:t>
            </a:r>
            <a:br>
              <a:rPr lang="ru-RU" sz="2000" b="1" dirty="0" smtClean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006600"/>
                </a:solidFill>
                <a:latin typeface="Bookman Old Style" pitchFamily="18" charset="0"/>
              </a:rPr>
              <a:t>Что импульс есть и нам его не счесть.</a:t>
            </a:r>
          </a:p>
          <a:p>
            <a:pPr algn="ctr"/>
            <a:endParaRPr lang="ru-RU" sz="20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Наташа и Александр\Рабочий стол\Натусик\Картинки\Животные\4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72140"/>
            <a:ext cx="9144000" cy="1057277"/>
          </a:xfrm>
          <a:prstGeom prst="rect">
            <a:avLst/>
          </a:prstGeom>
          <a:noFill/>
        </p:spPr>
      </p:pic>
      <p:grpSp>
        <p:nvGrpSpPr>
          <p:cNvPr id="7" name="Группа 6"/>
          <p:cNvGrpSpPr/>
          <p:nvPr/>
        </p:nvGrpSpPr>
        <p:grpSpPr>
          <a:xfrm>
            <a:off x="2285984" y="214290"/>
            <a:ext cx="4429156" cy="3585663"/>
            <a:chOff x="2143108" y="357166"/>
            <a:chExt cx="4429156" cy="3585663"/>
          </a:xfrm>
        </p:grpSpPr>
        <p:pic>
          <p:nvPicPr>
            <p:cNvPr id="1027" name="Picture 3" descr="C:\Documents and Settings\Наташа и Александр\Рабочий стол\Натусик\Картинки\картинки\untitled.bmp"/>
            <p:cNvPicPr>
              <a:picLocks noChangeAspect="1" noChangeArrowheads="1"/>
            </p:cNvPicPr>
            <p:nvPr/>
          </p:nvPicPr>
          <p:blipFill>
            <a:blip r:embed="rId3" cstate="print"/>
            <a:srcRect b="7051"/>
            <a:stretch>
              <a:fillRect/>
            </a:stretch>
          </p:blipFill>
          <p:spPr bwMode="auto">
            <a:xfrm>
              <a:off x="2357422" y="357166"/>
              <a:ext cx="3857652" cy="3585663"/>
            </a:xfrm>
            <a:prstGeom prst="rect">
              <a:avLst/>
            </a:prstGeom>
            <a:noFill/>
          </p:spPr>
        </p:pic>
        <p:sp>
          <p:nvSpPr>
            <p:cNvPr id="4" name="Прямоугольник 3"/>
            <p:cNvSpPr/>
            <p:nvPr/>
          </p:nvSpPr>
          <p:spPr>
            <a:xfrm>
              <a:off x="2143108" y="2143116"/>
              <a:ext cx="4429156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80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Monotype Corsiva" pitchFamily="66" charset="0"/>
                </a:rPr>
                <a:t>Почему?</a:t>
              </a:r>
              <a:endParaRPr lang="ru-RU" sz="8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</p:grpSp>
      <p:sp>
        <p:nvSpPr>
          <p:cNvPr id="8" name="Выноска-облако 7"/>
          <p:cNvSpPr/>
          <p:nvPr/>
        </p:nvSpPr>
        <p:spPr>
          <a:xfrm>
            <a:off x="5143504" y="2857496"/>
            <a:ext cx="4214842" cy="3071834"/>
          </a:xfrm>
          <a:prstGeom prst="cloudCallout">
            <a:avLst>
              <a:gd name="adj1" fmla="val -39461"/>
              <a:gd name="adj2" fmla="val -11697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Book Antiqua" pitchFamily="18" charset="0"/>
              </a:rPr>
              <a:t>Теннисный мяч, попадая </a:t>
            </a:r>
          </a:p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Book Antiqua" pitchFamily="18" charset="0"/>
              </a:rPr>
              <a:t>в человека, вреда не причиняет,</a:t>
            </a:r>
          </a:p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Book Antiqua" pitchFamily="18" charset="0"/>
              </a:rPr>
              <a:t> однако пуля, которая </a:t>
            </a:r>
          </a:p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Book Antiqua" pitchFamily="18" charset="0"/>
              </a:rPr>
              <a:t>меньше по массе, но движется</a:t>
            </a:r>
          </a:p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Book Antiqua" pitchFamily="18" charset="0"/>
              </a:rPr>
              <a:t> с большой скоростью</a:t>
            </a:r>
          </a:p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Book Antiqua" pitchFamily="18" charset="0"/>
              </a:rPr>
              <a:t> (600—800 м/с), </a:t>
            </a:r>
          </a:p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Book Antiqua" pitchFamily="18" charset="0"/>
              </a:rPr>
              <a:t>оказывается смертельно</a:t>
            </a:r>
          </a:p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Book Antiqua" pitchFamily="18" charset="0"/>
              </a:rPr>
              <a:t> опасной</a:t>
            </a:r>
            <a:r>
              <a:rPr lang="ru-RU" sz="1500" dirty="0" smtClean="0">
                <a:solidFill>
                  <a:schemeClr val="tx1"/>
                </a:solidFill>
                <a:latin typeface="Book Antiqua" pitchFamily="18" charset="0"/>
              </a:rPr>
              <a:t>.</a:t>
            </a:r>
            <a:endParaRPr lang="ru-RU" sz="1500" dirty="0">
              <a:solidFill>
                <a:schemeClr val="tx1"/>
              </a:solidFill>
              <a:latin typeface="Book Antiqua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0" y="3000372"/>
            <a:ext cx="4071966" cy="3181185"/>
            <a:chOff x="-357664" y="2933885"/>
            <a:chExt cx="4071966" cy="3181185"/>
          </a:xfrm>
        </p:grpSpPr>
        <p:sp>
          <p:nvSpPr>
            <p:cNvPr id="9" name="Выноска-облако 8"/>
            <p:cNvSpPr/>
            <p:nvPr/>
          </p:nvSpPr>
          <p:spPr>
            <a:xfrm rot="1523349">
              <a:off x="-357664" y="2933885"/>
              <a:ext cx="4071966" cy="3181185"/>
            </a:xfrm>
            <a:prstGeom prst="cloudCallout">
              <a:avLst>
                <a:gd name="adj1" fmla="val -4942"/>
                <a:gd name="adj2" fmla="val -130442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0" y="3286124"/>
              <a:ext cx="3143240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 smtClean="0">
                  <a:latin typeface="Book Antiqua" pitchFamily="18" charset="0"/>
                </a:rPr>
                <a:t>Если мяч, летящий с большой скоростью, футболист </a:t>
              </a:r>
            </a:p>
            <a:p>
              <a:pPr algn="ctr"/>
              <a:r>
                <a:rPr lang="ru-RU" sz="1600" b="1" dirty="0" smtClean="0">
                  <a:latin typeface="Book Antiqua" pitchFamily="18" charset="0"/>
                </a:rPr>
                <a:t>может остановить ногой или головой, </a:t>
              </a:r>
            </a:p>
            <a:p>
              <a:pPr algn="ctr"/>
              <a:r>
                <a:rPr lang="ru-RU" sz="1600" b="1" dirty="0" smtClean="0">
                  <a:latin typeface="Book Antiqua" pitchFamily="18" charset="0"/>
                </a:rPr>
                <a:t>то вагон, движущийся по рельсам даже очень медленно, </a:t>
              </a:r>
            </a:p>
            <a:p>
              <a:pPr algn="ctr"/>
              <a:r>
                <a:rPr lang="ru-RU" sz="1600" b="1" dirty="0" smtClean="0">
                  <a:latin typeface="Book Antiqua" pitchFamily="18" charset="0"/>
                </a:rPr>
                <a:t>человек не остановит.</a:t>
              </a:r>
              <a:r>
                <a:rPr lang="ru-RU" sz="1600" dirty="0" smtClean="0">
                  <a:latin typeface="Book Antiqua" pitchFamily="18" charset="0"/>
                </a:rPr>
                <a:t> </a:t>
              </a:r>
            </a:p>
            <a:p>
              <a:endParaRPr lang="ru-RU" dirty="0">
                <a:latin typeface="Book Antiqua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85720" y="357166"/>
            <a:ext cx="1928826" cy="2547953"/>
            <a:chOff x="428596" y="309543"/>
            <a:chExt cx="1785950" cy="2333639"/>
          </a:xfrm>
        </p:grpSpPr>
        <p:pic>
          <p:nvPicPr>
            <p:cNvPr id="2" name="Picture 2" descr="C:\Documents and Settings\Наташа и Александр\Рабочий стол\Натусик\Картинки\Люди\meezAnimatedBodyshot300x400.gif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8597" y="309543"/>
              <a:ext cx="1732370" cy="2309826"/>
            </a:xfrm>
            <a:prstGeom prst="rect">
              <a:avLst/>
            </a:prstGeom>
            <a:noFill/>
          </p:spPr>
        </p:pic>
        <p:sp>
          <p:nvSpPr>
            <p:cNvPr id="12" name="Прямоугольник 11"/>
            <p:cNvSpPr/>
            <p:nvPr/>
          </p:nvSpPr>
          <p:spPr>
            <a:xfrm>
              <a:off x="428596" y="2500306"/>
              <a:ext cx="1785950" cy="1428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3" name="Picture 3" descr="C:\Documents and Settings\Наташа и Александр\Рабочий стол\Натусик\Картинки\Люди\tennis00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500042"/>
            <a:ext cx="1357322" cy="2016593"/>
          </a:xfrm>
          <a:prstGeom prst="rect">
            <a:avLst/>
          </a:prstGeom>
          <a:noFill/>
        </p:spPr>
      </p:pic>
      <p:pic>
        <p:nvPicPr>
          <p:cNvPr id="1028" name="Picture 4" descr="C:\Documents and Settings\Наташа и Александр\Рабочий стол\Натусик\Картинки\Люди\strelba-animation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3714752"/>
            <a:ext cx="1857388" cy="1471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3286124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2214578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Тема урока: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ston" pitchFamily="66" charset="0"/>
              </a:rPr>
              <a:t/>
            </a:r>
            <a:b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ston" pitchFamily="66" charset="0"/>
              </a:rPr>
            </a:br>
            <a:r>
              <a:rPr lang="ru-RU" sz="5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«</a:t>
            </a:r>
            <a:r>
              <a:rPr lang="ru-RU" sz="5400" b="1" i="1" dirty="0" smtClean="0">
                <a:solidFill>
                  <a:srgbClr val="0000FF"/>
                </a:solidFill>
                <a:latin typeface="Bookman Old Style" pitchFamily="18" charset="0"/>
              </a:rPr>
              <a:t>Импульс тела. Закон сохранения импульса</a:t>
            </a:r>
            <a:r>
              <a:rPr lang="ru-RU" sz="5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» </a:t>
            </a:r>
            <a:endParaRPr lang="ru-RU" sz="5400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10" y="2571744"/>
            <a:ext cx="8072494" cy="571504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Цели урока:</a:t>
            </a:r>
            <a:endParaRPr lang="ru-RU" sz="40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3425611"/>
            <a:ext cx="8286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0099"/>
                </a:solidFill>
                <a:latin typeface="Book Antiqua" pitchFamily="18" charset="0"/>
              </a:rPr>
              <a:t>Обосновать введение новой физической величины – импульс тела,  ввести понятие – импульс силы.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596" y="5072074"/>
            <a:ext cx="81439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0099"/>
                </a:solidFill>
                <a:latin typeface="Book Antiqua" pitchFamily="18" charset="0"/>
              </a:rPr>
              <a:t>Формировать понятие о замкнутых системах, вывести закон сохранения импульса.</a:t>
            </a:r>
            <a:endParaRPr lang="ru-RU" sz="2800" dirty="0">
              <a:solidFill>
                <a:srgbClr val="000099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57158" y="1500174"/>
            <a:ext cx="3949700" cy="4967288"/>
          </a:xfrm>
          <a:prstGeom prst="rect">
            <a:avLst/>
          </a:prstGeom>
          <a:noFill/>
        </p:spPr>
      </p:pic>
      <p:sp>
        <p:nvSpPr>
          <p:cNvPr id="3" name="Rectangle 6"/>
          <p:cNvSpPr txBox="1">
            <a:spLocks noChangeArrowheads="1"/>
          </p:cNvSpPr>
          <p:nvPr/>
        </p:nvSpPr>
        <p:spPr>
          <a:xfrm>
            <a:off x="285720" y="214290"/>
            <a:ext cx="4214842" cy="1143007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Рене́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Дека́рт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(</a:t>
            </a:r>
            <a:r>
              <a:rPr lang="ru-RU" sz="2400" dirty="0" smtClean="0">
                <a:latin typeface="Monotype Corsiva" pitchFamily="66" charset="0"/>
              </a:rPr>
              <a:t>1596-1650 гг.)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французский математик, философ, физик и физиолог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4714876" y="428604"/>
            <a:ext cx="408156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latin typeface="Book Antiqua" pitchFamily="18" charset="0"/>
              </a:rPr>
              <a:t>С латинского языка </a:t>
            </a:r>
          </a:p>
          <a:p>
            <a:pPr algn="ctr"/>
            <a:r>
              <a:rPr lang="ru-RU" sz="3200" dirty="0">
                <a:solidFill>
                  <a:srgbClr val="800080"/>
                </a:solidFill>
                <a:latin typeface="Book Antiqua" pitchFamily="18" charset="0"/>
              </a:rPr>
              <a:t>«</a:t>
            </a:r>
            <a:r>
              <a:rPr lang="en-US" sz="3200" b="1" dirty="0">
                <a:solidFill>
                  <a:srgbClr val="800080"/>
                </a:solidFill>
                <a:latin typeface="Book Antiqua" pitchFamily="18" charset="0"/>
              </a:rPr>
              <a:t>impulsus</a:t>
            </a:r>
            <a:r>
              <a:rPr lang="ru-RU" sz="3200" dirty="0">
                <a:solidFill>
                  <a:srgbClr val="800080"/>
                </a:solidFill>
                <a:latin typeface="Book Antiqua" pitchFamily="18" charset="0"/>
              </a:rPr>
              <a:t>» </a:t>
            </a:r>
            <a:r>
              <a:rPr lang="ru-RU" sz="3200" dirty="0">
                <a:latin typeface="Book Antiqua" pitchFamily="18" charset="0"/>
              </a:rPr>
              <a:t>-</a:t>
            </a:r>
          </a:p>
          <a:p>
            <a:pPr algn="ctr"/>
            <a:r>
              <a:rPr lang="ru-RU" sz="3200" dirty="0">
                <a:latin typeface="Book Antiqua" pitchFamily="18" charset="0"/>
              </a:rPr>
              <a:t>импульс – «толчок»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4500562" y="2000240"/>
            <a:ext cx="442915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Book Antiqua" pitchFamily="18" charset="0"/>
              </a:rPr>
              <a:t>импульс </a:t>
            </a:r>
            <a:r>
              <a:rPr lang="ru-RU" sz="2800" dirty="0" smtClean="0">
                <a:latin typeface="Book Antiqua" pitchFamily="18" charset="0"/>
              </a:rPr>
              <a:t>– </a:t>
            </a:r>
            <a:r>
              <a:rPr lang="ru-RU" sz="2800" dirty="0" smtClean="0">
                <a:solidFill>
                  <a:srgbClr val="800080"/>
                </a:solidFill>
                <a:latin typeface="Book Antiqua" pitchFamily="18" charset="0"/>
              </a:rPr>
              <a:t>«</a:t>
            </a:r>
            <a:r>
              <a:rPr lang="ru-RU" sz="2800" b="1" dirty="0">
                <a:solidFill>
                  <a:srgbClr val="800080"/>
                </a:solidFill>
                <a:latin typeface="Book Antiqua" pitchFamily="18" charset="0"/>
              </a:rPr>
              <a:t>количество движения</a:t>
            </a:r>
            <a:r>
              <a:rPr lang="ru-RU" sz="2800" dirty="0" smtClean="0">
                <a:solidFill>
                  <a:srgbClr val="800080"/>
                </a:solidFill>
                <a:latin typeface="Book Antiqua" pitchFamily="18" charset="0"/>
              </a:rPr>
              <a:t>»</a:t>
            </a:r>
            <a:r>
              <a:rPr lang="ru-RU" sz="2800" dirty="0" smtClean="0">
                <a:latin typeface="Book Antiqua" pitchFamily="18" charset="0"/>
              </a:rPr>
              <a:t>, которое никогда не увеличивается, не уменьшается, и, таким образом, если одно тело приводит в движение другое, то теряет столько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ru-RU" sz="2800" dirty="0" smtClean="0">
                <a:latin typeface="Book Antiqua" pitchFamily="18" charset="0"/>
              </a:rPr>
              <a:t>же своего движения, сколько его сообщает.»</a:t>
            </a:r>
            <a:endParaRPr lang="ru-RU" sz="2800" dirty="0">
              <a:solidFill>
                <a:srgbClr val="800080"/>
              </a:solidFill>
              <a:latin typeface="Book Antiqua" pitchFamily="18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928662" y="5429264"/>
            <a:ext cx="3168650" cy="56673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500034" y="214290"/>
            <a:ext cx="8286808" cy="1643074"/>
          </a:xfrm>
          <a:prstGeom prst="downArrowCallout">
            <a:avLst>
              <a:gd name="adj1" fmla="val 164894"/>
              <a:gd name="adj2" fmla="val 128225"/>
              <a:gd name="adj3" fmla="val 25000"/>
              <a:gd name="adj4" fmla="val 6497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A50021"/>
                </a:solidFill>
                <a:latin typeface="Bookman Old Style" pitchFamily="18" charset="0"/>
              </a:rPr>
              <a:t>Фронтальный эксперимент</a:t>
            </a:r>
            <a:endParaRPr lang="ru-RU" sz="3600" b="1" i="1" dirty="0">
              <a:solidFill>
                <a:srgbClr val="A50021"/>
              </a:solidFill>
              <a:latin typeface="Bookman Old Style" pitchFamily="18" charset="0"/>
            </a:endParaRP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571472" y="2000240"/>
            <a:ext cx="8286808" cy="1643074"/>
          </a:xfrm>
          <a:prstGeom prst="downArrowCallout">
            <a:avLst>
              <a:gd name="adj1" fmla="val 164894"/>
              <a:gd name="adj2" fmla="val 128225"/>
              <a:gd name="adj3" fmla="val 25000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990000"/>
                </a:solidFill>
                <a:latin typeface="Bookman Old Style" pitchFamily="18" charset="0"/>
              </a:rPr>
              <a:t>Определить от чего зависит импульс тела</a:t>
            </a:r>
            <a:endParaRPr lang="ru-RU" sz="3600" b="1" i="1" dirty="0">
              <a:solidFill>
                <a:srgbClr val="990000"/>
              </a:solidFill>
              <a:latin typeface="Bookman Old Style" pitchFamily="18" charset="0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214282" y="4572008"/>
            <a:ext cx="5929354" cy="2000264"/>
          </a:xfrm>
          <a:prstGeom prst="wedgeRoundRectCallout">
            <a:avLst>
              <a:gd name="adj1" fmla="val 25501"/>
              <a:gd name="adj2" fmla="val -90274"/>
              <a:gd name="adj3" fmla="val 16667"/>
            </a:avLst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Book Antiqua" pitchFamily="18" charset="0"/>
              </a:rPr>
              <a:t>Вывод:</a:t>
            </a:r>
            <a:r>
              <a:rPr lang="ru-RU" sz="3200" b="1" dirty="0" smtClean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Book Antiqua" pitchFamily="18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000099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Book Antiqua" pitchFamily="18" charset="0"/>
              </a:rPr>
              <a:t> Импульс тела зависит от массы  тела и скорости его движения</a:t>
            </a:r>
            <a:endParaRPr lang="ru-RU" sz="3200" b="1" dirty="0">
              <a:solidFill>
                <a:srgbClr val="000099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Book Antiqua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642910" y="4000504"/>
            <a:ext cx="1000132" cy="928694"/>
          </a:xfrm>
          <a:prstGeom prst="flowChartConnector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7358082" y="3929066"/>
            <a:ext cx="1285884" cy="1214446"/>
          </a:xfrm>
          <a:prstGeom prst="flowChartConnector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Группа 27"/>
          <p:cNvGrpSpPr/>
          <p:nvPr/>
        </p:nvGrpSpPr>
        <p:grpSpPr>
          <a:xfrm>
            <a:off x="785786" y="3286124"/>
            <a:ext cx="1143008" cy="642942"/>
            <a:chOff x="6572264" y="5643578"/>
            <a:chExt cx="714380" cy="501654"/>
          </a:xfrm>
        </p:grpSpPr>
        <p:cxnSp>
          <p:nvCxnSpPr>
            <p:cNvPr id="24" name="Прямая со стрелкой 23"/>
            <p:cNvCxnSpPr/>
            <p:nvPr/>
          </p:nvCxnSpPr>
          <p:spPr>
            <a:xfrm>
              <a:off x="6572264" y="6143644"/>
              <a:ext cx="714380" cy="158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643702" y="5643578"/>
              <a:ext cx="571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smtClean="0">
                  <a:latin typeface="Book Antiqua" pitchFamily="18" charset="0"/>
                </a:rPr>
                <a:t>v</a:t>
              </a:r>
              <a:r>
                <a:rPr lang="en-US" sz="1100" i="1" dirty="0" smtClean="0">
                  <a:latin typeface="Book Antiqua" pitchFamily="18" charset="0"/>
                </a:rPr>
                <a:t>1</a:t>
              </a:r>
              <a:endParaRPr lang="ru-RU" i="1" dirty="0">
                <a:latin typeface="Book Antiqua" pitchFamily="18" charset="0"/>
              </a:endParaRPr>
            </a:p>
          </p:txBody>
        </p:sp>
        <p:cxnSp>
          <p:nvCxnSpPr>
            <p:cNvPr id="27" name="Прямая со стрелкой 26"/>
            <p:cNvCxnSpPr/>
            <p:nvPr/>
          </p:nvCxnSpPr>
          <p:spPr>
            <a:xfrm>
              <a:off x="6786578" y="5643578"/>
              <a:ext cx="28575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Группа 28"/>
          <p:cNvGrpSpPr/>
          <p:nvPr/>
        </p:nvGrpSpPr>
        <p:grpSpPr>
          <a:xfrm>
            <a:off x="1428728" y="3357562"/>
            <a:ext cx="1143008" cy="501654"/>
            <a:chOff x="6572264" y="5643578"/>
            <a:chExt cx="714380" cy="501654"/>
          </a:xfrm>
        </p:grpSpPr>
        <p:cxnSp>
          <p:nvCxnSpPr>
            <p:cNvPr id="30" name="Прямая со стрелкой 29"/>
            <p:cNvCxnSpPr/>
            <p:nvPr/>
          </p:nvCxnSpPr>
          <p:spPr>
            <a:xfrm>
              <a:off x="6572264" y="6143644"/>
              <a:ext cx="714380" cy="1588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6643702" y="5643578"/>
              <a:ext cx="571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smtClean="0">
                  <a:latin typeface="Book Antiqua" pitchFamily="18" charset="0"/>
                </a:rPr>
                <a:t>v</a:t>
              </a:r>
              <a:r>
                <a:rPr lang="en-US" sz="1100" i="1" dirty="0" smtClean="0">
                  <a:latin typeface="Book Antiqua" pitchFamily="18" charset="0"/>
                </a:rPr>
                <a:t>1</a:t>
              </a:r>
              <a:endParaRPr lang="ru-RU" i="1" dirty="0">
                <a:latin typeface="Book Antiqua" pitchFamily="18" charset="0"/>
              </a:endParaRPr>
            </a:p>
          </p:txBody>
        </p:sp>
        <p:cxnSp>
          <p:nvCxnSpPr>
            <p:cNvPr id="32" name="Прямая со стрелкой 31"/>
            <p:cNvCxnSpPr/>
            <p:nvPr/>
          </p:nvCxnSpPr>
          <p:spPr>
            <a:xfrm>
              <a:off x="6786578" y="5643578"/>
              <a:ext cx="28575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33"/>
          <p:cNvGrpSpPr/>
          <p:nvPr/>
        </p:nvGrpSpPr>
        <p:grpSpPr>
          <a:xfrm>
            <a:off x="7715272" y="3357562"/>
            <a:ext cx="714380" cy="501654"/>
            <a:chOff x="6572264" y="5643578"/>
            <a:chExt cx="714380" cy="501654"/>
          </a:xfrm>
        </p:grpSpPr>
        <p:cxnSp>
          <p:nvCxnSpPr>
            <p:cNvPr id="35" name="Прямая со стрелкой 34"/>
            <p:cNvCxnSpPr/>
            <p:nvPr/>
          </p:nvCxnSpPr>
          <p:spPr>
            <a:xfrm>
              <a:off x="6572264" y="6143644"/>
              <a:ext cx="714380" cy="1588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6643702" y="5643578"/>
              <a:ext cx="571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smtClean="0">
                  <a:latin typeface="Book Antiqua" pitchFamily="18" charset="0"/>
                </a:rPr>
                <a:t>v</a:t>
              </a:r>
              <a:r>
                <a:rPr lang="en-US" sz="1100" i="1" dirty="0" smtClean="0">
                  <a:latin typeface="Book Antiqua" pitchFamily="18" charset="0"/>
                </a:rPr>
                <a:t>2</a:t>
              </a:r>
              <a:endParaRPr lang="ru-RU" i="1" dirty="0">
                <a:latin typeface="Book Antiqua" pitchFamily="18" charset="0"/>
              </a:endParaRPr>
            </a:p>
          </p:txBody>
        </p:sp>
        <p:cxnSp>
          <p:nvCxnSpPr>
            <p:cNvPr id="37" name="Прямая со стрелкой 36"/>
            <p:cNvCxnSpPr/>
            <p:nvPr/>
          </p:nvCxnSpPr>
          <p:spPr>
            <a:xfrm>
              <a:off x="6786578" y="5643578"/>
              <a:ext cx="28575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Группа 37"/>
          <p:cNvGrpSpPr/>
          <p:nvPr/>
        </p:nvGrpSpPr>
        <p:grpSpPr>
          <a:xfrm>
            <a:off x="6929454" y="3357562"/>
            <a:ext cx="714380" cy="501654"/>
            <a:chOff x="6572264" y="5643578"/>
            <a:chExt cx="714380" cy="501654"/>
          </a:xfrm>
        </p:grpSpPr>
        <p:cxnSp>
          <p:nvCxnSpPr>
            <p:cNvPr id="39" name="Прямая со стрелкой 38"/>
            <p:cNvCxnSpPr/>
            <p:nvPr/>
          </p:nvCxnSpPr>
          <p:spPr>
            <a:xfrm>
              <a:off x="6572264" y="6143644"/>
              <a:ext cx="714380" cy="158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6643702" y="5643578"/>
              <a:ext cx="571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smtClean="0">
                  <a:latin typeface="Book Antiqua" pitchFamily="18" charset="0"/>
                </a:rPr>
                <a:t>v</a:t>
              </a:r>
              <a:r>
                <a:rPr lang="en-US" sz="1100" i="1" dirty="0" smtClean="0">
                  <a:latin typeface="Book Antiqua" pitchFamily="18" charset="0"/>
                </a:rPr>
                <a:t>2</a:t>
              </a:r>
              <a:endParaRPr lang="ru-RU" i="1" dirty="0">
                <a:latin typeface="Book Antiqua" pitchFamily="18" charset="0"/>
              </a:endParaRPr>
            </a:p>
          </p:txBody>
        </p:sp>
        <p:cxnSp>
          <p:nvCxnSpPr>
            <p:cNvPr id="41" name="Прямая со стрелкой 40"/>
            <p:cNvCxnSpPr/>
            <p:nvPr/>
          </p:nvCxnSpPr>
          <p:spPr>
            <a:xfrm>
              <a:off x="6786578" y="5643578"/>
              <a:ext cx="28575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60116E-6 L 0.35052 2.60116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96532E-6 L -0.27362 -0.0027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052 2.60116E-6 L 0.06701 2.60116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361 -0.00278 L -0.02361 -0.0027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21" grpId="0" animBg="1"/>
      <p:bldP spid="21" grpId="1" animBg="1"/>
      <p:bldP spid="22" grpId="0" animBg="1"/>
      <p:bldP spid="2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229600" cy="200026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Импульс тела</a:t>
            </a:r>
            <a:r>
              <a:rPr lang="ru-RU" dirty="0" smtClean="0">
                <a:latin typeface="Bookman Old Style" pitchFamily="18" charset="0"/>
              </a:rPr>
              <a:t> – </a:t>
            </a:r>
            <a:r>
              <a:rPr lang="ru-RU" sz="3600" dirty="0" smtClean="0">
                <a:latin typeface="Bookman Old Style" pitchFamily="18" charset="0"/>
              </a:rPr>
              <a:t>это физическая величина, равная произведению массы тела на его скорость.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3929058" y="3714752"/>
            <a:ext cx="1438214" cy="923330"/>
            <a:chOff x="1095375" y="4376738"/>
            <a:chExt cx="1438214" cy="923330"/>
          </a:xfrm>
        </p:grpSpPr>
        <p:sp>
          <p:nvSpPr>
            <p:cNvPr id="3079" name="Text Box 7"/>
            <p:cNvSpPr txBox="1">
              <a:spLocks noChangeArrowheads="1"/>
            </p:cNvSpPr>
            <p:nvPr/>
          </p:nvSpPr>
          <p:spPr bwMode="auto">
            <a:xfrm>
              <a:off x="1095375" y="4376738"/>
              <a:ext cx="1438214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400" b="1" dirty="0"/>
                <a:t>p    </a:t>
              </a:r>
              <a:r>
                <a:rPr lang="en-US" sz="4400" b="1" dirty="0" smtClean="0"/>
                <a:t> </a:t>
              </a:r>
              <a:r>
                <a:rPr lang="el-GR" sz="5400" b="1" dirty="0" smtClean="0">
                  <a:latin typeface="Times New Roman" pitchFamily="18" charset="0"/>
                  <a:cs typeface="Times New Roman" pitchFamily="18" charset="0"/>
                </a:rPr>
                <a:t>ν</a:t>
              </a:r>
              <a:endParaRPr lang="el-GR" sz="4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80" name="Line 8"/>
            <p:cNvSpPr>
              <a:spLocks noChangeShapeType="1"/>
            </p:cNvSpPr>
            <p:nvPr/>
          </p:nvSpPr>
          <p:spPr bwMode="auto">
            <a:xfrm flipV="1">
              <a:off x="1692275" y="4724400"/>
              <a:ext cx="0" cy="4333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1" name="Line 9"/>
            <p:cNvSpPr>
              <a:spLocks noChangeShapeType="1"/>
            </p:cNvSpPr>
            <p:nvPr/>
          </p:nvSpPr>
          <p:spPr bwMode="auto">
            <a:xfrm flipV="1">
              <a:off x="1979613" y="4724400"/>
              <a:ext cx="0" cy="4333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2" name="Line 10"/>
            <p:cNvSpPr>
              <a:spLocks noChangeShapeType="1"/>
            </p:cNvSpPr>
            <p:nvPr/>
          </p:nvSpPr>
          <p:spPr bwMode="auto">
            <a:xfrm>
              <a:off x="1116013" y="4652963"/>
              <a:ext cx="36036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3" name="Line 11"/>
            <p:cNvSpPr>
              <a:spLocks noChangeShapeType="1"/>
            </p:cNvSpPr>
            <p:nvPr/>
          </p:nvSpPr>
          <p:spPr bwMode="auto">
            <a:xfrm>
              <a:off x="2143108" y="4643446"/>
              <a:ext cx="360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857488" y="4643446"/>
            <a:ext cx="335380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FF00FF"/>
                </a:solidFill>
              </a:rPr>
              <a:t>[p]=</a:t>
            </a:r>
            <a:r>
              <a:rPr lang="en-US" sz="4400" b="1" dirty="0" smtClean="0">
                <a:solidFill>
                  <a:srgbClr val="FF00FF"/>
                </a:solidFill>
              </a:rPr>
              <a:t> [</a:t>
            </a:r>
            <a:r>
              <a:rPr lang="ru-RU" sz="4400" b="1" dirty="0" smtClean="0">
                <a:solidFill>
                  <a:srgbClr val="FF00FF"/>
                </a:solidFill>
              </a:rPr>
              <a:t>кг</a:t>
            </a:r>
            <a:r>
              <a:rPr lang="en-US" sz="4400" b="1" dirty="0">
                <a:solidFill>
                  <a:srgbClr val="FF00FF"/>
                </a:solidFill>
                <a:cs typeface="Arial" charset="0"/>
              </a:rPr>
              <a:t>·</a:t>
            </a:r>
            <a:r>
              <a:rPr lang="ru-RU" sz="4400" b="1" dirty="0">
                <a:solidFill>
                  <a:srgbClr val="FF00FF"/>
                </a:solidFill>
                <a:cs typeface="Arial" charset="0"/>
              </a:rPr>
              <a:t>м/с</a:t>
            </a:r>
            <a:r>
              <a:rPr lang="en-US" sz="4400" b="1" dirty="0">
                <a:solidFill>
                  <a:srgbClr val="FF00FF"/>
                </a:solidFill>
                <a:cs typeface="Arial" charset="0"/>
              </a:rPr>
              <a:t>]</a:t>
            </a:r>
          </a:p>
        </p:txBody>
      </p:sp>
      <p:pic>
        <p:nvPicPr>
          <p:cNvPr id="8205" name="Picture 15" descr="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2643182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16" descr="2horses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857628"/>
            <a:ext cx="1873250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" name="Группа 22"/>
          <p:cNvGrpSpPr/>
          <p:nvPr/>
        </p:nvGrpSpPr>
        <p:grpSpPr>
          <a:xfrm>
            <a:off x="2643174" y="2357430"/>
            <a:ext cx="3714776" cy="1214446"/>
            <a:chOff x="2786050" y="4357694"/>
            <a:chExt cx="4000528" cy="1500198"/>
          </a:xfrm>
          <a:blipFill>
            <a:blip r:embed="rId2"/>
            <a:tile tx="0" ty="0" sx="100000" sy="100000" flip="none" algn="tl"/>
          </a:blipFill>
        </p:grpSpPr>
        <p:sp>
          <p:nvSpPr>
            <p:cNvPr id="21" name="Прямоугольник 20"/>
            <p:cNvSpPr/>
            <p:nvPr/>
          </p:nvSpPr>
          <p:spPr>
            <a:xfrm>
              <a:off x="2786050" y="4357694"/>
              <a:ext cx="4000528" cy="1500198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200" b="1" dirty="0" smtClean="0">
                  <a:solidFill>
                    <a:schemeClr val="tx1"/>
                  </a:solidFill>
                </a:rPr>
                <a:t>p</a:t>
              </a:r>
              <a:r>
                <a:rPr lang="ru-RU" sz="7200" b="1" dirty="0" smtClean="0">
                  <a:solidFill>
                    <a:schemeClr val="tx1"/>
                  </a:solidFill>
                </a:rPr>
                <a:t> </a:t>
              </a:r>
              <a:r>
                <a:rPr lang="en-US" sz="7200" b="1" dirty="0" smtClean="0">
                  <a:solidFill>
                    <a:schemeClr val="tx1"/>
                  </a:solidFill>
                </a:rPr>
                <a:t>=</a:t>
              </a:r>
              <a:r>
                <a:rPr lang="ru-RU" sz="7200" b="1" dirty="0" smtClean="0">
                  <a:solidFill>
                    <a:schemeClr val="tx1"/>
                  </a:solidFill>
                </a:rPr>
                <a:t> </a:t>
              </a:r>
              <a:r>
                <a:rPr lang="en-US" sz="7200" b="1" dirty="0" smtClean="0">
                  <a:solidFill>
                    <a:schemeClr val="tx1"/>
                  </a:solidFill>
                </a:rPr>
                <a:t>m</a:t>
              </a:r>
              <a:r>
                <a:rPr lang="ru-RU" sz="7200" b="1" dirty="0" smtClean="0">
                  <a:solidFill>
                    <a:schemeClr val="tx1"/>
                  </a:solidFill>
                </a:rPr>
                <a:t> </a:t>
              </a:r>
              <a:r>
                <a:rPr lang="en-US" sz="7200" b="1" dirty="0" smtClean="0">
                  <a:solidFill>
                    <a:schemeClr val="tx1"/>
                  </a:solidFill>
                  <a:cs typeface="Arial" charset="0"/>
                </a:rPr>
                <a:t>·</a:t>
              </a:r>
              <a:r>
                <a:rPr lang="ru-RU" sz="7200" b="1" dirty="0" smtClean="0">
                  <a:solidFill>
                    <a:schemeClr val="tx1"/>
                  </a:solidFill>
                  <a:cs typeface="Arial" charset="0"/>
                </a:rPr>
                <a:t> </a:t>
              </a:r>
              <a:r>
                <a:rPr lang="el-GR" sz="7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ν</a:t>
              </a:r>
              <a:endParaRPr lang="ru-RU" sz="7200" dirty="0">
                <a:solidFill>
                  <a:schemeClr val="tx1"/>
                </a:solidFill>
              </a:endParaRPr>
            </a:p>
          </p:txBody>
        </p:sp>
        <p:sp>
          <p:nvSpPr>
            <p:cNvPr id="3077" name="Line 5"/>
            <p:cNvSpPr>
              <a:spLocks noChangeShapeType="1"/>
            </p:cNvSpPr>
            <p:nvPr/>
          </p:nvSpPr>
          <p:spPr bwMode="auto">
            <a:xfrm>
              <a:off x="5929322" y="4786322"/>
              <a:ext cx="504825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4"/>
            <p:cNvSpPr>
              <a:spLocks noChangeShapeType="1"/>
            </p:cNvSpPr>
            <p:nvPr/>
          </p:nvSpPr>
          <p:spPr bwMode="auto">
            <a:xfrm>
              <a:off x="3214678" y="4857760"/>
              <a:ext cx="431800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2928926" y="5572140"/>
            <a:ext cx="3286148" cy="857256"/>
            <a:chOff x="2786050" y="4357694"/>
            <a:chExt cx="4000528" cy="1500198"/>
          </a:xfrm>
          <a:blipFill>
            <a:blip r:embed="rId2"/>
            <a:tile tx="0" ty="0" sx="100000" sy="100000" flip="none" algn="tl"/>
          </a:blipFill>
        </p:grpSpPr>
        <p:sp>
          <p:nvSpPr>
            <p:cNvPr id="25" name="Прямоугольник 24"/>
            <p:cNvSpPr/>
            <p:nvPr/>
          </p:nvSpPr>
          <p:spPr>
            <a:xfrm>
              <a:off x="2786050" y="4357694"/>
              <a:ext cx="4000528" cy="1500198"/>
            </a:xfrm>
            <a:prstGeom prst="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 err="1" smtClean="0">
                  <a:solidFill>
                    <a:srgbClr val="7030A0"/>
                  </a:solidFill>
                  <a:latin typeface="Bookman Old Style" pitchFamily="18" charset="0"/>
                </a:rPr>
                <a:t>p</a:t>
              </a:r>
              <a:r>
                <a:rPr lang="en-US" sz="2800" b="1" dirty="0" err="1" smtClean="0">
                  <a:solidFill>
                    <a:srgbClr val="7030A0"/>
                  </a:solidFill>
                  <a:latin typeface="Bookman Old Style" pitchFamily="18" charset="0"/>
                </a:rPr>
                <a:t>x</a:t>
              </a:r>
              <a:r>
                <a:rPr lang="ru-RU" sz="4400" b="1" dirty="0" smtClean="0">
                  <a:solidFill>
                    <a:srgbClr val="7030A0"/>
                  </a:solidFill>
                  <a:latin typeface="Bookman Old Style" pitchFamily="18" charset="0"/>
                </a:rPr>
                <a:t> </a:t>
              </a:r>
              <a:r>
                <a:rPr lang="en-US" sz="4400" b="1" dirty="0" smtClean="0">
                  <a:solidFill>
                    <a:srgbClr val="7030A0"/>
                  </a:solidFill>
                  <a:latin typeface="Bookman Old Style" pitchFamily="18" charset="0"/>
                </a:rPr>
                <a:t>=</a:t>
              </a:r>
              <a:r>
                <a:rPr lang="ru-RU" sz="4400" b="1" dirty="0" smtClean="0">
                  <a:solidFill>
                    <a:srgbClr val="7030A0"/>
                  </a:solidFill>
                  <a:latin typeface="Bookman Old Style" pitchFamily="18" charset="0"/>
                </a:rPr>
                <a:t> </a:t>
              </a:r>
              <a:r>
                <a:rPr lang="en-US" sz="4400" b="1" dirty="0" smtClean="0">
                  <a:solidFill>
                    <a:srgbClr val="7030A0"/>
                  </a:solidFill>
                  <a:latin typeface="Bookman Old Style" pitchFamily="18" charset="0"/>
                </a:rPr>
                <a:t>m</a:t>
              </a:r>
              <a:r>
                <a:rPr lang="ru-RU" sz="4400" b="1" dirty="0" smtClean="0">
                  <a:solidFill>
                    <a:srgbClr val="7030A0"/>
                  </a:solidFill>
                  <a:latin typeface="Bookman Old Style" pitchFamily="18" charset="0"/>
                </a:rPr>
                <a:t> </a:t>
              </a:r>
              <a:r>
                <a:rPr lang="en-US" sz="4400" b="1" dirty="0" smtClean="0">
                  <a:solidFill>
                    <a:srgbClr val="7030A0"/>
                  </a:solidFill>
                  <a:latin typeface="Bookman Old Style" pitchFamily="18" charset="0"/>
                  <a:cs typeface="Arial" charset="0"/>
                </a:rPr>
                <a:t>·</a:t>
              </a:r>
              <a:r>
                <a:rPr lang="ru-RU" sz="4400" b="1" dirty="0" smtClean="0">
                  <a:solidFill>
                    <a:srgbClr val="7030A0"/>
                  </a:solidFill>
                  <a:latin typeface="Bookman Old Style" pitchFamily="18" charset="0"/>
                  <a:cs typeface="Arial" charset="0"/>
                </a:rPr>
                <a:t> </a:t>
              </a:r>
              <a:r>
                <a:rPr lang="el-GR" sz="4400" b="1" dirty="0" smtClean="0">
                  <a:solidFill>
                    <a:srgbClr val="7030A0"/>
                  </a:solidFill>
                  <a:latin typeface="Bookman Old Style" pitchFamily="18" charset="0"/>
                  <a:cs typeface="Times New Roman" pitchFamily="18" charset="0"/>
                </a:rPr>
                <a:t>ν</a:t>
              </a:r>
              <a:r>
                <a:rPr lang="en-US" sz="2800" b="1" dirty="0" smtClean="0">
                  <a:solidFill>
                    <a:srgbClr val="7030A0"/>
                  </a:solidFill>
                  <a:latin typeface="Bookman Old Style" pitchFamily="18" charset="0"/>
                  <a:cs typeface="Times New Roman" pitchFamily="18" charset="0"/>
                </a:rPr>
                <a:t>x</a:t>
              </a:r>
              <a:endParaRPr lang="ru-RU" sz="4400" b="1" dirty="0">
                <a:solidFill>
                  <a:srgbClr val="7030A0"/>
                </a:solidFill>
                <a:latin typeface="Bookman Old Style" pitchFamily="18" charset="0"/>
              </a:endParaRPr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5929322" y="4786322"/>
              <a:ext cx="504825" cy="0"/>
            </a:xfrm>
            <a:prstGeom prst="line">
              <a:avLst/>
            </a:prstGeom>
            <a:grpFill/>
            <a:ln w="38100">
              <a:noFill/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Line 4"/>
            <p:cNvSpPr>
              <a:spLocks noChangeShapeType="1"/>
            </p:cNvSpPr>
            <p:nvPr/>
          </p:nvSpPr>
          <p:spPr bwMode="auto">
            <a:xfrm>
              <a:off x="3214678" y="4857760"/>
              <a:ext cx="431800" cy="0"/>
            </a:xfrm>
            <a:prstGeom prst="line">
              <a:avLst/>
            </a:prstGeom>
            <a:grpFill/>
            <a:ln w="38100">
              <a:noFill/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4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4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4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4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ая прямоугольная выноска 4"/>
          <p:cNvSpPr/>
          <p:nvPr/>
        </p:nvSpPr>
        <p:spPr>
          <a:xfrm>
            <a:off x="214282" y="4572008"/>
            <a:ext cx="5929354" cy="2000264"/>
          </a:xfrm>
          <a:prstGeom prst="wedgeRoundRectCallout">
            <a:avLst>
              <a:gd name="adj1" fmla="val 25501"/>
              <a:gd name="adj2" fmla="val -90274"/>
              <a:gd name="adj3" fmla="val 16667"/>
            </a:avLst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Book Antiqua" pitchFamily="18" charset="0"/>
              </a:rPr>
              <a:t>Вывод:</a:t>
            </a:r>
            <a:r>
              <a:rPr lang="ru-RU" sz="3200" b="1" dirty="0" smtClean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Book Antiqua" pitchFamily="18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000099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Book Antiqua" pitchFamily="18" charset="0"/>
              </a:rPr>
              <a:t> Импульс силы зависит от силы и времени взаимодействия тел</a:t>
            </a:r>
            <a:endParaRPr lang="ru-RU" sz="3200" b="1" dirty="0">
              <a:solidFill>
                <a:srgbClr val="000099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Book Antiqua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500034" y="2714620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6" name="Группа 12"/>
          <p:cNvGrpSpPr>
            <a:grpSpLocks/>
          </p:cNvGrpSpPr>
          <p:nvPr/>
        </p:nvGrpSpPr>
        <p:grpSpPr bwMode="auto">
          <a:xfrm>
            <a:off x="571500" y="857250"/>
            <a:ext cx="357188" cy="1571625"/>
            <a:chOff x="2071670" y="928670"/>
            <a:chExt cx="357190" cy="1571636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2071670" y="928670"/>
              <a:ext cx="357190" cy="1571636"/>
            </a:xfrm>
            <a:prstGeom prst="rect">
              <a:avLst/>
            </a:prstGeom>
            <a:solidFill>
              <a:schemeClr val="bg1"/>
            </a:solidFill>
            <a:ln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2071670" y="928670"/>
              <a:ext cx="357190" cy="785819"/>
            </a:xfrm>
            <a:prstGeom prst="rect">
              <a:avLst/>
            </a:prstGeom>
            <a:solidFill>
              <a:schemeClr val="bg1"/>
            </a:solidFill>
            <a:ln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3" name="Блок-схема: процесс 32"/>
          <p:cNvSpPr/>
          <p:nvPr/>
        </p:nvSpPr>
        <p:spPr>
          <a:xfrm>
            <a:off x="500034" y="3214686"/>
            <a:ext cx="3071834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00034" y="2714620"/>
            <a:ext cx="500066" cy="500066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8" name="Группа 15"/>
          <p:cNvGrpSpPr>
            <a:grpSpLocks/>
          </p:cNvGrpSpPr>
          <p:nvPr/>
        </p:nvGrpSpPr>
        <p:grpSpPr bwMode="auto">
          <a:xfrm>
            <a:off x="571500" y="857250"/>
            <a:ext cx="928688" cy="1571625"/>
            <a:chOff x="571472" y="857232"/>
            <a:chExt cx="928694" cy="1571636"/>
          </a:xfrm>
        </p:grpSpPr>
        <p:grpSp>
          <p:nvGrpSpPr>
            <p:cNvPr id="42" name="Группа 9"/>
            <p:cNvGrpSpPr>
              <a:grpSpLocks/>
            </p:cNvGrpSpPr>
            <p:nvPr/>
          </p:nvGrpSpPr>
          <p:grpSpPr bwMode="auto">
            <a:xfrm>
              <a:off x="571472" y="857232"/>
              <a:ext cx="357190" cy="1571636"/>
              <a:chOff x="5715008" y="1357298"/>
              <a:chExt cx="357190" cy="1571636"/>
            </a:xfrm>
          </p:grpSpPr>
          <p:grpSp>
            <p:nvGrpSpPr>
              <p:cNvPr id="44" name="Группа 7"/>
              <p:cNvGrpSpPr>
                <a:grpSpLocks/>
              </p:cNvGrpSpPr>
              <p:nvPr/>
            </p:nvGrpSpPr>
            <p:grpSpPr bwMode="auto">
              <a:xfrm>
                <a:off x="5715008" y="1357298"/>
                <a:ext cx="357190" cy="1571636"/>
                <a:chOff x="5715008" y="1357298"/>
                <a:chExt cx="357190" cy="1571636"/>
              </a:xfrm>
            </p:grpSpPr>
            <p:grpSp>
              <p:nvGrpSpPr>
                <p:cNvPr id="46" name="Группа 5"/>
                <p:cNvGrpSpPr>
                  <a:grpSpLocks/>
                </p:cNvGrpSpPr>
                <p:nvPr/>
              </p:nvGrpSpPr>
              <p:grpSpPr bwMode="auto">
                <a:xfrm rot="10800000">
                  <a:off x="5715008" y="1357298"/>
                  <a:ext cx="357190" cy="1571636"/>
                  <a:chOff x="5715008" y="1357298"/>
                  <a:chExt cx="357190" cy="1571636"/>
                </a:xfrm>
              </p:grpSpPr>
              <p:sp>
                <p:nvSpPr>
                  <p:cNvPr id="48" name="Прямоугольник 3"/>
                  <p:cNvSpPr/>
                  <p:nvPr/>
                </p:nvSpPr>
                <p:spPr>
                  <a:xfrm>
                    <a:off x="5715008" y="1357298"/>
                    <a:ext cx="357190" cy="157163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49" name="Прямоугольник 4"/>
                  <p:cNvSpPr/>
                  <p:nvPr/>
                </p:nvSpPr>
                <p:spPr>
                  <a:xfrm>
                    <a:off x="5715008" y="1368410"/>
                    <a:ext cx="357190" cy="785819"/>
                  </a:xfrm>
                  <a:prstGeom prst="rect">
                    <a:avLst/>
                  </a:prstGeom>
                  <a:solidFill>
                    <a:schemeClr val="accent2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47" name="TextBox 46"/>
                <p:cNvSpPr txBox="1"/>
                <p:nvPr/>
              </p:nvSpPr>
              <p:spPr>
                <a:xfrm>
                  <a:off x="5715008" y="1357298"/>
                  <a:ext cx="285752" cy="369891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S</a:t>
                  </a:r>
                  <a:endParaRPr lang="ru-RU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</p:grpSp>
          <p:sp>
            <p:nvSpPr>
              <p:cNvPr id="45" name="TextBox 8"/>
              <p:cNvSpPr txBox="1"/>
              <p:nvPr/>
            </p:nvSpPr>
            <p:spPr>
              <a:xfrm>
                <a:off x="5715008" y="2500306"/>
                <a:ext cx="285752" cy="36989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N</a:t>
                </a:r>
                <a:endPara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</p:grpSp>
        <p:sp>
          <p:nvSpPr>
            <p:cNvPr id="43" name="Стрелка вправо 42"/>
            <p:cNvSpPr/>
            <p:nvPr/>
          </p:nvSpPr>
          <p:spPr>
            <a:xfrm>
              <a:off x="928662" y="1500175"/>
              <a:ext cx="571504" cy="285752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50" name="Блок-схема: процесс 49"/>
          <p:cNvSpPr/>
          <p:nvPr/>
        </p:nvSpPr>
        <p:spPr>
          <a:xfrm>
            <a:off x="5143504" y="3286124"/>
            <a:ext cx="3071834" cy="35719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5143504" y="2786058"/>
            <a:ext cx="500066" cy="500066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52" name="Группа 51"/>
          <p:cNvGrpSpPr>
            <a:grpSpLocks/>
          </p:cNvGrpSpPr>
          <p:nvPr/>
        </p:nvGrpSpPr>
        <p:grpSpPr bwMode="auto">
          <a:xfrm>
            <a:off x="5214938" y="928688"/>
            <a:ext cx="928687" cy="1571625"/>
            <a:chOff x="571472" y="857232"/>
            <a:chExt cx="928694" cy="1571636"/>
          </a:xfrm>
        </p:grpSpPr>
        <p:grpSp>
          <p:nvGrpSpPr>
            <p:cNvPr id="53" name="Группа 52"/>
            <p:cNvGrpSpPr>
              <a:grpSpLocks/>
            </p:cNvGrpSpPr>
            <p:nvPr/>
          </p:nvGrpSpPr>
          <p:grpSpPr bwMode="auto">
            <a:xfrm>
              <a:off x="571472" y="857232"/>
              <a:ext cx="357190" cy="1571636"/>
              <a:chOff x="5715008" y="1357298"/>
              <a:chExt cx="357190" cy="1571636"/>
            </a:xfrm>
          </p:grpSpPr>
          <p:grpSp>
            <p:nvGrpSpPr>
              <p:cNvPr id="55" name="Группа 54"/>
              <p:cNvGrpSpPr>
                <a:grpSpLocks/>
              </p:cNvGrpSpPr>
              <p:nvPr/>
            </p:nvGrpSpPr>
            <p:grpSpPr bwMode="auto">
              <a:xfrm>
                <a:off x="5715008" y="1357298"/>
                <a:ext cx="357190" cy="1571636"/>
                <a:chOff x="5715008" y="1357298"/>
                <a:chExt cx="357190" cy="1571636"/>
              </a:xfrm>
            </p:grpSpPr>
            <p:grpSp>
              <p:nvGrpSpPr>
                <p:cNvPr id="57" name="Группа 56"/>
                <p:cNvGrpSpPr>
                  <a:grpSpLocks/>
                </p:cNvGrpSpPr>
                <p:nvPr/>
              </p:nvGrpSpPr>
              <p:grpSpPr bwMode="auto">
                <a:xfrm rot="10800000">
                  <a:off x="5715008" y="1357298"/>
                  <a:ext cx="357190" cy="1571636"/>
                  <a:chOff x="5715008" y="1357298"/>
                  <a:chExt cx="357190" cy="1571636"/>
                </a:xfrm>
              </p:grpSpPr>
              <p:sp>
                <p:nvSpPr>
                  <p:cNvPr id="59" name="Прямоугольник 58"/>
                  <p:cNvSpPr/>
                  <p:nvPr/>
                </p:nvSpPr>
                <p:spPr>
                  <a:xfrm>
                    <a:off x="5715008" y="1357298"/>
                    <a:ext cx="357190" cy="157163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60" name="Прямоугольник 59"/>
                  <p:cNvSpPr/>
                  <p:nvPr/>
                </p:nvSpPr>
                <p:spPr>
                  <a:xfrm>
                    <a:off x="5715008" y="1368411"/>
                    <a:ext cx="357190" cy="785817"/>
                  </a:xfrm>
                  <a:prstGeom prst="rect">
                    <a:avLst/>
                  </a:prstGeom>
                  <a:solidFill>
                    <a:schemeClr val="accent2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58" name="TextBox 57"/>
                <p:cNvSpPr txBox="1"/>
                <p:nvPr/>
              </p:nvSpPr>
              <p:spPr>
                <a:xfrm>
                  <a:off x="5715008" y="1357298"/>
                  <a:ext cx="285752" cy="369890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+mn-lt"/>
                    </a:rPr>
                    <a:t>S</a:t>
                  </a:r>
                  <a:endParaRPr lang="ru-RU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endParaRPr>
                </a:p>
              </p:txBody>
            </p:sp>
          </p:grpSp>
          <p:sp>
            <p:nvSpPr>
              <p:cNvPr id="56" name="TextBox 55"/>
              <p:cNvSpPr txBox="1"/>
              <p:nvPr/>
            </p:nvSpPr>
            <p:spPr>
              <a:xfrm>
                <a:off x="5715008" y="2500306"/>
                <a:ext cx="285752" cy="36989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N</a:t>
                </a:r>
                <a:endParaRPr lang="ru-RU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</p:grpSp>
        <p:sp>
          <p:nvSpPr>
            <p:cNvPr id="54" name="Стрелка вправо 53"/>
            <p:cNvSpPr/>
            <p:nvPr/>
          </p:nvSpPr>
          <p:spPr>
            <a:xfrm>
              <a:off x="928662" y="1500173"/>
              <a:ext cx="571504" cy="285752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" name="Выноска со стрелкой вниз 1"/>
          <p:cNvSpPr/>
          <p:nvPr/>
        </p:nvSpPr>
        <p:spPr>
          <a:xfrm>
            <a:off x="428596" y="357166"/>
            <a:ext cx="8286808" cy="1643074"/>
          </a:xfrm>
          <a:prstGeom prst="downArrowCallout">
            <a:avLst>
              <a:gd name="adj1" fmla="val 164894"/>
              <a:gd name="adj2" fmla="val 128225"/>
              <a:gd name="adj3" fmla="val 25000"/>
              <a:gd name="adj4" fmla="val 6497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A50021"/>
                </a:solidFill>
                <a:latin typeface="Bookman Old Style" pitchFamily="18" charset="0"/>
              </a:rPr>
              <a:t>Фронтальный эксперимент</a:t>
            </a:r>
            <a:endParaRPr lang="ru-RU" sz="3600" b="1" i="1" dirty="0">
              <a:solidFill>
                <a:srgbClr val="A50021"/>
              </a:solidFill>
              <a:latin typeface="Bookman Old Style" pitchFamily="18" charset="0"/>
            </a:endParaRP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500034" y="2071678"/>
            <a:ext cx="8286808" cy="1643074"/>
          </a:xfrm>
          <a:prstGeom prst="downArrowCallout">
            <a:avLst>
              <a:gd name="adj1" fmla="val 164894"/>
              <a:gd name="adj2" fmla="val 128225"/>
              <a:gd name="adj3" fmla="val 25000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990000"/>
                </a:solidFill>
                <a:latin typeface="Bookman Old Style" pitchFamily="18" charset="0"/>
              </a:rPr>
              <a:t>Определить от чего зависит результат взаимодействия</a:t>
            </a:r>
            <a:endParaRPr lang="ru-RU" sz="3600" b="1" i="1" dirty="0">
              <a:solidFill>
                <a:srgbClr val="99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44958E-6 L 0.02812 0.00093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67345E-6 L 0.04809 0.00208 " pathEditMode="relative" rAng="0" ptsTypes="AA">
                                      <p:cBhvr>
                                        <p:cTn id="73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09 0.00208 L 0.29809 0.00208 " pathEditMode="relative" rAng="0" ptsTypes="AA">
                                      <p:cBhvr>
                                        <p:cTn id="76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78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3" grpId="0" animBg="1"/>
      <p:bldP spid="33" grpId="0" animBg="1"/>
      <p:bldP spid="34" grpId="0" animBg="1"/>
      <p:bldP spid="50" grpId="0" animBg="1"/>
      <p:bldP spid="51" grpId="0" animBg="1"/>
      <p:bldP spid="2" grpId="0" animBg="1"/>
      <p:bldP spid="2" grpId="1" animBg="1"/>
      <p:bldP spid="4" grpId="0" animBg="1"/>
      <p:bldP spid="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Bookman Old Style" pitchFamily="18" charset="0"/>
              </a:rPr>
              <a:t>Импульс силы</a:t>
            </a:r>
            <a:r>
              <a:rPr lang="ru-RU" sz="2800" dirty="0" smtClean="0">
                <a:latin typeface="Bookman Old Style" pitchFamily="18" charset="0"/>
              </a:rPr>
              <a:t> </a:t>
            </a:r>
            <a:r>
              <a:rPr lang="ru-RU" sz="3200" dirty="0" smtClean="0">
                <a:latin typeface="Bookman Old Style" pitchFamily="18" charset="0"/>
              </a:rPr>
              <a:t>– векторная физическая величина, равная произведению силы на время ее действия.</a:t>
            </a:r>
            <a:endParaRPr lang="ru-RU" sz="3200" dirty="0">
              <a:latin typeface="Bookman Old Style" pitchFamily="18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2143116"/>
            <a:ext cx="2949578" cy="129032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grpSp>
        <p:nvGrpSpPr>
          <p:cNvPr id="7" name="Группа 6"/>
          <p:cNvGrpSpPr/>
          <p:nvPr/>
        </p:nvGrpSpPr>
        <p:grpSpPr>
          <a:xfrm>
            <a:off x="3571868" y="3786190"/>
            <a:ext cx="1670650" cy="923330"/>
            <a:chOff x="1095375" y="4448176"/>
            <a:chExt cx="1670650" cy="923330"/>
          </a:xfrm>
        </p:grpSpPr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1095375" y="4448176"/>
              <a:ext cx="167065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5400" b="1" dirty="0" smtClean="0">
                  <a:latin typeface="Bookman Old Style" pitchFamily="18" charset="0"/>
                </a:rPr>
                <a:t>I</a:t>
              </a:r>
              <a:r>
                <a:rPr lang="en-US" sz="5400" b="1" dirty="0" smtClean="0"/>
                <a:t>     </a:t>
              </a:r>
              <a:r>
                <a:rPr lang="en-US" sz="5400" b="1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el-GR" sz="5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V="1">
              <a:off x="1738317" y="4662490"/>
              <a:ext cx="0" cy="4333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 flipV="1">
              <a:off x="1952631" y="4662490"/>
              <a:ext cx="0" cy="4333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1095375" y="4591052"/>
              <a:ext cx="36036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2238383" y="4591052"/>
              <a:ext cx="360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286116" y="4857760"/>
            <a:ext cx="244971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FF00FF"/>
                </a:solidFill>
              </a:rPr>
              <a:t>[</a:t>
            </a:r>
            <a:r>
              <a:rPr lang="en-US" sz="5400" dirty="0" smtClean="0">
                <a:solidFill>
                  <a:srgbClr val="FF00FF"/>
                </a:solidFill>
                <a:latin typeface="Bookman Old Style" pitchFamily="18" charset="0"/>
              </a:rPr>
              <a:t>I</a:t>
            </a:r>
            <a:r>
              <a:rPr lang="en-US" sz="5400" b="1" dirty="0" smtClean="0">
                <a:solidFill>
                  <a:srgbClr val="FF00FF"/>
                </a:solidFill>
              </a:rPr>
              <a:t>]=</a:t>
            </a:r>
            <a:r>
              <a:rPr lang="en-US" sz="4400" b="1" dirty="0" smtClean="0">
                <a:solidFill>
                  <a:srgbClr val="FF00FF"/>
                </a:solidFill>
              </a:rPr>
              <a:t> [</a:t>
            </a:r>
            <a:r>
              <a:rPr lang="ru-RU" sz="4400" b="1" dirty="0" smtClean="0">
                <a:solidFill>
                  <a:srgbClr val="FF00FF"/>
                </a:solidFill>
              </a:rPr>
              <a:t>Н</a:t>
            </a:r>
            <a:r>
              <a:rPr lang="en-US" sz="4400" b="1" dirty="0" smtClean="0">
                <a:solidFill>
                  <a:srgbClr val="FF00FF"/>
                </a:solidFill>
                <a:cs typeface="Arial" charset="0"/>
              </a:rPr>
              <a:t>·</a:t>
            </a:r>
            <a:r>
              <a:rPr lang="ru-RU" sz="4400" b="1" dirty="0" smtClean="0">
                <a:solidFill>
                  <a:srgbClr val="FF00FF"/>
                </a:solidFill>
                <a:cs typeface="Arial" charset="0"/>
              </a:rPr>
              <a:t>с</a:t>
            </a:r>
            <a:r>
              <a:rPr lang="en-US" sz="4400" b="1" dirty="0">
                <a:solidFill>
                  <a:srgbClr val="FF00FF"/>
                </a:solidFill>
                <a:cs typeface="Arial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4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4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4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/>
          </p:cNvSpPr>
          <p:nvPr/>
        </p:nvSpPr>
        <p:spPr>
          <a:xfrm>
            <a:off x="0" y="0"/>
            <a:ext cx="9144000" cy="10001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«Вывод соотношения между импульсом силы и импульсом тела»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571472" y="1000108"/>
            <a:ext cx="8229600" cy="5519738"/>
            <a:chOff x="571472" y="1000108"/>
            <a:chExt cx="8229600" cy="5519738"/>
          </a:xfrm>
        </p:grpSpPr>
        <p:graphicFrame>
          <p:nvGraphicFramePr>
            <p:cNvPr id="5" name="Group 39"/>
            <p:cNvGraphicFramePr>
              <a:graphicFrameLocks/>
            </p:cNvGraphicFramePr>
            <p:nvPr/>
          </p:nvGraphicFramePr>
          <p:xfrm>
            <a:off x="571472" y="1000108"/>
            <a:ext cx="8229600" cy="5519738"/>
          </p:xfrm>
          <a:graphic>
            <a:graphicData uri="http://schemas.openxmlformats.org/drawingml/2006/table">
              <a:tbl>
                <a:tblPr/>
                <a:tblGrid>
                  <a:gridCol w="4114800"/>
                  <a:gridCol w="4114800"/>
                </a:tblGrid>
                <a:tr h="828675"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ru-RU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Bookman Old Style" pitchFamily="18" charset="0"/>
                          </a:rPr>
                          <a:t>1. Из второго закона Ньютона</a:t>
                        </a:r>
                      </a:p>
                    </a:txBody>
                    <a:tcPr horzOverflow="overflow">
                      <a:lnL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>
                        <a:noFill/>
                      </a:lnR>
                      <a:lnT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solidFill>
                        <a:srgbClr val="F79646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ru-RU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Calibri" pitchFamily="34" charset="0"/>
                          </a:rPr>
                          <a:t>                                                    </a:t>
                        </a:r>
                        <a:r>
                          <a:rPr kumimoji="0" lang="ru-RU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Bookman Old Style" pitchFamily="18" charset="0"/>
                          </a:rPr>
                          <a:t> (1)</a:t>
                        </a:r>
                      </a:p>
                    </a:txBody>
                    <a:tcPr horzOverflow="overflow">
                      <a:lnL>
                        <a:noFill/>
                      </a:lnL>
                      <a:lnR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solidFill>
                        <a:srgbClr val="F79646"/>
                      </a:solidFill>
                    </a:tcPr>
                  </a:tc>
                </a:tr>
                <a:tr h="857250"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ru-RU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Bookman Old Style" pitchFamily="18" charset="0"/>
                          </a:rPr>
                          <a:t>2. Используем формулу ускорения</a:t>
                        </a:r>
                      </a:p>
                    </a:txBody>
                    <a:tcPr horzOverflow="overflow">
                      <a:lnL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>
                        <a:noFill/>
                      </a:lnR>
                      <a:lnT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solidFill>
                        <a:srgbClr val="FDEFE9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ru-RU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</a:rPr>
                          <a:t>                                                      </a:t>
                        </a:r>
                        <a:r>
                          <a:rPr kumimoji="0" lang="ru-RU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Bookman Old Style" pitchFamily="18" charset="0"/>
                          </a:rPr>
                          <a:t>(2)</a:t>
                        </a:r>
                      </a:p>
                    </a:txBody>
                    <a:tcPr horzOverflow="overflow">
                      <a:lnL>
                        <a:noFill/>
                      </a:lnL>
                      <a:lnR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solidFill>
                        <a:srgbClr val="FDEFE9"/>
                      </a:solidFill>
                    </a:tcPr>
                  </a:tc>
                </a:tr>
                <a:tr h="785813"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ru-RU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Bookman Old Style" pitchFamily="18" charset="0"/>
                          </a:rPr>
                          <a:t>3. Подставляем формулу (1) в формулу (2)</a:t>
                        </a:r>
                      </a:p>
                    </a:txBody>
                    <a:tcPr horzOverflow="overflow">
                      <a:lnL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>
                        <a:noFill/>
                      </a:lnR>
                      <a:lnT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solidFill>
                        <a:schemeClr val="bg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endParaRPr>
                      </a:p>
                    </a:txBody>
                    <a:tcPr horzOverflow="overflow">
                      <a:lnL>
                        <a:noFill/>
                      </a:lnL>
                      <a:lnR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solidFill>
                        <a:schemeClr val="bg1"/>
                      </a:solidFill>
                    </a:tcPr>
                  </a:tc>
                </a:tr>
                <a:tr h="785813"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ru-RU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Bookman Old Style" pitchFamily="18" charset="0"/>
                          </a:rPr>
                          <a:t>4. Раскрываем скобки и переносим время </a:t>
                        </a:r>
                        <a:r>
                          <a:rPr kumimoji="0" lang="ru-RU" sz="1800" b="0" i="0" u="none" strike="noStrike" cap="none" normalizeH="0" baseline="0" dirty="0" err="1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Bookman Old Style" pitchFamily="18" charset="0"/>
                          </a:rPr>
                          <a:t>t</a:t>
                        </a:r>
                        <a:r>
                          <a:rPr kumimoji="0" lang="ru-RU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Bookman Old Style" pitchFamily="18" charset="0"/>
                          </a:rPr>
                          <a:t> в левую часть уравнения</a:t>
                        </a:r>
                      </a:p>
                    </a:txBody>
                    <a:tcPr horzOverflow="overflow">
                      <a:lnL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>
                        <a:noFill/>
                      </a:lnR>
                      <a:lnT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solidFill>
                        <a:srgbClr val="FDEFE9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endParaRPr>
                      </a:p>
                    </a:txBody>
                    <a:tcPr horzOverflow="overflow">
                      <a:lnL>
                        <a:noFill/>
                      </a:lnL>
                      <a:lnR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solidFill>
                        <a:srgbClr val="FDEFE9"/>
                      </a:solidFill>
                    </a:tcPr>
                  </a:tc>
                </a:tr>
                <a:tr h="1435100"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ru-RU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Bookman Old Style" pitchFamily="18" charset="0"/>
                          </a:rPr>
                          <a:t>5. Получаем соотношение между </a:t>
                        </a: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ru-RU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Bookman Old Style" pitchFamily="18" charset="0"/>
                          </a:rPr>
                          <a:t>импульсом силы и импульсом тела</a:t>
                        </a:r>
                      </a:p>
                    </a:txBody>
                    <a:tcPr horzOverflow="overflow">
                      <a:lnL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>
                        <a:noFill/>
                      </a:lnR>
                      <a:lnT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solidFill>
                        <a:schemeClr val="bg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ru-RU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</a:rPr>
                          <a:t>                                                                  </a:t>
                        </a:r>
                        <a:r>
                          <a:rPr kumimoji="0" lang="ru-RU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Bookman Old Style" pitchFamily="18" charset="0"/>
                          </a:rPr>
                          <a:t>(3)</a:t>
                        </a: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ru-RU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Bookman Old Style" pitchFamily="18" charset="0"/>
                          </a:rPr>
                          <a:t>Импульс силы равен изменению импульса тела.</a:t>
                        </a: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ru-RU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Bookman Old Style" pitchFamily="18" charset="0"/>
                          </a:rPr>
                          <a:t>Уравнение (3) является уравнением второго закона Ньютона в импульсной форме.</a:t>
                        </a:r>
                      </a:p>
                    </a:txBody>
                    <a:tcPr horzOverflow="overflow">
                      <a:lnL>
                        <a:noFill/>
                      </a:lnL>
                      <a:lnR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rgbClr val="F79646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solidFill>
                        <a:schemeClr val="bg1"/>
                      </a:solidFill>
                    </a:tcPr>
                  </a:tc>
                </a:tr>
              </a:tbl>
            </a:graphicData>
          </a:graphic>
        </p:graphicFrame>
        <p:pic>
          <p:nvPicPr>
            <p:cNvPr id="6" name="Picture 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29322" y="1142984"/>
              <a:ext cx="1214437" cy="534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00760" y="2000240"/>
              <a:ext cx="1000125" cy="582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72198" y="2857496"/>
              <a:ext cx="1143008" cy="538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86446" y="3714752"/>
              <a:ext cx="1928813" cy="420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8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57752" y="4572008"/>
              <a:ext cx="1285875" cy="544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643702" y="4429132"/>
              <a:ext cx="1000125" cy="804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692</Words>
  <Application>Microsoft Office PowerPoint</Application>
  <PresentationFormat>Экран (4:3)</PresentationFormat>
  <Paragraphs>120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Методическая разработка  открытого учебного занятия по дисциплине “Физика” по теме: “Импульс тела. Закон сохранения импульса” </vt:lpstr>
      <vt:lpstr>Презентация PowerPoint</vt:lpstr>
      <vt:lpstr>Тема урока:  «Импульс тела. Закон сохранения импульса» </vt:lpstr>
      <vt:lpstr>Презентация PowerPoint</vt:lpstr>
      <vt:lpstr>Презентация PowerPoint</vt:lpstr>
      <vt:lpstr>Импульс тела – это физическая величина, равная произведению массы тела на его скорость.</vt:lpstr>
      <vt:lpstr>Презентация PowerPoint</vt:lpstr>
      <vt:lpstr>Презентация PowerPoint</vt:lpstr>
      <vt:lpstr>Презентация PowerPoint</vt:lpstr>
      <vt:lpstr>Презентация PowerPoint</vt:lpstr>
      <vt:lpstr>Закон сохранения импульса: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Преподаватель НЭТ</cp:lastModifiedBy>
  <cp:revision>140</cp:revision>
  <dcterms:modified xsi:type="dcterms:W3CDTF">2021-12-07T09:42:23Z</dcterms:modified>
</cp:coreProperties>
</file>