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30"/>
  </p:notesMasterIdLst>
  <p:sldIdLst>
    <p:sldId id="380" r:id="rId2"/>
    <p:sldId id="381" r:id="rId3"/>
    <p:sldId id="383" r:id="rId4"/>
    <p:sldId id="388" r:id="rId5"/>
    <p:sldId id="384" r:id="rId6"/>
    <p:sldId id="373" r:id="rId7"/>
    <p:sldId id="345" r:id="rId8"/>
    <p:sldId id="353" r:id="rId9"/>
    <p:sldId id="385" r:id="rId10"/>
    <p:sldId id="354" r:id="rId11"/>
    <p:sldId id="352" r:id="rId12"/>
    <p:sldId id="355" r:id="rId13"/>
    <p:sldId id="343" r:id="rId14"/>
    <p:sldId id="357" r:id="rId15"/>
    <p:sldId id="358" r:id="rId16"/>
    <p:sldId id="391" r:id="rId17"/>
    <p:sldId id="392" r:id="rId18"/>
    <p:sldId id="359" r:id="rId19"/>
    <p:sldId id="376" r:id="rId20"/>
    <p:sldId id="360" r:id="rId21"/>
    <p:sldId id="377" r:id="rId22"/>
    <p:sldId id="363" r:id="rId23"/>
    <p:sldId id="364" r:id="rId24"/>
    <p:sldId id="366" r:id="rId25"/>
    <p:sldId id="393" r:id="rId26"/>
    <p:sldId id="371" r:id="rId27"/>
    <p:sldId id="323" r:id="rId28"/>
    <p:sldId id="390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07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750C7B-7E34-43B6-BF4D-44AC880BBABB}" type="datetimeFigureOut">
              <a:rPr lang="ru-RU" smtClean="0"/>
              <a:pPr/>
              <a:t>27.09.2021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4DECCA-F7D0-4563-9B61-1BEF179807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454C59B-619B-4FB0-8852-D775583E81A1}" type="slidenum">
              <a:rPr lang="ru-RU" smtClean="0"/>
              <a:pPr/>
              <a:t>25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27.09.2021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4541E-C669-47E8-B9EB-696DD98E2A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27.09.2021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27.09.2021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27.09.2021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27.09.2021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9.jpeg"/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12" Type="http://schemas.openxmlformats.org/officeDocument/2006/relationships/image" Target="../media/image28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openxmlformats.org/officeDocument/2006/relationships/image" Target="../media/image27.gif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gi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ownloads\42325_html_m4b3865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WordArt 4"/>
          <p:cNvSpPr>
            <a:spLocks noChangeArrowheads="1" noChangeShapeType="1" noTextEdit="1"/>
          </p:cNvSpPr>
          <p:nvPr/>
        </p:nvSpPr>
        <p:spPr bwMode="auto">
          <a:xfrm>
            <a:off x="1142976" y="1071546"/>
            <a:ext cx="6357982" cy="3024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Развитие в детях доброты как ценного </a:t>
            </a:r>
            <a:endParaRPr lang="ru-RU" sz="3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интегрального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качества человека </a:t>
            </a:r>
            <a:endParaRPr lang="ru-RU" sz="3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в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условиях деятельности детского объединения «Добрые сердца»</a:t>
            </a:r>
          </a:p>
          <a:p>
            <a:pPr algn="ctr"/>
            <a:endParaRPr lang="ru-RU" sz="32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solidFill>
                <a:schemeClr val="accent1">
                  <a:lumMod val="75000"/>
                </a:schemeClr>
              </a:soli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7" y="3500438"/>
            <a:ext cx="2035983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3000364" y="4572008"/>
            <a:ext cx="5100630" cy="1371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Нина Михайловна Бычкова,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директор ГБОУ Начальная Школа № 1 с. Хворостянка м.р. </a:t>
            </a:r>
            <a:r>
              <a:rPr kumimoji="0" lang="ru-RU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Хворостянский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Самарской области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5"/>
          <p:cNvSpPr>
            <a:spLocks noChangeArrowheads="1" noChangeShapeType="1" noTextEdit="1"/>
          </p:cNvSpPr>
          <p:nvPr/>
        </p:nvSpPr>
        <p:spPr bwMode="auto">
          <a:xfrm>
            <a:off x="1403350" y="357166"/>
            <a:ext cx="6697663" cy="1714511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3600" b="1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Целевой системный проект</a:t>
            </a:r>
          </a:p>
          <a:p>
            <a:pPr algn="ctr"/>
            <a:r>
              <a:rPr lang="ru-RU" sz="3600" b="1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«Чудо-город –ДОБРОГРАД»</a:t>
            </a:r>
            <a:endParaRPr lang="ru-RU" sz="3600" b="1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  <p:pic>
        <p:nvPicPr>
          <p:cNvPr id="9219" name="Picture 2" descr="3-132936_1_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2214554"/>
            <a:ext cx="3714776" cy="2941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1142976" y="5153394"/>
            <a:ext cx="74295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tabLst>
                <a:tab pos="3035300" algn="l"/>
                <a:tab pos="4148138" algn="l"/>
              </a:tabLst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 живем мы в славном городе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 eaLnBrk="0" hangingPunct="0">
              <a:tabLst>
                <a:tab pos="3035300" algn="l"/>
                <a:tab pos="4148138" algn="l"/>
              </a:tabLst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ДОБРОГРАДЕ!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http://st.depositphotos.com/1041170/1285/v/110/depositphotos_12854446-Hand-holding-a-heart-ic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3286124"/>
            <a:ext cx="880035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467544" y="1714488"/>
            <a:ext cx="8153400" cy="3429024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Потому что наряду с Ее Величеством Игрой, предусматривает ее же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(игру!):</a:t>
            </a:r>
          </a:p>
          <a:p>
            <a:pPr eaLnBrk="1" hangingPunct="1"/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 развитии мыслительной деятельности, потому что это развитие не позволит  «убить» в ребенке </a:t>
            </a:r>
            <a:r>
              <a:rPr lang="ru-RU" alt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Великого Философа и Мудреца, Исследователя и Первооткрывателя</a:t>
            </a:r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тайн окружающего его мира, непревзойденного </a:t>
            </a:r>
            <a:r>
              <a:rPr lang="ru-RU" alt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Фантазера и Мечтателя</a:t>
            </a:r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eaLnBrk="1" hangingPunct="1"/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 развитии творческих способностей ребенка; </a:t>
            </a:r>
          </a:p>
          <a:p>
            <a:pPr eaLnBrk="1" hangingPunct="1"/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 формировании умения жить, дружить, 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ru-RU" altLang="ru-RU" sz="2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взаимодействовать в коллективе.</a:t>
            </a:r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214282" y="214290"/>
            <a:ext cx="7215238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/>
            <a:r>
              <a:rPr lang="ru-RU" altLang="ru-RU" sz="3600" b="1" i="1" dirty="0"/>
              <a:t>               </a:t>
            </a:r>
            <a:r>
              <a:rPr lang="ru-RU" alt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 ДОБРОГРАД </a:t>
            </a:r>
            <a:r>
              <a:rPr lang="ru-RU" alt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lvl="2"/>
            <a:r>
              <a:rPr lang="ru-RU" alt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система, которая  помогает </a:t>
            </a:r>
          </a:p>
          <a:p>
            <a:pPr lvl="3"/>
            <a:r>
              <a:rPr lang="ru-RU" alt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alt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ДЕТСТВУ СОСТОЯТЬСЯ!</a:t>
            </a:r>
            <a:r>
              <a:rPr lang="ru-RU" alt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47" y="5143512"/>
            <a:ext cx="1861221" cy="1395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516892" y="5143512"/>
            <a:ext cx="1925912" cy="1391700"/>
          </a:xfrm>
          <a:prstGeom prst="rect">
            <a:avLst/>
          </a:prstGeom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67251" y="5143512"/>
            <a:ext cx="1846685" cy="138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IMG_050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5143512"/>
            <a:ext cx="1750486" cy="1394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http://st.depositphotos.com/1041170/1285/v/110/depositphotos_12854446-Hand-holding-a-heart-ico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29454" y="215826"/>
            <a:ext cx="1357322" cy="1332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9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9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6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96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96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96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6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96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96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96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96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96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96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96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6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96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96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5"/>
          <p:cNvSpPr>
            <a:spLocks noChangeArrowheads="1" noChangeShapeType="1" noTextEdit="1"/>
          </p:cNvSpPr>
          <p:nvPr/>
        </p:nvSpPr>
        <p:spPr bwMode="auto">
          <a:xfrm>
            <a:off x="971550" y="549275"/>
            <a:ext cx="6696075" cy="862013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3600" b="1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"ДОБРОГРАД"</a:t>
            </a:r>
          </a:p>
        </p:txBody>
      </p:sp>
      <p:pic>
        <p:nvPicPr>
          <p:cNvPr id="10243" name="Picture 7" descr="870722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285992"/>
            <a:ext cx="8352928" cy="4348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1"/>
          <p:cNvSpPr>
            <a:spLocks noChangeArrowheads="1"/>
          </p:cNvSpPr>
          <p:nvPr/>
        </p:nvSpPr>
        <p:spPr bwMode="auto">
          <a:xfrm>
            <a:off x="1142976" y="1367181"/>
            <a:ext cx="467995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-Вы еще не видели  Чуда?</a:t>
            </a:r>
          </a:p>
          <a:p>
            <a:pPr eaLnBrk="0" hangingPunct="0"/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Никогда не видели Чуда?</a:t>
            </a:r>
          </a:p>
          <a:p>
            <a:pPr eaLnBrk="0" hangingPunct="0"/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Вот беда – не видели Чуда!</a:t>
            </a:r>
          </a:p>
          <a:p>
            <a:pPr eaLnBrk="0" hangingPunct="0"/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-Приходите, приезжайте</a:t>
            </a:r>
          </a:p>
          <a:p>
            <a:pPr eaLnBrk="0" hangingPunct="0"/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Хворостянку приезжайте!</a:t>
            </a:r>
          </a:p>
          <a:p>
            <a:pPr eaLnBrk="0" hangingPunct="0"/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тогда увидите вы Чудо,</a:t>
            </a:r>
          </a:p>
          <a:p>
            <a:pPr eaLnBrk="0" hangingPunct="0"/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Удивительное Чудо –</a:t>
            </a:r>
          </a:p>
          <a:p>
            <a:pPr eaLnBrk="0" hangingPunct="0"/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Славный город</a:t>
            </a:r>
          </a:p>
          <a:p>
            <a:pPr eaLnBrk="0" hangingPunct="0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 О Б Р О Г Р А Д  !</a:t>
            </a:r>
          </a:p>
        </p:txBody>
      </p:sp>
      <p:pic>
        <p:nvPicPr>
          <p:cNvPr id="10245" name="Рисунок 4" descr="http://www.strana-detctva.narod.ru/index.files/0_1ba6b_eff0264f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1714488"/>
            <a:ext cx="1787001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2322" name="Picture 2" descr="1471_14032695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2428868"/>
            <a:ext cx="2428892" cy="179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323" name="Picture 3" descr="NeznaikaLogo-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4643446"/>
            <a:ext cx="1085864" cy="1273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324" name="Picture 4" descr="403997_detskie_1680x1050_(ww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2214554"/>
            <a:ext cx="1316020" cy="921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325" name="Picture 5" descr="cisafisha_14683125108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43834" y="3429000"/>
            <a:ext cx="808064" cy="947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327" name="Picture 7" descr="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4786322"/>
            <a:ext cx="1071570" cy="1188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329" name="Picture 9" descr="castle-0009978867-preview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750" y="4437063"/>
            <a:ext cx="1511300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330" name="Picture 10" descr="103215267_large_content_4_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24300" y="476250"/>
            <a:ext cx="20796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332" name="Picture 12" descr="49986399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429520" y="4857760"/>
            <a:ext cx="905743" cy="1011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333" name="Picture 13" descr="depositphotos_62903927-Fantasy-cartoon-Fairy-tale-house-with-amazing-architecture-and-with-red-flowers-Hand-drawn-vector-illustration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1472" y="2071678"/>
            <a:ext cx="1143008" cy="1400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335" name="Picture 15" descr="6abc244c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071670" y="928670"/>
            <a:ext cx="1223962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Прямоугольник 22"/>
          <p:cNvSpPr/>
          <p:nvPr/>
        </p:nvSpPr>
        <p:spPr>
          <a:xfrm>
            <a:off x="3643306" y="4214818"/>
            <a:ext cx="189507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 err="1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Доброград</a:t>
            </a:r>
            <a:endParaRPr lang="ru-RU" sz="28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4830" name="TextBox 23"/>
          <p:cNvSpPr txBox="1">
            <a:spLocks noChangeArrowheads="1"/>
          </p:cNvSpPr>
          <p:nvPr/>
        </p:nvSpPr>
        <p:spPr bwMode="auto">
          <a:xfrm>
            <a:off x="4427538" y="1989138"/>
            <a:ext cx="11191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/>
              <a:t>Школа</a:t>
            </a:r>
          </a:p>
        </p:txBody>
      </p:sp>
      <p:sp>
        <p:nvSpPr>
          <p:cNvPr id="34831" name="TextBox 24"/>
          <p:cNvSpPr txBox="1">
            <a:spLocks noChangeArrowheads="1"/>
          </p:cNvSpPr>
          <p:nvPr/>
        </p:nvSpPr>
        <p:spPr bwMode="auto">
          <a:xfrm>
            <a:off x="2071670" y="2428868"/>
            <a:ext cx="15113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/>
              <a:t>Академия</a:t>
            </a:r>
          </a:p>
          <a:p>
            <a:r>
              <a:rPr lang="ru-RU" sz="1400" b="1" dirty="0"/>
              <a:t>Семейных</a:t>
            </a:r>
          </a:p>
          <a:p>
            <a:r>
              <a:rPr lang="ru-RU" sz="1400" b="1" dirty="0"/>
              <a:t>наук</a:t>
            </a:r>
          </a:p>
        </p:txBody>
      </p:sp>
      <p:sp>
        <p:nvSpPr>
          <p:cNvPr id="34832" name="TextBox 25"/>
          <p:cNvSpPr txBox="1">
            <a:spLocks noChangeArrowheads="1"/>
          </p:cNvSpPr>
          <p:nvPr/>
        </p:nvSpPr>
        <p:spPr bwMode="auto">
          <a:xfrm>
            <a:off x="500034" y="3500438"/>
            <a:ext cx="151130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/>
              <a:t>Мастерские</a:t>
            </a:r>
          </a:p>
          <a:p>
            <a:r>
              <a:rPr lang="ru-RU" sz="1400" b="1" dirty="0"/>
              <a:t>Марьи Искусницы</a:t>
            </a:r>
          </a:p>
        </p:txBody>
      </p:sp>
      <p:sp>
        <p:nvSpPr>
          <p:cNvPr id="34834" name="TextBox 27"/>
          <p:cNvSpPr txBox="1">
            <a:spLocks noChangeArrowheads="1"/>
          </p:cNvSpPr>
          <p:nvPr/>
        </p:nvSpPr>
        <p:spPr bwMode="auto">
          <a:xfrm>
            <a:off x="323850" y="5805488"/>
            <a:ext cx="15113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/>
              <a:t>Ярмарка игр,</a:t>
            </a:r>
          </a:p>
          <a:p>
            <a:r>
              <a:rPr lang="ru-RU" sz="1400" b="1"/>
              <a:t>Забав и </a:t>
            </a:r>
          </a:p>
          <a:p>
            <a:r>
              <a:rPr lang="ru-RU" sz="1400" b="1"/>
              <a:t>развлечений </a:t>
            </a:r>
          </a:p>
        </p:txBody>
      </p:sp>
      <p:sp>
        <p:nvSpPr>
          <p:cNvPr id="34835" name="TextBox 28"/>
          <p:cNvSpPr txBox="1">
            <a:spLocks noChangeArrowheads="1"/>
          </p:cNvSpPr>
          <p:nvPr/>
        </p:nvSpPr>
        <p:spPr bwMode="auto">
          <a:xfrm>
            <a:off x="7286644" y="2000240"/>
            <a:ext cx="114300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b="1" dirty="0"/>
              <a:t>Площадь Добра</a:t>
            </a:r>
          </a:p>
        </p:txBody>
      </p:sp>
      <p:sp>
        <p:nvSpPr>
          <p:cNvPr id="34836" name="TextBox 29"/>
          <p:cNvSpPr txBox="1">
            <a:spLocks noChangeArrowheads="1"/>
          </p:cNvSpPr>
          <p:nvPr/>
        </p:nvSpPr>
        <p:spPr bwMode="auto">
          <a:xfrm>
            <a:off x="6286512" y="3214686"/>
            <a:ext cx="1441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/>
              <a:t>Дорога Добра</a:t>
            </a:r>
          </a:p>
        </p:txBody>
      </p:sp>
      <p:sp>
        <p:nvSpPr>
          <p:cNvPr id="34837" name="TextBox 30"/>
          <p:cNvSpPr txBox="1">
            <a:spLocks noChangeArrowheads="1"/>
          </p:cNvSpPr>
          <p:nvPr/>
        </p:nvSpPr>
        <p:spPr bwMode="auto">
          <a:xfrm>
            <a:off x="2484438" y="5949950"/>
            <a:ext cx="109537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/>
              <a:t>Магазин</a:t>
            </a:r>
          </a:p>
          <a:p>
            <a:r>
              <a:rPr lang="ru-RU" sz="1400" b="1" dirty="0"/>
              <a:t>Дорогие</a:t>
            </a:r>
          </a:p>
          <a:p>
            <a:r>
              <a:rPr lang="ru-RU" sz="1400" b="1" dirty="0"/>
              <a:t>подарки</a:t>
            </a:r>
          </a:p>
        </p:txBody>
      </p:sp>
      <p:sp>
        <p:nvSpPr>
          <p:cNvPr id="34838" name="TextBox 31"/>
          <p:cNvSpPr txBox="1">
            <a:spLocks noChangeArrowheads="1"/>
          </p:cNvSpPr>
          <p:nvPr/>
        </p:nvSpPr>
        <p:spPr bwMode="auto">
          <a:xfrm>
            <a:off x="6732588" y="4149725"/>
            <a:ext cx="15113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/>
              <a:t>Музеи Доброграда</a:t>
            </a:r>
          </a:p>
        </p:txBody>
      </p:sp>
      <p:sp>
        <p:nvSpPr>
          <p:cNvPr id="34839" name="TextBox 32"/>
          <p:cNvSpPr txBox="1">
            <a:spLocks noChangeArrowheads="1"/>
          </p:cNvSpPr>
          <p:nvPr/>
        </p:nvSpPr>
        <p:spPr bwMode="auto">
          <a:xfrm>
            <a:off x="7215206" y="5786454"/>
            <a:ext cx="126526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b="1" dirty="0"/>
              <a:t>Школа Доктора</a:t>
            </a:r>
          </a:p>
          <a:p>
            <a:r>
              <a:rPr lang="ru-RU" sz="1400" b="1" dirty="0" err="1"/>
              <a:t>Неболита</a:t>
            </a:r>
            <a:endParaRPr lang="ru-RU" sz="1400" b="1" dirty="0"/>
          </a:p>
        </p:txBody>
      </p:sp>
      <p:sp>
        <p:nvSpPr>
          <p:cNvPr id="34840" name="TextBox 33"/>
          <p:cNvSpPr txBox="1">
            <a:spLocks noChangeArrowheads="1"/>
          </p:cNvSpPr>
          <p:nvPr/>
        </p:nvSpPr>
        <p:spPr bwMode="auto">
          <a:xfrm>
            <a:off x="3786182" y="6072206"/>
            <a:ext cx="15113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/>
              <a:t>Банк Всезнаек</a:t>
            </a:r>
          </a:p>
        </p:txBody>
      </p:sp>
      <p:sp>
        <p:nvSpPr>
          <p:cNvPr id="34841" name="TextBox 34"/>
          <p:cNvSpPr txBox="1">
            <a:spLocks noChangeArrowheads="1"/>
          </p:cNvSpPr>
          <p:nvPr/>
        </p:nvSpPr>
        <p:spPr bwMode="auto">
          <a:xfrm>
            <a:off x="5435600" y="6057900"/>
            <a:ext cx="151288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/>
              <a:t>Стадон</a:t>
            </a:r>
          </a:p>
          <a:p>
            <a:r>
              <a:rPr lang="ru-RU" sz="1400" b="1"/>
              <a:t>Здоровей-ка!</a:t>
            </a:r>
          </a:p>
        </p:txBody>
      </p:sp>
      <p:pic>
        <p:nvPicPr>
          <p:cNvPr id="34842" name="Рисунок 27" descr="http://pixelbrush.ru/uploads/posts/2015-03/1426508576_46mdlgsnywfwqjo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429256" y="5072074"/>
            <a:ext cx="1374769" cy="93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43" name="Picture 31" descr="http://img0.liveinternet.ru/images/attach/c/7/94/184/94184086_6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15206" y="928670"/>
            <a:ext cx="1295400" cy="104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1214414" y="214290"/>
            <a:ext cx="663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СИСТЕМООБРАЗУЮЩИЙ  ПЕДАГОГИЧЕСКИЙ ПРОЕКТ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2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12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12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12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12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2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2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12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12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12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12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14282" y="2285992"/>
            <a:ext cx="8215369" cy="4337058"/>
          </a:xfrm>
        </p:spPr>
        <p:txBody>
          <a:bodyPr>
            <a:no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ШКОЛА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Доброграде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это Чудо, это второй Дом, это Радость, это Победы и Успехи в учебе, в больших и малых делах. Здесь все хорошо знают, до чего б человек дошел, если б не было бы школ…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Школе кроме традиционных уроков в школьном расписании вы найдете и уроки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вне расписания: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уроки Доброты и уроки «Учись учиться»; уроки  маркиза Этикета и уроки игры, уроки творчества, уроки народной мудрости.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4339" name="WordArt 4"/>
          <p:cNvSpPr>
            <a:spLocks noChangeArrowheads="1" noChangeShapeType="1" noTextEdit="1"/>
          </p:cNvSpPr>
          <p:nvPr/>
        </p:nvSpPr>
        <p:spPr bwMode="auto">
          <a:xfrm>
            <a:off x="642910" y="928670"/>
            <a:ext cx="6245316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Путеводитель по городу </a:t>
            </a:r>
          </a:p>
          <a:p>
            <a:pPr algn="ctr"/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ДОБРОГРАДУ</a:t>
            </a:r>
          </a:p>
        </p:txBody>
      </p:sp>
      <p:pic>
        <p:nvPicPr>
          <p:cNvPr id="14340" name="Picture 10" descr="103215267_large_content_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928670"/>
            <a:ext cx="1593367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28662" y="357166"/>
            <a:ext cx="71202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ПРИГЛАШАЕМ НА ЭКСКУРСИЮ ПО ГОРОДУ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981200"/>
            <a:ext cx="6407150" cy="4114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800" b="1" dirty="0" smtClean="0">
                <a:solidFill>
                  <a:srgbClr val="C00000"/>
                </a:solidFill>
                <a:cs typeface="Times New Roman" pitchFamily="18" charset="0"/>
              </a:rPr>
              <a:t>МУЗЕИ г. ДОБРОГРАДА</a:t>
            </a:r>
            <a:endParaRPr lang="ru-RU" sz="2800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sz="2800" dirty="0" smtClean="0"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городе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Доброграде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вы можете посетить несколько музеев:</a:t>
            </a:r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-Музей Сказки</a:t>
            </a:r>
          </a:p>
          <a:p>
            <a:pPr eaLnBrk="1" hangingPunct="1">
              <a:lnSpc>
                <a:spcPct val="80000"/>
              </a:lnSpc>
            </a:pPr>
            <a:endParaRPr lang="ru-RU" sz="28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-Музей»Русская изба»</a:t>
            </a:r>
            <a:endParaRPr lang="en-US" sz="28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sz="28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Музей воздуха и др.</a:t>
            </a:r>
          </a:p>
        </p:txBody>
      </p:sp>
      <p:sp>
        <p:nvSpPr>
          <p:cNvPr id="96260" name="WordArt 4"/>
          <p:cNvSpPr>
            <a:spLocks noChangeArrowheads="1" noChangeShapeType="1" noTextEdit="1"/>
          </p:cNvSpPr>
          <p:nvPr/>
        </p:nvSpPr>
        <p:spPr bwMode="auto">
          <a:xfrm>
            <a:off x="684213" y="333375"/>
            <a:ext cx="76962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Путеводитель по городу </a:t>
            </a:r>
          </a:p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ДОБРОГРАДУ</a:t>
            </a:r>
          </a:p>
        </p:txBody>
      </p:sp>
      <p:pic>
        <p:nvPicPr>
          <p:cNvPr id="16388" name="Picture 5" descr="cisafisha_1468312510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1714488"/>
            <a:ext cx="1563674" cy="1829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3929066"/>
            <a:ext cx="3021015" cy="2432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9626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9" grpId="0" build="p"/>
      <p:bldP spid="9626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23850" y="1844675"/>
            <a:ext cx="6335713" cy="40386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БАНК ВСЕЗНАЕК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Банке Всезнаек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жители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Доброграда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хранят все свои знания. Сюда каждый может вложить все, что он знает о природе, о животных, о спорте, о своей стране и других странах, о себе самом, о любой области знаний, изучаемой и не изучаемой в школе. Здесь же хранятся разные интеллектуальные игры, конкурсы, кроссворды, умные вопросы и ответы. </a:t>
            </a:r>
          </a:p>
        </p:txBody>
      </p:sp>
      <p:sp>
        <p:nvSpPr>
          <p:cNvPr id="99332" name="WordArt 4"/>
          <p:cNvSpPr>
            <a:spLocks noChangeArrowheads="1" noChangeShapeType="1" noTextEdit="1"/>
          </p:cNvSpPr>
          <p:nvPr/>
        </p:nvSpPr>
        <p:spPr bwMode="auto">
          <a:xfrm>
            <a:off x="611188" y="333375"/>
            <a:ext cx="79248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Путеводитель по городу </a:t>
            </a:r>
          </a:p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ДОБРОГРАДУ</a:t>
            </a:r>
          </a:p>
        </p:txBody>
      </p:sp>
      <p:pic>
        <p:nvPicPr>
          <p:cNvPr id="19460" name="Picture 7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2708275"/>
            <a:ext cx="2247900" cy="249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933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933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933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 build="p"/>
      <p:bldP spid="993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85720" y="1714488"/>
            <a:ext cx="5942464" cy="4738848"/>
          </a:xfrm>
        </p:spPr>
        <p:txBody>
          <a:bodyPr>
            <a:normAutofit/>
          </a:bodyPr>
          <a:lstStyle/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Магазин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"Дорогие подарки"</a:t>
            </a:r>
            <a:endParaRPr lang="ru-RU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вас нет денег? Нашли о чем печалиться! Они вам и не нужны! Ведь в нашем магазине подарки просто дарят. Но от этого их у нас не становится меньше. Ведь это самые дорогие на свете подарки,  имя которым: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"Волшебные слова", "Улыбка», «Смех", "Хорошее настроение", "Дружба", "Вежливость".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Такие подарки вы не купите даже в самых дорогих супермаркетах! </a:t>
            </a:r>
          </a:p>
        </p:txBody>
      </p:sp>
      <p:sp>
        <p:nvSpPr>
          <p:cNvPr id="100356" name="WordArt 4"/>
          <p:cNvSpPr>
            <a:spLocks noChangeArrowheads="1" noChangeShapeType="1" noTextEdit="1"/>
          </p:cNvSpPr>
          <p:nvPr/>
        </p:nvSpPr>
        <p:spPr bwMode="auto">
          <a:xfrm>
            <a:off x="611188" y="404813"/>
            <a:ext cx="7670800" cy="9540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Путеводитель по городу </a:t>
            </a:r>
          </a:p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ДОБРОГРАДУ</a:t>
            </a:r>
          </a:p>
        </p:txBody>
      </p:sp>
      <p:pic>
        <p:nvPicPr>
          <p:cNvPr id="20484" name="Picture 3" descr="NeznaikaLogo-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2714620"/>
            <a:ext cx="2393356" cy="2808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http://st.depositphotos.com/1041170/1285/v/110/depositphotos_12854446-Hand-holding-a-heart-ic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1214422"/>
            <a:ext cx="1140618" cy="1119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build="p"/>
      <p:bldP spid="10035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/>
          <p:cNvSpPr>
            <a:spLocks noGrp="1" noRot="1" noChangeArrowheads="1"/>
          </p:cNvSpPr>
          <p:nvPr>
            <p:ph sz="quarter" idx="1"/>
          </p:nvPr>
        </p:nvSpPr>
        <p:spPr>
          <a:xfrm>
            <a:off x="428596" y="2285992"/>
            <a:ext cx="5761037" cy="4038600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ШКОЛА ДОКТОРА НЕБОЛИТА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Именно здесь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доброградцы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постигают науку быть здоровыми  людьми. </a:t>
            </a:r>
          </a:p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Именно здесь они становятся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Неболейками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Здоровячками.</a:t>
            </a:r>
          </a:p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Школе Доктора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Неболита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любое время года работает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САНАТОРИЙ «СОЛНЦЕ, ВОЗДУХ И ВОДА».</a:t>
            </a:r>
          </a:p>
        </p:txBody>
      </p:sp>
      <p:sp>
        <p:nvSpPr>
          <p:cNvPr id="97284" name="WordArt 4"/>
          <p:cNvSpPr>
            <a:spLocks noChangeArrowheads="1" noChangeShapeType="1" noTextEdit="1"/>
          </p:cNvSpPr>
          <p:nvPr/>
        </p:nvSpPr>
        <p:spPr bwMode="auto">
          <a:xfrm>
            <a:off x="457200" y="476250"/>
            <a:ext cx="8385175" cy="1200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Путеводитель по городу </a:t>
            </a:r>
          </a:p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ДОБРОГРАДУ</a:t>
            </a:r>
          </a:p>
        </p:txBody>
      </p:sp>
      <p:pic>
        <p:nvPicPr>
          <p:cNvPr id="17412" name="Picture 12" descr="49986399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1928802"/>
            <a:ext cx="1368425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3644900"/>
            <a:ext cx="2039938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728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build="p"/>
      <p:bldP spid="9728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2143116"/>
            <a:ext cx="7715304" cy="3871930"/>
          </a:xfrm>
        </p:spPr>
        <p:txBody>
          <a:bodyPr>
            <a:normAutofit/>
          </a:bodyPr>
          <a:lstStyle/>
          <a:p>
            <a:pPr eaLnBrk="1" hangingPunct="1">
              <a:buNone/>
            </a:pPr>
            <a:r>
              <a:rPr lang="ru-RU" alt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Уроки:</a:t>
            </a:r>
            <a:endParaRPr lang="ru-RU" altLang="ru-RU" sz="4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-ЗОЖ ;</a:t>
            </a:r>
            <a:endParaRPr lang="ru-RU" alt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-«Скорой помощи»;</a:t>
            </a:r>
            <a:endParaRPr lang="ru-RU" alt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-«</a:t>
            </a:r>
            <a:r>
              <a:rPr lang="ru-RU" alt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Сам-Себе-Врача</a:t>
            </a:r>
            <a:r>
              <a:rPr lang="ru-RU" alt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»: </a:t>
            </a:r>
            <a:r>
              <a:rPr lang="ru-RU" alt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осваиваем секреты своих «Волшебных Ручек и Ножек», «Зорких глазок», «Белозубой Улыбки» и т.д.;</a:t>
            </a:r>
          </a:p>
          <a:p>
            <a:pPr eaLnBrk="1" hangingPunct="1"/>
            <a:r>
              <a:rPr lang="ru-RU" alt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alt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Сам-Себе-Тренера</a:t>
            </a:r>
            <a:r>
              <a:rPr lang="ru-RU" alt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alt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-и др. </a:t>
            </a:r>
          </a:p>
          <a:p>
            <a:pPr eaLnBrk="1" hangingPunct="1"/>
            <a:endParaRPr lang="ru-RU" altLang="ru-RU" dirty="0" smtClean="0"/>
          </a:p>
        </p:txBody>
      </p:sp>
      <p:sp>
        <p:nvSpPr>
          <p:cNvPr id="45059" name="WordArt 2"/>
          <p:cNvSpPr>
            <a:spLocks noChangeArrowheads="1" noChangeShapeType="1" noTextEdit="1"/>
          </p:cNvSpPr>
          <p:nvPr/>
        </p:nvSpPr>
        <p:spPr bwMode="auto">
          <a:xfrm>
            <a:off x="1676400" y="381000"/>
            <a:ext cx="6172200" cy="12192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3600" b="1" kern="10" dirty="0">
                <a:ln w="9525">
                  <a:round/>
                  <a:headEnd/>
                  <a:tailEnd/>
                </a:ln>
                <a:solidFill>
                  <a:srgbClr val="9E9EFF"/>
                </a:solidFill>
                <a:latin typeface="Times New Roman"/>
                <a:cs typeface="Times New Roman"/>
              </a:rPr>
              <a:t>ШКОЛА здоровья Доктора </a:t>
            </a:r>
            <a:r>
              <a:rPr lang="ru-RU" sz="3600" b="1" kern="10" dirty="0" err="1">
                <a:ln w="9525">
                  <a:round/>
                  <a:headEnd/>
                  <a:tailEnd/>
                </a:ln>
                <a:solidFill>
                  <a:srgbClr val="9E9EFF"/>
                </a:solidFill>
                <a:latin typeface="Times New Roman"/>
                <a:cs typeface="Times New Roman"/>
              </a:rPr>
              <a:t>Неболита</a:t>
            </a:r>
            <a:endParaRPr lang="ru-RU" sz="3600" b="1" kern="10" dirty="0">
              <a:ln w="9525">
                <a:round/>
                <a:headEnd/>
                <a:tailEnd/>
              </a:ln>
              <a:solidFill>
                <a:srgbClr val="9E9EFF"/>
              </a:solidFill>
              <a:latin typeface="Times New Roman"/>
              <a:cs typeface="Times New Roman"/>
            </a:endParaRPr>
          </a:p>
        </p:txBody>
      </p:sp>
      <p:pic>
        <p:nvPicPr>
          <p:cNvPr id="45060" name="Picture 5" descr="http://cdn01.ru/files/users/images/fc/8d/fc8d684b54387e7a117ad894e3e9e61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785926"/>
            <a:ext cx="2568699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9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381000" y="1446213"/>
            <a:ext cx="4419600" cy="5197497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"В жизни человека, -  говорил Эпиктет -  есть два главных дела: стремиться к истине и стремиться к добру".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Природой в человеке заложено стремление к совершенствованию. Каким оно будет, зависит от того, к чему он будет стремиться,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Следовательно, чтобы уберечь воспитанников от возможного духовного обнищания, надо суметь направить их стремления к Добру и Истине. Сколько дорог  у Добра?  Множество! К самому себе, к Другим людям, в окружающий мир, в мир природы… </a:t>
            </a:r>
          </a:p>
          <a:p>
            <a:pPr eaLnBrk="1" hangingPunct="1">
              <a:lnSpc>
                <a:spcPct val="80000"/>
              </a:lnSpc>
            </a:pPr>
            <a:endParaRPr lang="ru-RU" alt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0230" name="Rectangle 6"/>
          <p:cNvSpPr>
            <a:spLocks noGrp="1" noChangeArrowheads="1"/>
          </p:cNvSpPr>
          <p:nvPr>
            <p:ph sz="quarter" idx="2"/>
          </p:nvPr>
        </p:nvSpPr>
        <p:spPr>
          <a:xfrm>
            <a:off x="4800600" y="1371600"/>
            <a:ext cx="3962400" cy="534354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Современные педагогические технологии предлагают веер решения воспитательной задачи </a:t>
            </a:r>
            <a:r>
              <a:rPr lang="ru-RU" altLang="ru-RU" i="1" dirty="0" smtClean="0">
                <a:latin typeface="Times New Roman" pitchFamily="18" charset="0"/>
                <a:cs typeface="Times New Roman" pitchFamily="18" charset="0"/>
              </a:rPr>
              <a:t>развития Доброты как важнейшей характеристики воли, чувства и разума и как основного человеческого качества.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Светом Доброты должно быть проникнуто все воспитание, ее теплом должны наполниться и воля, и разум, и чувства.</a:t>
            </a:r>
          </a:p>
          <a:p>
            <a:pPr eaLnBrk="1" hangingPunct="1">
              <a:lnSpc>
                <a:spcPct val="80000"/>
              </a:lnSpc>
            </a:pPr>
            <a:endParaRPr lang="ru-RU" altLang="ru-RU" sz="1600" dirty="0" smtClean="0"/>
          </a:p>
        </p:txBody>
      </p:sp>
      <p:sp>
        <p:nvSpPr>
          <p:cNvPr id="61444" name="WordArt 8"/>
          <p:cNvSpPr>
            <a:spLocks noChangeArrowheads="1" noChangeShapeType="1"/>
          </p:cNvSpPr>
          <p:nvPr/>
        </p:nvSpPr>
        <p:spPr bwMode="auto">
          <a:xfrm>
            <a:off x="838200" y="285728"/>
            <a:ext cx="7620000" cy="9493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800" b="1" kern="10" dirty="0">
                <a:ln w="9525">
                  <a:noFill/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Воспитание Доброты -</a:t>
            </a:r>
          </a:p>
          <a:p>
            <a:r>
              <a:rPr lang="ru-RU" sz="2800" b="1" kern="10" dirty="0">
                <a:ln w="9525">
                  <a:noFill/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основного качества человека</a:t>
            </a:r>
          </a:p>
        </p:txBody>
      </p:sp>
      <p:pic>
        <p:nvPicPr>
          <p:cNvPr id="7" name="Picture 6" descr="http://st.depositphotos.com/1041170/1285/v/110/depositphotos_12854446-Hand-holding-a-heart-ic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0"/>
            <a:ext cx="880035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0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0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0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0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0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0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0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0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0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02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02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802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9" grpId="0" build="p"/>
      <p:bldP spid="180230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50825" y="1989138"/>
            <a:ext cx="6049963" cy="40386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СТАДИОН «ЗДОРОВЕЙ-КА!»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Побегать, попрыгать, позаниматься спортом, поиграть в спортивные игры, поучаствовать в спортивных эстафетах, соревнованиях, олимпиадах  жители и гости города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Доброграда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могут на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стадионе «Здоровей-ка!».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Ведь само название стадиона говорит за себя...</a:t>
            </a:r>
          </a:p>
        </p:txBody>
      </p:sp>
      <p:sp>
        <p:nvSpPr>
          <p:cNvPr id="18435" name="WordArt 4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229600" cy="12588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Путеводитель по городу </a:t>
            </a:r>
          </a:p>
          <a:p>
            <a:pPr algn="ctr"/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ДОБРОГРАДУ</a:t>
            </a:r>
          </a:p>
        </p:txBody>
      </p:sp>
      <p:pic>
        <p:nvPicPr>
          <p:cNvPr id="18436" name="Рисунок 5" descr="http://pixelbrush.ru/uploads/posts/2015-03/1426508576_46mdlgsnywfwqj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3663" y="2924175"/>
            <a:ext cx="2232025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WordArt 1"/>
          <p:cNvSpPr>
            <a:spLocks noChangeArrowheads="1" noChangeShapeType="1" noTextEdit="1"/>
          </p:cNvSpPr>
          <p:nvPr/>
        </p:nvSpPr>
        <p:spPr bwMode="auto">
          <a:xfrm>
            <a:off x="714348" y="285728"/>
            <a:ext cx="6357982" cy="11430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Творческие мастерские </a:t>
            </a:r>
          </a:p>
          <a:p>
            <a:pPr algn="ctr"/>
            <a:r>
              <a:rPr lang="ru-RU" sz="3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Марьи Искусницы</a:t>
            </a:r>
            <a:endParaRPr lang="ru-RU" sz="36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6323" name="Rectangle 2"/>
          <p:cNvSpPr>
            <a:spLocks noChangeArrowheads="1"/>
          </p:cNvSpPr>
          <p:nvPr/>
        </p:nvSpPr>
        <p:spPr bwMode="auto">
          <a:xfrm>
            <a:off x="285720" y="1571612"/>
            <a:ext cx="8429684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457200" indent="-457200" eaLnBrk="0" hangingPunct="0"/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altLang="ru-RU" sz="2000" b="1" dirty="0" smtClean="0">
                <a:solidFill>
                  <a:srgbClr val="F90780"/>
                </a:solidFill>
                <a:latin typeface="Times New Roman" pitchFamily="18" charset="0"/>
                <a:cs typeface="Times New Roman" pitchFamily="18" charset="0"/>
              </a:rPr>
              <a:t>В НАШИХ МАСТЕРСКИХ МЫ:</a:t>
            </a:r>
          </a:p>
          <a:p>
            <a:pPr marL="457200" indent="-457200" eaLnBrk="0" hangingPunct="0"/>
            <a:endParaRPr lang="ru-RU" alt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0" hangingPunct="0"/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Ищем </a:t>
            </a: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открываем Великую Тайну Волшебника Труда, Красоту </a:t>
            </a:r>
            <a:endParaRPr lang="ru-RU" alt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0" hangingPunct="0"/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Труда </a:t>
            </a: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 человеческих</a:t>
            </a:r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0" hangingPunct="0"/>
            <a:endParaRPr lang="ru-RU" alt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Открываем </a:t>
            </a: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Тайну Рук своих («Что могут наши руки при умной голове</a:t>
            </a:r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?»).</a:t>
            </a:r>
          </a:p>
          <a:p>
            <a:pPr eaLnBrk="0" hangingPunct="0"/>
            <a:endParaRPr lang="ru-RU" alt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Участвуем </a:t>
            </a: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конкурсах на звание «Мастеров Умелых Рук», «Золотых Дел Мастеров», на призы Марьи Искусницы и Данилы Мастера</a:t>
            </a:r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0" hangingPunct="0"/>
            <a:endParaRPr lang="ru-RU" alt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Проходим Посвящение </a:t>
            </a: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«Мастера – Умелые – </a:t>
            </a:r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Руки (Золотые руки»).</a:t>
            </a:r>
          </a:p>
          <a:p>
            <a:pPr eaLnBrk="0" hangingPunct="0"/>
            <a:endParaRPr lang="ru-RU" alt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Трудимся в городе </a:t>
            </a: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Мастеров</a:t>
            </a:r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0" hangingPunct="0"/>
            <a:endParaRPr lang="ru-RU" alt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Участвуем в Большом Смотре </a:t>
            </a: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Талантов в г. Мастеров.</a:t>
            </a:r>
            <a:endParaRPr lang="ru-RU" alt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3" descr="depositphotos_62903927-Fantasy-cartoon-Fairy-tale-house-with-amazing-architecture-and-with-red-flowers-Hand-drawn-vector-illustr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214290"/>
            <a:ext cx="1253050" cy="1535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57158" y="2214554"/>
            <a:ext cx="7535884" cy="287179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Ярмарка игр, забав и развлечений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одно из самых любимых мест отдыха жителей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Доброграда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Ярмарка помогает взрослым вспомнить свое детство и те игры, в которые они когда-то играли и передать этот игровой опыт своим воспитанникам, детям м внукам. Ну а дети любят Ярмарку за игры, забавы и развлечения, которых здесь очень и очень много. </a:t>
            </a:r>
          </a:p>
        </p:txBody>
      </p:sp>
      <p:sp>
        <p:nvSpPr>
          <p:cNvPr id="105477" name="WordArt 5"/>
          <p:cNvSpPr>
            <a:spLocks noChangeArrowheads="1" noChangeShapeType="1" noTextEdit="1"/>
          </p:cNvSpPr>
          <p:nvPr/>
        </p:nvSpPr>
        <p:spPr bwMode="auto">
          <a:xfrm>
            <a:off x="467544" y="548680"/>
            <a:ext cx="82296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</a:rPr>
              <a:t>Путеводитель по городу </a:t>
            </a:r>
          </a:p>
          <a:p>
            <a:pPr algn="ctr"/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</a:rPr>
              <a:t>ДОБРОГРАДУ</a:t>
            </a:r>
          </a:p>
        </p:txBody>
      </p:sp>
      <p:pic>
        <p:nvPicPr>
          <p:cNvPr id="21508" name="Picture 9" descr="castle-0009978867-pre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4643446"/>
            <a:ext cx="2071702" cy="182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547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547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547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5" grpId="0" build="p"/>
      <p:bldP spid="10547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51520" y="2204864"/>
            <a:ext cx="6203950" cy="4249067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Городок  «Малышок»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это городок, в котором живут-поживают маленькие детки, среди которых много братишек и сестренок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доброградцев-школьников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Когда-то и сами эти ребята ходили в «Малышок», но сегодня они приходят туда на правах помощников воспитателей и нянечек, чтобы поиграть с малышами, рассказать им о том, чего они еще не знают, научить их делать то, что они делать еще не умеют.</a:t>
            </a:r>
          </a:p>
        </p:txBody>
      </p:sp>
      <p:sp>
        <p:nvSpPr>
          <p:cNvPr id="106500" name="WordArt 4"/>
          <p:cNvSpPr>
            <a:spLocks noChangeArrowheads="1" noChangeShapeType="1" noTextEdit="1"/>
          </p:cNvSpPr>
          <p:nvPr/>
        </p:nvSpPr>
        <p:spPr bwMode="auto">
          <a:xfrm>
            <a:off x="714348" y="285728"/>
            <a:ext cx="7416824" cy="1314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Путеводитель по городу </a:t>
            </a:r>
          </a:p>
          <a:p>
            <a:pPr algn="ctr"/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ДОБРОГРАДУ</a:t>
            </a:r>
          </a:p>
        </p:txBody>
      </p:sp>
      <p:pic>
        <p:nvPicPr>
          <p:cNvPr id="22532" name="Picture 14" descr="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4643446"/>
            <a:ext cx="1892179" cy="189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http://st.depositphotos.com/1041170/1285/v/110/depositphotos_12854446-Hand-holding-a-heart-ic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2285992"/>
            <a:ext cx="1140618" cy="1119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650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6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9" grpId="0"/>
      <p:bldP spid="10650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395536" y="2564904"/>
            <a:ext cx="6130925" cy="3168054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3200" b="1" dirty="0" smtClean="0">
                <a:solidFill>
                  <a:srgbClr val="F90780"/>
                </a:solidFill>
                <a:latin typeface="Times New Roman" pitchFamily="18" charset="0"/>
                <a:cs typeface="Times New Roman" pitchFamily="18" charset="0"/>
              </a:rPr>
              <a:t>Академия семейных наук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это Академия для родителей и их детей. 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Родители здесь учатся на хороших родителей, а дети учатся быть настоящими семьянинами. </a:t>
            </a:r>
          </a:p>
        </p:txBody>
      </p:sp>
      <p:sp>
        <p:nvSpPr>
          <p:cNvPr id="220163" name="WordArt 3"/>
          <p:cNvSpPr>
            <a:spLocks noChangeArrowheads="1" noChangeShapeType="1" noTextEdit="1"/>
          </p:cNvSpPr>
          <p:nvPr/>
        </p:nvSpPr>
        <p:spPr bwMode="auto">
          <a:xfrm>
            <a:off x="500034" y="642918"/>
            <a:ext cx="7769225" cy="1058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Путеводитель по городу </a:t>
            </a:r>
          </a:p>
          <a:p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ДОБРОГРАДУ</a:t>
            </a:r>
          </a:p>
        </p:txBody>
      </p:sp>
      <p:pic>
        <p:nvPicPr>
          <p:cNvPr id="24580" name="Picture 15" descr="6abc244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2714620"/>
            <a:ext cx="2106642" cy="2580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016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0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01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2" grpId="0" build="p"/>
      <p:bldP spid="22016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http://go3.imgsmail.ru/imgpreview?key=2a26478e3962a725&amp;mb=imgdb_preview_104&amp;a=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357168"/>
            <a:ext cx="1928826" cy="136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6" descr="http://playcast.ru/uploads/2014/05/02/844152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214290"/>
            <a:ext cx="2428892" cy="1347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WordArt 3"/>
          <p:cNvSpPr>
            <a:spLocks noChangeArrowheads="1" noChangeShapeType="1" noTextEdit="1"/>
          </p:cNvSpPr>
          <p:nvPr/>
        </p:nvSpPr>
        <p:spPr bwMode="auto">
          <a:xfrm>
            <a:off x="500034" y="357166"/>
            <a:ext cx="5143536" cy="7858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Волшебный Радужный мост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7158" y="1645803"/>
            <a:ext cx="828680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Наша Радуга необычная. Она –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волшебная. Ведь если верить преданию, каждая дуга волшебного Моста по имени «Радуга» тоже является поистине волшебной, так как светится своим волшебным цветом и поет свои волшебные песенки.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Красная дуга поет песенки и песни праздничные, песни нашей Памяти и песни-предостережения. Оранжевая дуга поет песни и песенки оранжевые, смелые, спортивные, а также песенки радости и  здоровья. Желтая волшебная дуга поет песни и песенки солнечные, добрые, о дружбе и друзьях. Зеленная дуга дарит нам песни Надежды, песенки и природе и, конечно же, о зеленом кузнечике. Синяя и голубая дуги научат нас песенки и песни о небе, облаках, дождиках и дождях, родничках и ручейках, реках и речках, океанах и морях. А фиолетовая дуга предлагает нам петь песни таинственные, волшебные, песенки и песни о чуде и чудесах.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Почаще забирайтесь на нашу волшебную Радугу и пойте ее волшебные песенки, чтобы быть добрее, веселее, дружнее, умнее и мудрее. Ведь именно этому учат радужные песенки и песни.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b="1" smtClean="0"/>
              <a:t/>
            </a:r>
            <a:br>
              <a:rPr lang="ru-RU" altLang="ru-RU" b="1" smtClean="0"/>
            </a:br>
            <a:endParaRPr lang="ru-RU" altLang="ru-RU" b="1" smtClean="0"/>
          </a:p>
        </p:txBody>
      </p:sp>
      <p:pic>
        <p:nvPicPr>
          <p:cNvPr id="73731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05200" y="2438400"/>
            <a:ext cx="2363788" cy="2266950"/>
          </a:xfrm>
          <a:solidFill>
            <a:srgbClr val="FFCC99"/>
          </a:solidFill>
        </p:spPr>
      </p:pic>
      <p:sp>
        <p:nvSpPr>
          <p:cNvPr id="73732" name="Oval 5"/>
          <p:cNvSpPr>
            <a:spLocks noChangeArrowheads="1"/>
          </p:cNvSpPr>
          <p:nvPr/>
        </p:nvSpPr>
        <p:spPr bwMode="auto">
          <a:xfrm>
            <a:off x="3492500" y="5157788"/>
            <a:ext cx="2133600" cy="800100"/>
          </a:xfrm>
          <a:prstGeom prst="ellipse">
            <a:avLst/>
          </a:prstGeom>
          <a:solidFill>
            <a:srgbClr val="3366FF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r>
              <a:rPr lang="ru-RU" altLang="ru-RU" sz="900" b="1">
                <a:latin typeface="Times New Roman" pitchFamily="18" charset="0"/>
                <a:cs typeface="Arial" charset="0"/>
              </a:rPr>
              <a:t>ДОРОГА К БРАТЬЯМ НАШИМ МЕНЬШИМ</a:t>
            </a:r>
          </a:p>
          <a:p>
            <a:r>
              <a:rPr lang="ru-RU" altLang="ru-RU" sz="800" b="1">
                <a:latin typeface="Times New Roman" pitchFamily="18" charset="0"/>
                <a:cs typeface="Arial" charset="0"/>
              </a:rPr>
              <a:t>(бережем, ухаживаем, помогаем выжить)</a:t>
            </a:r>
            <a:endParaRPr lang="ru-RU" altLang="ru-RU" sz="2400">
              <a:latin typeface="Times New Roman" pitchFamily="18" charset="0"/>
              <a:cs typeface="Arial" charset="0"/>
            </a:endParaRPr>
          </a:p>
        </p:txBody>
      </p:sp>
      <p:sp>
        <p:nvSpPr>
          <p:cNvPr id="73733" name="AutoShape 6"/>
          <p:cNvSpPr>
            <a:spLocks noChangeArrowheads="1"/>
          </p:cNvSpPr>
          <p:nvPr/>
        </p:nvSpPr>
        <p:spPr bwMode="auto">
          <a:xfrm>
            <a:off x="4495800" y="4648200"/>
            <a:ext cx="304800" cy="457200"/>
          </a:xfrm>
          <a:prstGeom prst="upDownArrow">
            <a:avLst>
              <a:gd name="adj1" fmla="val 50000"/>
              <a:gd name="adj2" fmla="val 3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73734" name="Oval 7"/>
          <p:cNvSpPr>
            <a:spLocks noChangeArrowheads="1"/>
          </p:cNvSpPr>
          <p:nvPr/>
        </p:nvSpPr>
        <p:spPr bwMode="auto">
          <a:xfrm>
            <a:off x="900113" y="4437063"/>
            <a:ext cx="2133600" cy="1008062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r>
              <a:rPr lang="ru-RU" altLang="ru-RU" sz="1000" b="1">
                <a:latin typeface="Times New Roman" pitchFamily="18" charset="0"/>
                <a:cs typeface="Arial" charset="0"/>
              </a:rPr>
              <a:t>ДОРОГА К МАТУШКЕ ПРИРОДЕ</a:t>
            </a:r>
          </a:p>
          <a:p>
            <a:r>
              <a:rPr lang="ru-RU" altLang="ru-RU" sz="800" b="1">
                <a:latin typeface="Times New Roman" pitchFamily="18" charset="0"/>
                <a:cs typeface="Arial" charset="0"/>
              </a:rPr>
              <a:t>(охраняем, защищаем, помогаем)</a:t>
            </a:r>
            <a:endParaRPr lang="ru-RU" altLang="ru-RU" sz="2400">
              <a:latin typeface="Times New Roman" pitchFamily="18" charset="0"/>
              <a:cs typeface="Arial" charset="0"/>
            </a:endParaRPr>
          </a:p>
        </p:txBody>
      </p:sp>
      <p:sp>
        <p:nvSpPr>
          <p:cNvPr id="73735" name="Oval 8"/>
          <p:cNvSpPr>
            <a:spLocks noChangeArrowheads="1"/>
          </p:cNvSpPr>
          <p:nvPr/>
        </p:nvSpPr>
        <p:spPr bwMode="auto">
          <a:xfrm>
            <a:off x="6516688" y="4508500"/>
            <a:ext cx="2133600" cy="800100"/>
          </a:xfrm>
          <a:prstGeom prst="ellipse">
            <a:avLst/>
          </a:prstGeom>
          <a:solidFill>
            <a:srgbClr val="00CCFF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r>
              <a:rPr lang="ru-RU" altLang="ru-RU" sz="900" b="1">
                <a:latin typeface="Times New Roman" pitchFamily="18" charset="0"/>
                <a:cs typeface="Arial" charset="0"/>
              </a:rPr>
              <a:t>ДОРОГА ЗАБОТЫ О НАШЕЙ МАЛОЙ РОДИНЕ </a:t>
            </a:r>
            <a:r>
              <a:rPr lang="ru-RU" altLang="ru-RU" sz="800">
                <a:latin typeface="Times New Roman" pitchFamily="18" charset="0"/>
                <a:cs typeface="Arial" charset="0"/>
              </a:rPr>
              <a:t>(познаем,   бере-жем, улучшаем, украшаем)</a:t>
            </a:r>
            <a:endParaRPr lang="ru-RU" altLang="ru-RU" sz="2400">
              <a:latin typeface="Times New Roman" pitchFamily="18" charset="0"/>
              <a:cs typeface="Arial" charset="0"/>
            </a:endParaRPr>
          </a:p>
        </p:txBody>
      </p:sp>
      <p:sp>
        <p:nvSpPr>
          <p:cNvPr id="73736" name="Oval 9"/>
          <p:cNvSpPr>
            <a:spLocks noChangeArrowheads="1"/>
          </p:cNvSpPr>
          <p:nvPr/>
        </p:nvSpPr>
        <p:spPr bwMode="auto">
          <a:xfrm>
            <a:off x="609600" y="3200400"/>
            <a:ext cx="2133600" cy="8001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r>
              <a:rPr lang="ru-RU" altLang="ru-RU" sz="1000" b="1">
                <a:latin typeface="Times New Roman" pitchFamily="18" charset="0"/>
                <a:cs typeface="Arial" charset="0"/>
              </a:rPr>
              <a:t>ДОРОГА НАШЕЙ ПАМЯТИ – дорога к ветеранам ВОВ</a:t>
            </a:r>
            <a:endParaRPr lang="ru-RU" altLang="ru-RU" sz="2400">
              <a:latin typeface="Times New Roman" pitchFamily="18" charset="0"/>
              <a:cs typeface="Arial" charset="0"/>
            </a:endParaRPr>
          </a:p>
        </p:txBody>
      </p:sp>
      <p:sp>
        <p:nvSpPr>
          <p:cNvPr id="73737" name="Oval 10"/>
          <p:cNvSpPr>
            <a:spLocks noChangeArrowheads="1"/>
          </p:cNvSpPr>
          <p:nvPr/>
        </p:nvSpPr>
        <p:spPr bwMode="auto">
          <a:xfrm>
            <a:off x="6553200" y="3048000"/>
            <a:ext cx="2133600" cy="800100"/>
          </a:xfrm>
          <a:prstGeom prst="ellipse">
            <a:avLst/>
          </a:prstGeom>
          <a:solidFill>
            <a:srgbClr val="CC99FF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r>
              <a:rPr lang="ru-RU" altLang="ru-RU" sz="900" b="1">
                <a:latin typeface="Times New Roman" pitchFamily="18" charset="0"/>
                <a:cs typeface="Arial" charset="0"/>
              </a:rPr>
              <a:t>ДОРОГА К  ДРУГИМ ЛЮДЯМ </a:t>
            </a:r>
            <a:r>
              <a:rPr lang="ru-RU" altLang="ru-RU" sz="800" b="1">
                <a:latin typeface="Times New Roman" pitchFamily="18" charset="0"/>
                <a:cs typeface="Arial" charset="0"/>
              </a:rPr>
              <a:t>(престарелым, инвалидам, всем, кому нужна наша помощь)</a:t>
            </a:r>
            <a:endParaRPr lang="ru-RU" altLang="ru-RU" sz="2400">
              <a:latin typeface="Times New Roman" pitchFamily="18" charset="0"/>
              <a:cs typeface="Arial" charset="0"/>
            </a:endParaRPr>
          </a:p>
        </p:txBody>
      </p:sp>
      <p:sp>
        <p:nvSpPr>
          <p:cNvPr id="73738" name="Oval 11"/>
          <p:cNvSpPr>
            <a:spLocks noChangeArrowheads="1"/>
          </p:cNvSpPr>
          <p:nvPr/>
        </p:nvSpPr>
        <p:spPr bwMode="auto">
          <a:xfrm>
            <a:off x="3625850" y="1133475"/>
            <a:ext cx="2133600" cy="800100"/>
          </a:xfrm>
          <a:prstGeom prst="ellipse">
            <a:avLst/>
          </a:prstGeom>
          <a:solidFill>
            <a:srgbClr val="FF66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r>
              <a:rPr lang="ru-RU" altLang="ru-RU" sz="1000" b="1">
                <a:latin typeface="Times New Roman" pitchFamily="18" charset="0"/>
                <a:cs typeface="Arial" charset="0"/>
              </a:rPr>
              <a:t>ДОРОГА К СЕБЕ</a:t>
            </a:r>
          </a:p>
          <a:p>
            <a:r>
              <a:rPr lang="ru-RU" altLang="ru-RU" sz="900">
                <a:latin typeface="Times New Roman" pitchFamily="18" charset="0"/>
                <a:cs typeface="Arial" charset="0"/>
              </a:rPr>
              <a:t>(воспитываем в себе добрые качества,  </a:t>
            </a:r>
            <a:r>
              <a:rPr lang="ru-RU" altLang="ru-RU" sz="1000">
                <a:latin typeface="Times New Roman" pitchFamily="18" charset="0"/>
                <a:cs typeface="Arial" charset="0"/>
              </a:rPr>
              <a:t>чувства)</a:t>
            </a:r>
            <a:endParaRPr lang="ru-RU" altLang="ru-RU" sz="2400">
              <a:latin typeface="Times New Roman" pitchFamily="18" charset="0"/>
              <a:cs typeface="Arial" charset="0"/>
            </a:endParaRPr>
          </a:p>
        </p:txBody>
      </p:sp>
      <p:sp>
        <p:nvSpPr>
          <p:cNvPr id="73739" name="Oval 12"/>
          <p:cNvSpPr>
            <a:spLocks noChangeArrowheads="1"/>
          </p:cNvSpPr>
          <p:nvPr/>
        </p:nvSpPr>
        <p:spPr bwMode="auto">
          <a:xfrm>
            <a:off x="900113" y="1628775"/>
            <a:ext cx="2133600" cy="962025"/>
          </a:xfrm>
          <a:prstGeom prst="ellipse">
            <a:avLst/>
          </a:prstGeom>
          <a:solidFill>
            <a:srgbClr val="FF99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r>
              <a:rPr lang="ru-RU" altLang="ru-RU" sz="1000" b="1">
                <a:latin typeface="Times New Roman" pitchFamily="18" charset="0"/>
                <a:cs typeface="Arial" charset="0"/>
              </a:rPr>
              <a:t>ДОРОГА К СВОИМ РОДНЫМ </a:t>
            </a:r>
            <a:r>
              <a:rPr lang="ru-RU" altLang="ru-RU" sz="800">
                <a:latin typeface="Times New Roman" pitchFamily="18" charset="0"/>
                <a:cs typeface="Arial" charset="0"/>
              </a:rPr>
              <a:t>(учимся любить, сочувствовать, помогать; быть хорошими семьянинами)</a:t>
            </a:r>
            <a:endParaRPr lang="ru-RU" altLang="ru-RU" sz="2400">
              <a:latin typeface="Times New Roman" pitchFamily="18" charset="0"/>
              <a:cs typeface="Arial" charset="0"/>
            </a:endParaRPr>
          </a:p>
        </p:txBody>
      </p:sp>
      <p:sp>
        <p:nvSpPr>
          <p:cNvPr id="73740" name="Oval 13"/>
          <p:cNvSpPr>
            <a:spLocks noChangeArrowheads="1"/>
          </p:cNvSpPr>
          <p:nvPr/>
        </p:nvSpPr>
        <p:spPr bwMode="auto">
          <a:xfrm>
            <a:off x="6372225" y="1524000"/>
            <a:ext cx="2133600" cy="976313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r>
              <a:rPr lang="ru-RU" altLang="ru-RU" sz="900" b="1">
                <a:latin typeface="Times New Roman" pitchFamily="18" charset="0"/>
                <a:cs typeface="Arial" charset="0"/>
              </a:rPr>
              <a:t>ДОРОГА К МАЛЫШАМ</a:t>
            </a:r>
          </a:p>
          <a:p>
            <a:r>
              <a:rPr lang="ru-RU" altLang="ru-RU" sz="800" b="1">
                <a:latin typeface="Times New Roman" pitchFamily="18" charset="0"/>
                <a:cs typeface="Arial" charset="0"/>
              </a:rPr>
              <a:t>(заботимся, помогаем,  учим, проводим добрые дела)</a:t>
            </a:r>
            <a:endParaRPr lang="ru-RU" altLang="ru-RU" sz="2400">
              <a:latin typeface="Times New Roman" pitchFamily="18" charset="0"/>
              <a:cs typeface="Arial" charset="0"/>
            </a:endParaRPr>
          </a:p>
        </p:txBody>
      </p:sp>
      <p:sp>
        <p:nvSpPr>
          <p:cNvPr id="73741" name="WordArt 14"/>
          <p:cNvSpPr>
            <a:spLocks noChangeArrowheads="1" noChangeShapeType="1" noTextEdit="1"/>
          </p:cNvSpPr>
          <p:nvPr/>
        </p:nvSpPr>
        <p:spPr bwMode="auto">
          <a:xfrm>
            <a:off x="762000" y="492125"/>
            <a:ext cx="7467600" cy="71755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28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Социально-значимый проект</a:t>
            </a:r>
            <a:endParaRPr lang="ru-RU" sz="2800" b="1" kern="10" dirty="0">
              <a:ln w="9525">
                <a:noFill/>
                <a:round/>
                <a:headEnd/>
                <a:tailEnd/>
              </a:ln>
              <a:solidFill>
                <a:srgbClr val="7030A0"/>
              </a:soli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73742" name="AutoShape 15"/>
          <p:cNvSpPr>
            <a:spLocks noChangeArrowheads="1"/>
          </p:cNvSpPr>
          <p:nvPr/>
        </p:nvSpPr>
        <p:spPr bwMode="auto">
          <a:xfrm>
            <a:off x="4495800" y="1981200"/>
            <a:ext cx="304800" cy="457200"/>
          </a:xfrm>
          <a:prstGeom prst="upDownArrow">
            <a:avLst>
              <a:gd name="adj1" fmla="val 50000"/>
              <a:gd name="adj2" fmla="val 3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73743" name="AutoShape 16"/>
          <p:cNvSpPr>
            <a:spLocks noChangeArrowheads="1"/>
          </p:cNvSpPr>
          <p:nvPr/>
        </p:nvSpPr>
        <p:spPr bwMode="auto">
          <a:xfrm rot="-2614384">
            <a:off x="3267075" y="2062163"/>
            <a:ext cx="314325" cy="1225550"/>
          </a:xfrm>
          <a:prstGeom prst="upDownArrow">
            <a:avLst>
              <a:gd name="adj1" fmla="val 50000"/>
              <a:gd name="adj2" fmla="val 7798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73744" name="AutoShape 17"/>
          <p:cNvSpPr>
            <a:spLocks noChangeArrowheads="1"/>
          </p:cNvSpPr>
          <p:nvPr/>
        </p:nvSpPr>
        <p:spPr bwMode="auto">
          <a:xfrm rot="-2614384">
            <a:off x="6084888" y="3573463"/>
            <a:ext cx="304800" cy="1225550"/>
          </a:xfrm>
          <a:prstGeom prst="upDownArrow">
            <a:avLst>
              <a:gd name="adj1" fmla="val 50000"/>
              <a:gd name="adj2" fmla="val 8041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73745" name="AutoShape 18"/>
          <p:cNvSpPr>
            <a:spLocks noChangeArrowheads="1"/>
          </p:cNvSpPr>
          <p:nvPr/>
        </p:nvSpPr>
        <p:spPr bwMode="auto">
          <a:xfrm rot="5400000">
            <a:off x="3048000" y="3124200"/>
            <a:ext cx="304800" cy="914400"/>
          </a:xfrm>
          <a:prstGeom prst="upDownArrow">
            <a:avLst>
              <a:gd name="adj1" fmla="val 50000"/>
              <a:gd name="adj2" fmla="val 7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73746" name="AutoShape 19"/>
          <p:cNvSpPr>
            <a:spLocks noChangeArrowheads="1"/>
          </p:cNvSpPr>
          <p:nvPr/>
        </p:nvSpPr>
        <p:spPr bwMode="auto">
          <a:xfrm rot="5400000">
            <a:off x="5952331" y="3056732"/>
            <a:ext cx="300037" cy="901700"/>
          </a:xfrm>
          <a:prstGeom prst="upDownArrow">
            <a:avLst>
              <a:gd name="adj1" fmla="val 50000"/>
              <a:gd name="adj2" fmla="val 7500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73747" name="AutoShape 20"/>
          <p:cNvSpPr>
            <a:spLocks noChangeArrowheads="1"/>
          </p:cNvSpPr>
          <p:nvPr/>
        </p:nvSpPr>
        <p:spPr bwMode="auto">
          <a:xfrm rot="-7281399">
            <a:off x="3076575" y="3413125"/>
            <a:ext cx="304800" cy="1346200"/>
          </a:xfrm>
          <a:prstGeom prst="upDownArrow">
            <a:avLst>
              <a:gd name="adj1" fmla="val 50000"/>
              <a:gd name="adj2" fmla="val 88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73748" name="AutoShape 21"/>
          <p:cNvSpPr>
            <a:spLocks noChangeArrowheads="1"/>
          </p:cNvSpPr>
          <p:nvPr/>
        </p:nvSpPr>
        <p:spPr bwMode="auto">
          <a:xfrm rot="2783573">
            <a:off x="5854700" y="2217738"/>
            <a:ext cx="304800" cy="1143000"/>
          </a:xfrm>
          <a:prstGeom prst="upDownArrow">
            <a:avLst>
              <a:gd name="adj1" fmla="val 50000"/>
              <a:gd name="adj2" fmla="val 7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73749" name="WordArt 22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2843808" y="2852936"/>
            <a:ext cx="3633192" cy="1125339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Идем дорогами Добра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5500726" cy="6096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Воспитательные результаты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2143116"/>
            <a:ext cx="7929618" cy="3643338"/>
          </a:xfrm>
        </p:spPr>
        <p:txBody>
          <a:bodyPr>
            <a:normAutofit lnSpcReduction="10000"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  <a:t>ИГРА В ДОБРОГРАД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способствует развитию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</a:rPr>
              <a:t>фантазии, воображения, творческой активности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; помогает детям осваивать разные социальные роли; приобрести навыки самостоятельности; воспитывает такие  нравственные  качества как 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</a:rPr>
              <a:t>ответственность, отзывчивость, настойчивость, терпение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</a:rPr>
              <a:t>;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создает условия  для  эмоциональных переживаний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</a:rPr>
              <a:t>(радость, огорчение, гордость, сочувствие, сопереживание, </a:t>
            </a:r>
            <a:r>
              <a:rPr lang="ru-RU" b="1" i="1" dirty="0" err="1" smtClean="0">
                <a:solidFill>
                  <a:srgbClr val="7030A0"/>
                </a:solidFill>
                <a:latin typeface="Times New Roman" pitchFamily="18" charset="0"/>
              </a:rPr>
              <a:t>сорадование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</a:rPr>
              <a:t>, благодарность и др.).</a:t>
            </a:r>
            <a:endParaRPr lang="ru-RU" i="1" dirty="0" smtClean="0">
              <a:solidFill>
                <a:srgbClr val="7030A0"/>
              </a:solidFill>
            </a:endParaRPr>
          </a:p>
        </p:txBody>
      </p:sp>
      <p:pic>
        <p:nvPicPr>
          <p:cNvPr id="4" name="Picture 2" descr="685829_19072nothumb5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0"/>
            <a:ext cx="2714644" cy="2170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857364"/>
            <a:ext cx="6501851" cy="4601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85852" y="428604"/>
            <a:ext cx="721523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err="1" smtClean="0">
                <a:ln w="0"/>
                <a:solidFill>
                  <a:srgbClr val="F90780"/>
                </a:solidFill>
                <a:effectLst>
                  <a:reflection blurRad="12700" stA="50000" endPos="50000" dist="5000" dir="5400000" sy="-100000" rotWithShape="0"/>
                </a:effectLst>
              </a:rPr>
              <a:t>БлагодарИМ</a:t>
            </a:r>
            <a:r>
              <a:rPr lang="ru-RU" sz="3600" b="1" cap="all" spc="0" dirty="0" smtClean="0">
                <a:ln w="0"/>
                <a:solidFill>
                  <a:srgbClr val="F90780"/>
                </a:solidFill>
                <a:effectLst>
                  <a:reflection blurRad="12700" stA="50000" endPos="50000" dist="5000" dir="5400000" sy="-100000" rotWithShape="0"/>
                </a:effectLst>
              </a:rPr>
              <a:t>  за </a:t>
            </a:r>
          </a:p>
          <a:p>
            <a:pPr algn="ctr"/>
            <a:r>
              <a:rPr lang="ru-RU" sz="3600" b="1" cap="all" spc="0" dirty="0" smtClean="0">
                <a:ln w="0"/>
                <a:solidFill>
                  <a:srgbClr val="F90780"/>
                </a:solidFill>
                <a:effectLst>
                  <a:reflection blurRad="12700" stA="50000" endPos="50000" dist="5000" dir="5400000" sy="-100000" rotWithShape="0"/>
                </a:effectLst>
              </a:rPr>
              <a:t>Внимание!</a:t>
            </a:r>
            <a:endParaRPr lang="ru-RU" sz="3600" b="1" cap="all" spc="0" dirty="0">
              <a:ln w="0"/>
              <a:solidFill>
                <a:srgbClr val="F9078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Picture 6" descr="http://st.depositphotos.com/1041170/1285/v/110/depositphotos_12854446-Hand-holding-a-heart-ic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85728"/>
            <a:ext cx="1500198" cy="1473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14282" y="1357298"/>
            <a:ext cx="8410606" cy="5214974"/>
          </a:xfrm>
        </p:spPr>
        <p:txBody>
          <a:bodyPr>
            <a:normAutofit lnSpcReduction="10000"/>
          </a:bodyPr>
          <a:lstStyle/>
          <a:p>
            <a:pPr lvl="5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«Алчность овладела сердцами людей,</a:t>
            </a:r>
          </a:p>
          <a:p>
            <a:pPr lvl="5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им нужны доброта и нежность»</a:t>
            </a:r>
          </a:p>
          <a:p>
            <a:pPr lvl="5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5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Чарли Чаплин</a:t>
            </a:r>
          </a:p>
          <a:p>
            <a:pPr lvl="5">
              <a:lnSpc>
                <a:spcPct val="80000"/>
              </a:lnSpc>
              <a:buFont typeface="Wingdings" pitchFamily="2" charset="2"/>
              <a:buNone/>
            </a:pPr>
            <a:endParaRPr lang="ru-RU" altLang="ru-RU" sz="15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Актуальность выбора и разработки данной модели игровой деятельности младших школьников объясняется тем, что уход </a:t>
            </a: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ХХ-го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и приход ХХ1-го века ознаменовались потерей человечности, всеобщей озлобленностью, нарастанием напряженности во взаимоотношениях людей, </a:t>
            </a: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межпоколенным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разрывом, межнациональными конфликтами.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Все это не могло не сказаться на детях. Сегодня психологи отмечают в детях такие черты характера, которые не наблюдались раньше: </a:t>
            </a:r>
            <a:r>
              <a:rPr lang="ru-RU" alt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агрессивность, эгоизм и неуживчивость в коллективе, безволие и бесхарактерность, пристрастие к вредным привычкам и неумение противостоять формам безнравственного поведения, корыстолюбие и </a:t>
            </a:r>
            <a:r>
              <a:rPr lang="ru-RU" altLang="ru-RU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безлюбие</a:t>
            </a:r>
            <a:r>
              <a:rPr lang="ru-RU" alt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слабость психолого-смыслового ядра личности. </a:t>
            </a:r>
          </a:p>
        </p:txBody>
      </p:sp>
      <p:sp>
        <p:nvSpPr>
          <p:cNvPr id="4" name="WordArt 5"/>
          <p:cNvSpPr>
            <a:spLocks noChangeArrowheads="1" noChangeShapeType="1" noTextEdit="1"/>
          </p:cNvSpPr>
          <p:nvPr/>
        </p:nvSpPr>
        <p:spPr bwMode="auto">
          <a:xfrm>
            <a:off x="928662" y="214290"/>
            <a:ext cx="734377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Почему это важно? 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142984"/>
            <a:ext cx="8501122" cy="542928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ru-RU" altLang="ru-RU" b="1" dirty="0" smtClean="0">
                <a:solidFill>
                  <a:srgbClr val="002060"/>
                </a:solidFill>
              </a:rPr>
              <a:t>1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Воспитание доброты как ценного,</a:t>
            </a:r>
            <a:r>
              <a:rPr lang="en-US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интегрированного качества человека.</a:t>
            </a:r>
          </a:p>
          <a:p>
            <a:pPr>
              <a:lnSpc>
                <a:spcPct val="90000"/>
              </a:lnSpc>
            </a:pP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Ф</a:t>
            </a:r>
            <a:r>
              <a:rPr lang="en-US" alt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ормировани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 ребенка </a:t>
            </a:r>
            <a:r>
              <a:rPr lang="en-US" alt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стремления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реализовывать</a:t>
            </a:r>
            <a:r>
              <a:rPr lang="en-US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позитивную</a:t>
            </a:r>
            <a:r>
              <a:rPr lang="en-US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alt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рограмму</a:t>
            </a:r>
            <a:r>
              <a:rPr lang="en-US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доброго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отношения</a:t>
            </a:r>
            <a:r>
              <a:rPr lang="en-US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alt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юдям</a:t>
            </a:r>
            <a:r>
              <a:rPr lang="en-US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alt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ратьям</a:t>
            </a:r>
            <a:r>
              <a:rPr lang="en-US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нашим</a:t>
            </a:r>
            <a:r>
              <a:rPr lang="en-US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мен</a:t>
            </a:r>
            <a:r>
              <a:rPr lang="ru-RU" alt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en-US" alt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шим</a:t>
            </a:r>
            <a:r>
              <a:rPr lang="en-US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Природе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en-US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окружающему</a:t>
            </a:r>
            <a:r>
              <a:rPr lang="en-US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миру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US" alt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целом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Создание в школе  и вокруг нее (в семьях воспитанников, социуме) атмосферы:</a:t>
            </a:r>
            <a:endParaRPr lang="ru-RU" alt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alt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-Доброты</a:t>
            </a:r>
          </a:p>
          <a:p>
            <a:pPr>
              <a:lnSpc>
                <a:spcPct val="90000"/>
              </a:lnSpc>
            </a:pPr>
            <a:r>
              <a:rPr lang="ru-RU" alt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-Красоты человеческих отношений</a:t>
            </a:r>
          </a:p>
          <a:p>
            <a:pPr>
              <a:lnSpc>
                <a:spcPct val="90000"/>
              </a:lnSpc>
            </a:pPr>
            <a:r>
              <a:rPr lang="ru-RU" alt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-Милосердия</a:t>
            </a:r>
          </a:p>
          <a:p>
            <a:pPr>
              <a:lnSpc>
                <a:spcPct val="90000"/>
              </a:lnSpc>
            </a:pPr>
            <a:r>
              <a:rPr lang="ru-RU" alt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-Взаимопонимания</a:t>
            </a:r>
          </a:p>
          <a:p>
            <a:pPr>
              <a:lnSpc>
                <a:spcPct val="90000"/>
              </a:lnSpc>
            </a:pPr>
            <a:r>
              <a:rPr lang="ru-RU" alt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-Взаимопомощи</a:t>
            </a:r>
          </a:p>
          <a:p>
            <a:pPr>
              <a:lnSpc>
                <a:spcPct val="90000"/>
              </a:lnSpc>
            </a:pPr>
            <a:r>
              <a:rPr lang="ru-RU" alt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-Дружбы</a:t>
            </a:r>
          </a:p>
          <a:p>
            <a:pPr>
              <a:lnSpc>
                <a:spcPct val="90000"/>
              </a:lnSpc>
            </a:pPr>
            <a:r>
              <a:rPr lang="ru-RU" alt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-Сотрудничества</a:t>
            </a:r>
          </a:p>
          <a:p>
            <a:pPr>
              <a:lnSpc>
                <a:spcPct val="90000"/>
              </a:lnSpc>
            </a:pPr>
            <a:r>
              <a:rPr lang="ru-RU" alt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-Взаимодействия</a:t>
            </a:r>
          </a:p>
          <a:p>
            <a:pPr>
              <a:lnSpc>
                <a:spcPct val="90000"/>
              </a:lnSpc>
            </a:pPr>
            <a:r>
              <a:rPr lang="ru-RU" alt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-Творчества</a:t>
            </a:r>
            <a:endParaRPr lang="ru-RU" dirty="0"/>
          </a:p>
        </p:txBody>
      </p:sp>
      <p:sp>
        <p:nvSpPr>
          <p:cNvPr id="4" name="WordArt 4" descr="Частый вертикальный"/>
          <p:cNvSpPr>
            <a:spLocks noGrp="1" noChangeArrowheads="1" noChangeShapeType="1" noTextEdit="1"/>
          </p:cNvSpPr>
          <p:nvPr>
            <p:ph type="title"/>
          </p:nvPr>
        </p:nvSpPr>
        <p:spPr bwMode="auto">
          <a:xfrm>
            <a:off x="928662" y="357166"/>
            <a:ext cx="7467600" cy="642942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ГЛАВНЫЕ ЦЕЛИ: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4071942"/>
            <a:ext cx="3008327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571612"/>
            <a:ext cx="8062913" cy="48704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altLang="ru-RU" sz="1600" dirty="0" smtClean="0"/>
          </a:p>
          <a:p>
            <a:pPr eaLnBrk="1" hangingPunct="1">
              <a:lnSpc>
                <a:spcPct val="80000"/>
              </a:lnSpc>
            </a:pPr>
            <a:r>
              <a:rPr lang="en-US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Общение-просвещение</a:t>
            </a:r>
            <a:r>
              <a:rPr lang="en-US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en-US" alt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использованием</a:t>
            </a:r>
            <a:r>
              <a:rPr lang="en-US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сказок</a:t>
            </a:r>
            <a:r>
              <a:rPr lang="en-US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литературных</a:t>
            </a:r>
            <a:r>
              <a:rPr lang="en-US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alt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художественных</a:t>
            </a:r>
            <a:r>
              <a:rPr lang="en-US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произведений</a:t>
            </a:r>
            <a:r>
              <a:rPr lang="en-US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стихов</a:t>
            </a:r>
            <a:r>
              <a:rPr lang="en-US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alt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песен</a:t>
            </a:r>
            <a:r>
              <a:rPr lang="en-US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кино</a:t>
            </a:r>
            <a:r>
              <a:rPr lang="en-US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alt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видео</a:t>
            </a:r>
            <a:r>
              <a:rPr lang="ru-RU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материалов</a:t>
            </a:r>
            <a:r>
              <a:rPr lang="en-US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народной</a:t>
            </a:r>
            <a:r>
              <a:rPr lang="en-US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мудрости</a:t>
            </a:r>
            <a:r>
              <a:rPr lang="ru-RU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святоотеческого</a:t>
            </a:r>
            <a:r>
              <a:rPr lang="ru-RU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учения</a:t>
            </a:r>
            <a:r>
              <a:rPr lang="en-US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alt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мудрости</a:t>
            </a:r>
            <a:r>
              <a:rPr lang="en-US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человечества</a:t>
            </a:r>
            <a:r>
              <a:rPr lang="en-US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alt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целом</a:t>
            </a:r>
            <a:r>
              <a:rPr lang="en-US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endParaRPr lang="ru-RU" alt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Деятельность</a:t>
            </a:r>
            <a:r>
              <a:rPr lang="en-US" alt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US" alt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рамках</a:t>
            </a:r>
            <a:r>
              <a:rPr lang="en-US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социально- значимой деятельности </a:t>
            </a:r>
            <a:r>
              <a:rPr lang="ru-RU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(например, проект «Идем дорогами Добра» и др.).</a:t>
            </a:r>
          </a:p>
          <a:p>
            <a:pPr eaLnBrk="1" hangingPunct="1">
              <a:lnSpc>
                <a:spcPct val="80000"/>
              </a:lnSpc>
            </a:pPr>
            <a:endParaRPr lang="ru-RU" alt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Деятельность</a:t>
            </a:r>
            <a:r>
              <a:rPr lang="en-US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alt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рамках</a:t>
            </a:r>
            <a:r>
              <a:rPr lang="en-US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личностной</a:t>
            </a:r>
            <a:r>
              <a:rPr lang="en-US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программы</a:t>
            </a:r>
            <a:r>
              <a:rPr lang="en-US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развития</a:t>
            </a:r>
            <a:r>
              <a:rPr lang="en-US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«Я </a:t>
            </a:r>
            <a:r>
              <a:rPr lang="en-US" alt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расту</a:t>
            </a:r>
            <a:r>
              <a:rPr lang="en-US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осваиваю</a:t>
            </a:r>
            <a:r>
              <a:rPr lang="en-US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самую</a:t>
            </a:r>
            <a:r>
              <a:rPr lang="en-US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главную</a:t>
            </a:r>
            <a:r>
              <a:rPr lang="en-US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alt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мире</a:t>
            </a:r>
            <a:r>
              <a:rPr lang="en-US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профессию</a:t>
            </a:r>
            <a:r>
              <a:rPr lang="en-US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alt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быть</a:t>
            </a:r>
            <a:r>
              <a:rPr lang="en-US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Человеком</a:t>
            </a:r>
            <a:r>
              <a:rPr lang="en-US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alt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позитивн</a:t>
            </a:r>
            <a:r>
              <a:rPr lang="ru-RU" alt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ая</a:t>
            </a:r>
            <a:r>
              <a:rPr lang="en-US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</a:t>
            </a:r>
            <a:r>
              <a:rPr lang="ru-RU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духовно</a:t>
            </a:r>
            <a:r>
              <a:rPr lang="ru-RU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-нравственно</a:t>
            </a:r>
            <a:r>
              <a:rPr lang="en-US" alt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</a:t>
            </a:r>
            <a:r>
              <a:rPr lang="en-US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развития</a:t>
            </a:r>
            <a:r>
              <a:rPr lang="en-US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личности</a:t>
            </a:r>
            <a:r>
              <a:rPr lang="en-US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eaLnBrk="1" hangingPunct="1">
              <a:lnSpc>
                <a:spcPct val="80000"/>
              </a:lnSpc>
            </a:pPr>
            <a:endParaRPr lang="en-US" altLang="ru-RU" sz="2000" dirty="0" smtClean="0"/>
          </a:p>
          <a:p>
            <a:pPr eaLnBrk="1" hangingPunct="1">
              <a:lnSpc>
                <a:spcPct val="80000"/>
              </a:lnSpc>
            </a:pPr>
            <a:endParaRPr lang="ru-RU" altLang="ru-RU" sz="1800" dirty="0" smtClean="0"/>
          </a:p>
        </p:txBody>
      </p:sp>
      <p:sp>
        <p:nvSpPr>
          <p:cNvPr id="68611" name="WordArt 4"/>
          <p:cNvSpPr>
            <a:spLocks noChangeArrowheads="1" noChangeShapeType="1" noTextEdit="1"/>
          </p:cNvSpPr>
          <p:nvPr/>
        </p:nvSpPr>
        <p:spPr bwMode="auto">
          <a:xfrm>
            <a:off x="1142976" y="214290"/>
            <a:ext cx="7416800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Основные </a:t>
            </a:r>
            <a:r>
              <a:rPr lang="ru-RU" sz="3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средства </a:t>
            </a:r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развития</a:t>
            </a:r>
          </a:p>
          <a:p>
            <a:pPr algn="ctr"/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Доброты как ценного качества Человека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ru-RU" sz="320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endParaRPr lang="ru-RU" sz="3200" smtClean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447800"/>
            <a:ext cx="8229600" cy="4981596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2700" b="1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2700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Добрые чувства</a:t>
            </a:r>
            <a:r>
              <a:rPr lang="ru-RU" altLang="ru-RU" sz="27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7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(Любовь, Дружба, чувство Родства, чувство прекрасного);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7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Доброе слово;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7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Прощение;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7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Благодарение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7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Доверие;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7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Радость;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7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Совесть;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7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Правда;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7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Справедливость.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7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т.д.</a:t>
            </a:r>
          </a:p>
        </p:txBody>
      </p:sp>
      <p:sp>
        <p:nvSpPr>
          <p:cNvPr id="10245" name="WordArt 5"/>
          <p:cNvSpPr>
            <a:spLocks noChangeArrowheads="1" noChangeShapeType="1" noTextEdit="1"/>
          </p:cNvSpPr>
          <p:nvPr/>
        </p:nvSpPr>
        <p:spPr bwMode="auto">
          <a:xfrm>
            <a:off x="1428728" y="642918"/>
            <a:ext cx="61722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Духовные средства</a:t>
            </a:r>
          </a:p>
        </p:txBody>
      </p:sp>
      <p:pic>
        <p:nvPicPr>
          <p:cNvPr id="6" name="Picture 3" descr="C:\Users\Татьяна\Downloads\imgpreview (1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2714620"/>
            <a:ext cx="2878618" cy="29222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4"/>
          <p:cNvSpPr>
            <a:spLocks noChangeArrowheads="1" noChangeShapeType="1" noTextEdit="1"/>
          </p:cNvSpPr>
          <p:nvPr/>
        </p:nvSpPr>
        <p:spPr bwMode="auto">
          <a:xfrm>
            <a:off x="1214414" y="571480"/>
            <a:ext cx="7564437" cy="119957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Детское объединение «ДОБРЫЕ СЕРДЦА»</a:t>
            </a:r>
          </a:p>
        </p:txBody>
      </p:sp>
      <p:sp>
        <p:nvSpPr>
          <p:cNvPr id="5123" name="Rectangle 6"/>
          <p:cNvSpPr>
            <a:spLocks noChangeArrowheads="1"/>
          </p:cNvSpPr>
          <p:nvPr/>
        </p:nvSpPr>
        <p:spPr bwMode="auto">
          <a:xfrm>
            <a:off x="642910" y="2928934"/>
            <a:ext cx="817086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чего Мы собрались вместе в своем объединении?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-Чтобы творить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Добро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копить его в своих сердцах, отдавать Другим и делать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Мир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в котором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МЫ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живем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Добрее.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Н. М.: Ч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 нас объединяет, что помогает нам жить, учиться и творить с пользой для себя и Других людей?</a:t>
            </a:r>
          </a:p>
          <a:p>
            <a:pPr eaLnBrk="0" hangingPunct="0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-ВЕРА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то, что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ДОБРО и ЛЮБОВЬ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обязательно победят зло.</a:t>
            </a:r>
          </a:p>
          <a:p>
            <a:pPr eaLnBrk="0" hangingPunct="0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-А КРАСОТА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победит все безобразное. </a:t>
            </a:r>
          </a:p>
          <a:p>
            <a:pPr eaLnBrk="0" hangingPunct="0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-А вместе они обязательно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СПАСУТ МИР!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5" descr="119101767_15472_lena_ppppp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1785926"/>
            <a:ext cx="1378982" cy="108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7" descr="http://go4.imgsmail.ru/imgpreview?key=5951e8e633d65e24&amp;mb=imgdb_preview_1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928802"/>
            <a:ext cx="1140158" cy="937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ChangeArrowheads="1"/>
          </p:cNvSpPr>
          <p:nvPr/>
        </p:nvSpPr>
        <p:spPr bwMode="auto">
          <a:xfrm>
            <a:off x="250825" y="310111"/>
            <a:ext cx="8642350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Наш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девиз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СДЕЛАЕМ 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НАШ МИР ДОБРЕЙ И КРАШЕ!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 всегда помним о том, что: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Доброта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годами не стареет;</a:t>
            </a:r>
          </a:p>
          <a:p>
            <a:pPr eaLnBrk="0" hangingPunct="0">
              <a:lnSpc>
                <a:spcPct val="150000"/>
              </a:lnSpc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Доброе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слово и кошке приятно;</a:t>
            </a:r>
          </a:p>
          <a:p>
            <a:pPr eaLnBrk="0" hangingPunct="0">
              <a:lnSpc>
                <a:spcPct val="150000"/>
              </a:lnSpc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От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улыбки станет всем теплей;</a:t>
            </a:r>
          </a:p>
          <a:p>
            <a:pPr eaLnBrk="0" hangingPunct="0">
              <a:lnSpc>
                <a:spcPct val="150000"/>
              </a:lnSpc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Нельзя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смеяться над старым, сам станешь стар;</a:t>
            </a:r>
          </a:p>
          <a:p>
            <a:pPr eaLnBrk="0" hangingPunct="0">
              <a:lnSpc>
                <a:spcPct val="150000"/>
              </a:lnSpc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Учиться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надо весело, чтоб хорошо учиться;</a:t>
            </a:r>
          </a:p>
          <a:p>
            <a:pPr eaLnBrk="0" hangingPunct="0">
              <a:lnSpc>
                <a:spcPct val="150000"/>
              </a:lnSpc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Дружба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крепкая не сломается.</a:t>
            </a:r>
          </a:p>
          <a:p>
            <a:pPr eaLnBrk="0" hangingPunct="0">
              <a:lnSpc>
                <a:spcPct val="150000"/>
              </a:lnSpc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Здоровье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дороже богатства.</a:t>
            </a:r>
          </a:p>
        </p:txBody>
      </p:sp>
      <p:pic>
        <p:nvPicPr>
          <p:cNvPr id="6148" name="Picture 7" descr="podflag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5072074"/>
            <a:ext cx="2088405" cy="1435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685829_19072nothumb5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1857364"/>
            <a:ext cx="1625149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1"/>
          <p:cNvSpPr>
            <a:spLocks noChangeArrowheads="1"/>
          </p:cNvSpPr>
          <p:nvPr/>
        </p:nvSpPr>
        <p:spPr bwMode="auto">
          <a:xfrm>
            <a:off x="395536" y="1412776"/>
            <a:ext cx="820891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ЗАКОН ДОБРОТЫ: 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Только надо добрым быть и в беде друг друга не забыть.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ЗАКОН КРАСОТЫ: 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Красивое надо беречь и самим создавать.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ЗАКОН ПРАВДЫ: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«За Правду стой горой!».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ЗАКОН СПРАВЕДЛИВОСТИ: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«Как положено друзьям, все дели ты пополам».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ЗАКОН ДРУЖБЫ И ТОВАРИЩЕСТВА: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Дружбой с детства дорожи!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ЗАКОН УЛЫБКИ: 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«Всегда делись улыбкою своей, и она к тебе не раз еще вернется».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ЗАКОН ОТВАГИ: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«Не бойся быть отважным!»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ЗАКОН ЧЕСТИ: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«Береги честь с детства».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ЗАКОН ЗДОРОВЬЯ: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«Не причиняй вреда своему организму»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ЗАКОН РАДОСТИ: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«С каждым поделись Радостью своей».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ЗАКОН ЗАБОТЫ: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«Нужным будь всегда кому-то и не только в трудную  минуту».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139" name="WordArt 3"/>
          <p:cNvSpPr>
            <a:spLocks noChangeArrowheads="1" noChangeShapeType="1" noTextEdit="1"/>
          </p:cNvSpPr>
          <p:nvPr/>
        </p:nvSpPr>
        <p:spPr bwMode="auto">
          <a:xfrm>
            <a:off x="2267744" y="310137"/>
            <a:ext cx="4299074" cy="8866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ЗАКОНЫ</a:t>
            </a:r>
          </a:p>
          <a:p>
            <a:pPr algn="ctr" rtl="0"/>
            <a:r>
              <a:rPr lang="ru-RU" sz="36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ДО «Добрые сердца»</a:t>
            </a:r>
            <a:endParaRPr lang="ru-RU" sz="3600" b="1" kern="10" spc="0" dirty="0">
              <a:ln w="9525">
                <a:noFill/>
                <a:round/>
                <a:headEnd/>
                <a:tailEnd/>
              </a:ln>
              <a:solidFill>
                <a:srgbClr val="C000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458</TotalTime>
  <Words>2021</Words>
  <Application>Microsoft Office PowerPoint</Application>
  <PresentationFormat>Экран (4:3)</PresentationFormat>
  <Paragraphs>222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Эркер</vt:lpstr>
      <vt:lpstr>Слайд 1</vt:lpstr>
      <vt:lpstr>Слайд 2</vt:lpstr>
      <vt:lpstr>Слайд 3</vt:lpstr>
      <vt:lpstr>ГЛАВНЫЕ ЦЕЛИ:</vt:lpstr>
      <vt:lpstr>Слайд 5</vt:lpstr>
      <vt:lpstr>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Воспитательные результаты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RWT</cp:lastModifiedBy>
  <cp:revision>129</cp:revision>
  <dcterms:modified xsi:type="dcterms:W3CDTF">2021-09-27T07:45:22Z</dcterms:modified>
</cp:coreProperties>
</file>