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325" r:id="rId4"/>
    <p:sldId id="258" r:id="rId5"/>
    <p:sldId id="266" r:id="rId6"/>
    <p:sldId id="276" r:id="rId7"/>
    <p:sldId id="277" r:id="rId8"/>
    <p:sldId id="294" r:id="rId9"/>
    <p:sldId id="299" r:id="rId10"/>
    <p:sldId id="303" r:id="rId11"/>
    <p:sldId id="352" r:id="rId12"/>
    <p:sldId id="335" r:id="rId13"/>
    <p:sldId id="336" r:id="rId14"/>
    <p:sldId id="337" r:id="rId15"/>
    <p:sldId id="340" r:id="rId16"/>
    <p:sldId id="341" r:id="rId17"/>
    <p:sldId id="344" r:id="rId18"/>
    <p:sldId id="350" r:id="rId19"/>
    <p:sldId id="334" r:id="rId20"/>
    <p:sldId id="331" r:id="rId21"/>
    <p:sldId id="306" r:id="rId22"/>
    <p:sldId id="307" r:id="rId23"/>
    <p:sldId id="309" r:id="rId24"/>
    <p:sldId id="31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0000FF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44B5-5A88-4312-8AE2-9D413DE9DC99}" type="datetimeFigureOut">
              <a:rPr lang="ru-RU" smtClean="0"/>
              <a:pPr/>
              <a:t>12.08.2022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E754AA8-CDAF-47CE-A017-081011566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44B5-5A88-4312-8AE2-9D413DE9DC99}" type="datetimeFigureOut">
              <a:rPr lang="ru-RU" smtClean="0"/>
              <a:pPr/>
              <a:t>12.08.2022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4AA8-CDAF-47CE-A017-081011566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44B5-5A88-4312-8AE2-9D413DE9DC99}" type="datetimeFigureOut">
              <a:rPr lang="ru-RU" smtClean="0"/>
              <a:pPr/>
              <a:t>12.08.2022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4AA8-CDAF-47CE-A017-081011566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44B5-5A88-4312-8AE2-9D413DE9DC99}" type="datetimeFigureOut">
              <a:rPr lang="ru-RU" smtClean="0"/>
              <a:pPr/>
              <a:t>12.08.2022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4AA8-CDAF-47CE-A017-081011566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44B5-5A88-4312-8AE2-9D413DE9DC99}" type="datetimeFigureOut">
              <a:rPr lang="ru-RU" smtClean="0"/>
              <a:pPr/>
              <a:t>12.08.2022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4AA8-CDAF-47CE-A017-081011566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44B5-5A88-4312-8AE2-9D413DE9DC99}" type="datetimeFigureOut">
              <a:rPr lang="ru-RU" smtClean="0"/>
              <a:pPr/>
              <a:t>12.08.2022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4AA8-CDAF-47CE-A017-081011566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44B5-5A88-4312-8AE2-9D413DE9DC99}" type="datetimeFigureOut">
              <a:rPr lang="ru-RU" smtClean="0"/>
              <a:pPr/>
              <a:t>12.08.2022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4AA8-CDAF-47CE-A017-081011566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44B5-5A88-4312-8AE2-9D413DE9DC99}" type="datetimeFigureOut">
              <a:rPr lang="ru-RU" smtClean="0"/>
              <a:pPr/>
              <a:t>12.08.2022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4AA8-CDAF-47CE-A017-081011566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44B5-5A88-4312-8AE2-9D413DE9DC99}" type="datetimeFigureOut">
              <a:rPr lang="ru-RU" smtClean="0"/>
              <a:pPr/>
              <a:t>12.08.2022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4AA8-CDAF-47CE-A017-081011566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44B5-5A88-4312-8AE2-9D413DE9DC99}" type="datetimeFigureOut">
              <a:rPr lang="ru-RU" smtClean="0"/>
              <a:pPr/>
              <a:t>12.08.2022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4AA8-CDAF-47CE-A017-081011566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44B5-5A88-4312-8AE2-9D413DE9DC99}" type="datetimeFigureOut">
              <a:rPr lang="ru-RU" smtClean="0"/>
              <a:pPr/>
              <a:t>12.08.2022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4AA8-CDAF-47CE-A017-081011566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44B5-5A88-4312-8AE2-9D413DE9DC99}" type="datetimeFigureOut">
              <a:rPr lang="ru-RU" smtClean="0"/>
              <a:pPr/>
              <a:t>12.08.2022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E754AA8-CDAF-47CE-A017-081011566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44B5-5A88-4312-8AE2-9D413DE9DC99}" type="datetimeFigureOut">
              <a:rPr lang="ru-RU" smtClean="0"/>
              <a:pPr/>
              <a:t>12.08.2022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4AA8-CDAF-47CE-A017-081011566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44B5-5A88-4312-8AE2-9D413DE9DC99}" type="datetimeFigureOut">
              <a:rPr lang="ru-RU" smtClean="0"/>
              <a:pPr/>
              <a:t>12.08.2022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4AA8-CDAF-47CE-A017-081011566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44B5-5A88-4312-8AE2-9D413DE9DC99}" type="datetimeFigureOut">
              <a:rPr lang="ru-RU" smtClean="0"/>
              <a:pPr/>
              <a:t>12.08.2022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4AA8-CDAF-47CE-A017-081011566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44B5-5A88-4312-8AE2-9D413DE9DC99}" type="datetimeFigureOut">
              <a:rPr lang="ru-RU" smtClean="0"/>
              <a:pPr/>
              <a:t>12.08.2022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4AA8-CDAF-47CE-A017-081011566F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44B5-5A88-4312-8AE2-9D413DE9DC99}" type="datetimeFigureOut">
              <a:rPr lang="ru-RU" smtClean="0"/>
              <a:pPr/>
              <a:t>12.08.2022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4AA8-CDAF-47CE-A017-081011566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44B5-5A88-4312-8AE2-9D413DE9DC99}" type="datetimeFigureOut">
              <a:rPr lang="ru-RU" smtClean="0"/>
              <a:pPr/>
              <a:t>12.08.2022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E754AA8-CDAF-47CE-A017-081011566F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44B5-5A88-4312-8AE2-9D413DE9DC99}" type="datetimeFigureOut">
              <a:rPr lang="ru-RU" smtClean="0"/>
              <a:pPr/>
              <a:t>12.08.2022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4AA8-CDAF-47CE-A017-081011566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44B5-5A88-4312-8AE2-9D413DE9DC99}" type="datetimeFigureOut">
              <a:rPr lang="ru-RU" smtClean="0"/>
              <a:pPr/>
              <a:t>12.08.2022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4AA8-CDAF-47CE-A017-081011566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44B5-5A88-4312-8AE2-9D413DE9DC99}" type="datetimeFigureOut">
              <a:rPr lang="ru-RU" smtClean="0"/>
              <a:pPr/>
              <a:t>12.08.2022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4AA8-CDAF-47CE-A017-081011566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44B5-5A88-4312-8AE2-9D413DE9DC99}" type="datetimeFigureOut">
              <a:rPr lang="ru-RU" smtClean="0"/>
              <a:pPr/>
              <a:t>12.08.2022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54AA8-CDAF-47CE-A017-081011566F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92E44B5-5A88-4312-8AE2-9D413DE9DC99}" type="datetimeFigureOut">
              <a:rPr lang="ru-RU" smtClean="0"/>
              <a:pPr/>
              <a:t>12.08.2022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E754AA8-CDAF-47CE-A017-081011566F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E44B5-5A88-4312-8AE2-9D413DE9DC99}" type="datetimeFigureOut">
              <a:rPr lang="ru-RU" smtClean="0"/>
              <a:pPr/>
              <a:t>12.08.2022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54AA8-CDAF-47CE-A017-081011566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video" Target="file:///C:\Users\&#1055;&#1086;&#1083;&#1100;&#1079;&#1086;&#1074;&#1072;&#1090;&#1077;&#1083;&#1100;\Desktop\&#1048;&#1085;&#1090;&#1077;&#1083;&#1083;&#1077;&#1082;&#1090;&#1091;&#1072;&#1083;&#1100;&#1085;&#1072;&#1103;%20&#1080;&#1075;&#1088;&#1072;%2019\&#1055;&#1088;&#1077;&#1079;&#1077;&#1085;&#1090;&#1072;&#1094;&#1080;&#1103;\00049.wmv" TargetMode="External"/><Relationship Id="rId7" Type="http://schemas.openxmlformats.org/officeDocument/2006/relationships/image" Target="../media/image5.jpeg"/><Relationship Id="rId12" Type="http://schemas.openxmlformats.org/officeDocument/2006/relationships/image" Target="../media/image3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2.png"/><Relationship Id="rId11" Type="http://schemas.openxmlformats.org/officeDocument/2006/relationships/image" Target="../media/image36.jpe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5.png"/><Relationship Id="rId4" Type="http://schemas.openxmlformats.org/officeDocument/2006/relationships/audio" Target="file:///D:\&#1044;&#1086;&#1082;&#1091;&#1084;&#1077;&#1085;&#1090;&#1099;\&#1044;&#1086;&#1082;&#1091;&#1084;&#1077;&#1085;&#1090;&#1099;\&#1050;&#1086;&#1083;&#1083;&#1077;&#1076;&#1078;\&#1048;&#1085;&#1090;&#1077;&#1083;&#1083;&#1077;&#1082;&#1090;&#1091;&#1072;&#1083;&#1100;&#1085;&#1072;&#1103;%20&#1080;&#1075;&#1088;&#1072;\&#1048;&#1085;&#1090;&#1077;&#1083;&#1083;&#1077;&#1082;&#1090;&#1091;&#1072;&#1083;&#1100;&#1085;&#1072;&#1103;%20&#1080;&#1075;&#1088;&#1072;%2014\&#1055;&#1088;&#1077;&#1079;&#1077;&#1085;&#1090;&#1072;&#1094;&#1080;&#1103;\&#1052;&#1091;&#1079;&#1099;&#1082;&#1072;%20&#1050;&#1042;&#1053;\&#1046;&#1072;&#1085;_&#1052;&#1080;&#1096;&#1077;&#1083;&#1100;_&#1046;&#1072;&#1088;_-_Equinox_4_Dj__tendor_remix.mp3" TargetMode="External"/><Relationship Id="rId9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9.gif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4;&#1086;&#1082;&#1091;&#1084;&#1077;&#1085;&#1090;&#1099;\&#1044;&#1086;&#1082;&#1091;&#1084;&#1077;&#1085;&#1090;&#1099;\&#1050;&#1086;&#1083;&#1083;&#1077;&#1076;&#1078;\&#1048;&#1085;&#1090;&#1077;&#1083;&#1083;&#1077;&#1082;&#1090;&#1091;&#1072;&#1083;&#1100;&#1085;&#1072;&#1103;%20&#1080;&#1075;&#1088;&#1072;\&#1048;&#1085;&#1090;&#1077;&#1083;&#1083;&#1077;&#1082;&#1090;&#1091;&#1072;&#1083;&#1100;&#1085;&#1072;&#1103;%20&#1080;&#1075;&#1088;&#1072;%2014\&#1055;&#1088;&#1077;&#1079;&#1077;&#1085;&#1090;&#1072;&#1094;&#1080;&#1103;\&#1052;&#1091;&#1079;&#1099;&#1082;&#1072;%20&#1050;&#1042;&#1053;\KVN_-_Konkurs_kapitanov_(get-tune.net).mp3" TargetMode="Externa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5.jpeg"/><Relationship Id="rId9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audio" Target="file:///D:\&#1052;&#1091;&#1079;&#1099;&#1082;&#1072;\&#1050;&#1042;&#1053;\Gimn-KVN-My-nachinaem-KVN(muzofon.com).mp3" TargetMode="External"/><Relationship Id="rId7" Type="http://schemas.openxmlformats.org/officeDocument/2006/relationships/image" Target="../media/image46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jpeg"/><Relationship Id="rId5" Type="http://schemas.openxmlformats.org/officeDocument/2006/relationships/image" Target="../media/image32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6" descr="ft.jpg"/>
          <p:cNvPicPr>
            <a:picLocks noChangeAspect="1"/>
          </p:cNvPicPr>
          <p:nvPr/>
        </p:nvPicPr>
        <p:blipFill>
          <a:blip r:embed="rId2" cstate="print">
            <a:lum bright="-1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0"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79634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79634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214290"/>
            <a:ext cx="8054256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Интеллектуальная игра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0216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Игра со зрителями</a:t>
            </a:r>
            <a:endParaRPr lang="ru-RU" sz="4800" dirty="0"/>
          </a:p>
        </p:txBody>
      </p:sp>
      <p:pic>
        <p:nvPicPr>
          <p:cNvPr id="4" name="Содержимое 3" descr="https://steemitimages.com/DQmPP9DCX3iDCmFhgFSAbLNb1nggoMEn3C8CMrRUmX3p51z/IMG_252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340768"/>
            <a:ext cx="792088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5815" cy="6858000"/>
          </a:xfrm>
          <a:prstGeom prst="rect">
            <a:avLst/>
          </a:prstGeom>
          <a:noFill/>
        </p:spPr>
      </p:pic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1042988" y="476250"/>
            <a:ext cx="7915275" cy="2857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190-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летию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Д.И. Менделеева,</a:t>
            </a:r>
          </a:p>
          <a:p>
            <a:pPr algn="ctr"/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155-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летию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со дня открытия </a:t>
            </a:r>
          </a:p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периодического закона и </a:t>
            </a:r>
          </a:p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периодической системы</a:t>
            </a:r>
          </a:p>
        </p:txBody>
      </p:sp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2411413" y="3716338"/>
            <a:ext cx="4824412" cy="208756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7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Посвящается...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animBg="1"/>
      <p:bldP spid="205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Б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381" y="0"/>
            <a:ext cx="9155381" cy="6858000"/>
          </a:xfrm>
          <a:prstGeom prst="rect">
            <a:avLst/>
          </a:prstGeom>
          <a:noFill/>
        </p:spPr>
      </p:pic>
      <p:sp>
        <p:nvSpPr>
          <p:cNvPr id="10242" name="WordArt 4"/>
          <p:cNvSpPr>
            <a:spLocks noChangeArrowheads="1" noChangeShapeType="1" noTextEdit="1"/>
          </p:cNvSpPr>
          <p:nvPr/>
        </p:nvSpPr>
        <p:spPr bwMode="auto">
          <a:xfrm>
            <a:off x="1331913" y="1700213"/>
            <a:ext cx="7200900" cy="2592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Monotype Corsiva"/>
              </a:rPr>
              <a:t>Менделеев Д. И.</a:t>
            </a:r>
          </a:p>
          <a:p>
            <a:pPr algn="ctr"/>
            <a:r>
              <a:rPr lang="ru-RU" sz="44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Monotype Corsiva"/>
              </a:rPr>
              <a:t>Подвиг служения Родине</a:t>
            </a:r>
          </a:p>
        </p:txBody>
      </p:sp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2843213" y="5084763"/>
            <a:ext cx="57610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/>
              <a:t>Выполнил: студент 1курса ТМТ Морозов </a:t>
            </a:r>
            <a:r>
              <a:rPr lang="ru-RU" sz="2000" b="1" dirty="0" smtClean="0"/>
              <a:t>И.С.</a:t>
            </a:r>
            <a:endParaRPr lang="ru-RU" sz="2000" b="1" dirty="0"/>
          </a:p>
          <a:p>
            <a:r>
              <a:rPr lang="ru-RU" sz="2000" b="1" dirty="0"/>
              <a:t>Руководитель: преподаватель химии </a:t>
            </a:r>
            <a:r>
              <a:rPr lang="ru-RU" sz="2000" b="1" dirty="0" err="1"/>
              <a:t>Гонская</a:t>
            </a:r>
            <a:r>
              <a:rPr lang="ru-RU" sz="2000" b="1" dirty="0"/>
              <a:t> Н.Н. </a:t>
            </a:r>
          </a:p>
        </p:txBody>
      </p:sp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3924300" y="5949950"/>
            <a:ext cx="14398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2019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Б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9474"/>
          </a:xfrm>
          <a:prstGeom prst="rect">
            <a:avLst/>
          </a:prstGeom>
          <a:noFill/>
        </p:spPr>
      </p:pic>
      <p:pic>
        <p:nvPicPr>
          <p:cNvPr id="4" name="Рисунок 3" descr="http://www.moyby.com/images/news/3103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12776"/>
            <a:ext cx="3888432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267" name="Прямоугольник 4"/>
          <p:cNvSpPr>
            <a:spLocks noChangeArrowheads="1"/>
          </p:cNvSpPr>
          <p:nvPr/>
        </p:nvSpPr>
        <p:spPr bwMode="auto">
          <a:xfrm>
            <a:off x="2627313" y="1052513"/>
            <a:ext cx="44831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 b="1">
                <a:solidFill>
                  <a:srgbClr val="FF0000"/>
                </a:solidFill>
                <a:latin typeface="Monotype Corsiva" pitchFamily="66" charset="0"/>
              </a:rPr>
              <a:t>Целью работы</a:t>
            </a:r>
          </a:p>
        </p:txBody>
      </p:sp>
      <p:sp>
        <p:nvSpPr>
          <p:cNvPr id="6" name="Овал 5"/>
          <p:cNvSpPr/>
          <p:nvPr/>
        </p:nvSpPr>
        <p:spPr>
          <a:xfrm>
            <a:off x="3491880" y="1989138"/>
            <a:ext cx="5256833" cy="424815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600" dirty="0">
                <a:solidFill>
                  <a:srgbClr val="FFFFFF"/>
                </a:solidFill>
              </a:rPr>
              <a:t>является </a:t>
            </a:r>
            <a:r>
              <a:rPr lang="ru-RU" sz="3600" dirty="0">
                <a:solidFill>
                  <a:srgbClr val="000000"/>
                </a:solidFill>
                <a:cs typeface="Times New Roman" pitchFamily="18" charset="0"/>
              </a:rPr>
              <a:t>анализ теоретической и практической деятельности великого ученого.</a:t>
            </a:r>
            <a:endParaRPr lang="ru-RU" sz="9600" dirty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1269" name="TextBox 6"/>
          <p:cNvSpPr txBox="1">
            <a:spLocks noChangeArrowheads="1"/>
          </p:cNvSpPr>
          <p:nvPr/>
        </p:nvSpPr>
        <p:spPr bwMode="auto">
          <a:xfrm>
            <a:off x="8101013" y="6021388"/>
            <a:ext cx="431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ользователь\Desktop\В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02"/>
            <a:ext cx="9144000" cy="6900802"/>
          </a:xfrm>
          <a:prstGeom prst="rect">
            <a:avLst/>
          </a:prstGeom>
          <a:noFill/>
        </p:spPr>
      </p:pic>
      <p:sp>
        <p:nvSpPr>
          <p:cNvPr id="13314" name="Прямоугольник 1"/>
          <p:cNvSpPr>
            <a:spLocks noChangeArrowheads="1"/>
          </p:cNvSpPr>
          <p:nvPr/>
        </p:nvSpPr>
        <p:spPr bwMode="auto">
          <a:xfrm>
            <a:off x="1115616" y="116632"/>
            <a:ext cx="73437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>
                <a:ln w="9000" cmpd="sng">
                  <a:solidFill>
                    <a:srgbClr val="CC3399"/>
                  </a:solidFill>
                  <a:prstDash val="solid"/>
                </a:ln>
                <a:solidFill>
                  <a:srgbClr val="CC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ДЕЯТЕЛЬНОСТЬ МЕНДЕЛЕЕВА </a:t>
            </a:r>
          </a:p>
          <a:p>
            <a:pPr algn="ctr"/>
            <a:r>
              <a:rPr lang="ru-RU" sz="2400" b="1" cap="all" dirty="0">
                <a:ln w="9000" cmpd="sng">
                  <a:solidFill>
                    <a:srgbClr val="CC3399"/>
                  </a:solidFill>
                  <a:prstDash val="solid"/>
                </a:ln>
                <a:solidFill>
                  <a:srgbClr val="CC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КАК УЧЕНОГО, </a:t>
            </a:r>
          </a:p>
          <a:p>
            <a:pPr algn="ctr"/>
            <a:r>
              <a:rPr lang="ru-RU" sz="2400" b="1" cap="all" dirty="0">
                <a:ln w="9000" cmpd="sng">
                  <a:solidFill>
                    <a:srgbClr val="CC3399"/>
                  </a:solidFill>
                  <a:prstDash val="solid"/>
                </a:ln>
                <a:solidFill>
                  <a:srgbClr val="CC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СОЗДАТЕЛЯ ПЕРИОДИЧЕСКОГО ЗАКОНА ЭЛЕМЕНТОВ. </a:t>
            </a:r>
          </a:p>
        </p:txBody>
      </p:sp>
      <p:sp>
        <p:nvSpPr>
          <p:cNvPr id="13315" name="Прямоугольник 2"/>
          <p:cNvSpPr>
            <a:spLocks noChangeArrowheads="1"/>
          </p:cNvSpPr>
          <p:nvPr/>
        </p:nvSpPr>
        <p:spPr bwMode="auto">
          <a:xfrm>
            <a:off x="8459788" y="5949950"/>
            <a:ext cx="4111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4</a:t>
            </a:r>
          </a:p>
        </p:txBody>
      </p:sp>
      <p:pic>
        <p:nvPicPr>
          <p:cNvPr id="5" name="Рисунок 4" descr="http://www.polnaja-jenciklopedija.ru/wp-content/uploads/2018/02/Periodicheskaya-tablitsa-Mendeleev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412776"/>
            <a:ext cx="7560840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699792" y="2708920"/>
            <a:ext cx="288032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2699792" y="2708920"/>
            <a:ext cx="216024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267744" y="6381328"/>
            <a:ext cx="288032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347864" y="4221088"/>
            <a:ext cx="288032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2339752" y="6381328"/>
            <a:ext cx="216024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3347864" y="4221088"/>
            <a:ext cx="216024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203848" y="3140968"/>
            <a:ext cx="432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?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9" name="Полилиния 18"/>
          <p:cNvSpPr/>
          <p:nvPr/>
        </p:nvSpPr>
        <p:spPr>
          <a:xfrm>
            <a:off x="3123488" y="3210370"/>
            <a:ext cx="663723" cy="702179"/>
          </a:xfrm>
          <a:custGeom>
            <a:avLst/>
            <a:gdLst>
              <a:gd name="connsiteX0" fmla="*/ 21364 w 663723"/>
              <a:gd name="connsiteY0" fmla="*/ 242131 h 702179"/>
              <a:gd name="connsiteX1" fmla="*/ 81185 w 663723"/>
              <a:gd name="connsiteY1" fmla="*/ 62669 h 702179"/>
              <a:gd name="connsiteX2" fmla="*/ 508475 w 663723"/>
              <a:gd name="connsiteY2" fmla="*/ 54123 h 702179"/>
              <a:gd name="connsiteX3" fmla="*/ 645207 w 663723"/>
              <a:gd name="connsiteY3" fmla="*/ 387409 h 702179"/>
              <a:gd name="connsiteX4" fmla="*/ 397379 w 663723"/>
              <a:gd name="connsiteY4" fmla="*/ 677966 h 702179"/>
              <a:gd name="connsiteX5" fmla="*/ 21364 w 663723"/>
              <a:gd name="connsiteY5" fmla="*/ 532688 h 702179"/>
              <a:gd name="connsiteX6" fmla="*/ 21364 w 663723"/>
              <a:gd name="connsiteY6" fmla="*/ 532688 h 702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3723" h="702179">
                <a:moveTo>
                  <a:pt x="21364" y="242131"/>
                </a:moveTo>
                <a:cubicBezTo>
                  <a:pt x="10682" y="168067"/>
                  <a:pt x="0" y="94004"/>
                  <a:pt x="81185" y="62669"/>
                </a:cubicBezTo>
                <a:cubicBezTo>
                  <a:pt x="162370" y="31334"/>
                  <a:pt x="414471" y="0"/>
                  <a:pt x="508475" y="54123"/>
                </a:cubicBezTo>
                <a:cubicBezTo>
                  <a:pt x="602479" y="108246"/>
                  <a:pt x="663723" y="283435"/>
                  <a:pt x="645207" y="387409"/>
                </a:cubicBezTo>
                <a:cubicBezTo>
                  <a:pt x="626691" y="491383"/>
                  <a:pt x="501353" y="653753"/>
                  <a:pt x="397379" y="677966"/>
                </a:cubicBezTo>
                <a:cubicBezTo>
                  <a:pt x="293405" y="702179"/>
                  <a:pt x="21364" y="532688"/>
                  <a:pt x="21364" y="532688"/>
                </a:cubicBezTo>
                <a:lnTo>
                  <a:pt x="21364" y="532688"/>
                </a:lnTo>
              </a:path>
            </a:pathLst>
          </a:cu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 descr="http://www.peoples.ru/science/chemistry/pol_emil_buabodran/1d0IZdaMO3G0Z.jpe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636912"/>
            <a:ext cx="1899866" cy="2464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107504" y="5085184"/>
            <a:ext cx="3240360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err="1" smtClean="0"/>
              <a:t>Лекок</a:t>
            </a:r>
            <a:r>
              <a:rPr lang="ru-RU" b="1" dirty="0" smtClean="0"/>
              <a:t> де </a:t>
            </a:r>
            <a:r>
              <a:rPr lang="ru-RU" b="1" dirty="0" err="1" smtClean="0"/>
              <a:t>Буабодран</a:t>
            </a:r>
            <a:endParaRPr lang="ru-RU" b="1" dirty="0" smtClean="0"/>
          </a:p>
          <a:p>
            <a:r>
              <a:rPr lang="ru-RU" b="1" dirty="0" smtClean="0"/>
              <a:t>Открыл </a:t>
            </a:r>
          </a:p>
          <a:p>
            <a:r>
              <a:rPr lang="ru-RU" b="1" dirty="0" smtClean="0"/>
              <a:t>предсказанный </a:t>
            </a:r>
            <a:r>
              <a:rPr lang="ru-RU" b="1" dirty="0" err="1" smtClean="0"/>
              <a:t>экаалюминий</a:t>
            </a:r>
            <a:endParaRPr lang="ru-RU" b="1" dirty="0"/>
          </a:p>
        </p:txBody>
      </p:sp>
      <p:cxnSp>
        <p:nvCxnSpPr>
          <p:cNvPr id="23" name="Прямая со стрелкой 22"/>
          <p:cNvCxnSpPr>
            <a:stCxn id="20" idx="3"/>
          </p:cNvCxnSpPr>
          <p:nvPr/>
        </p:nvCxnSpPr>
        <p:spPr>
          <a:xfrm flipV="1">
            <a:off x="2079378" y="3717032"/>
            <a:ext cx="1052462" cy="15232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4" name="Рисунок 23" descr="https://cdn.turkaramamotoru.com/ru/nilson-lars-frederik-8049.jpg"/>
          <p:cNvPicPr/>
          <p:nvPr/>
        </p:nvPicPr>
        <p:blipFill>
          <a:blip r:embed="rId5" cstate="print"/>
          <a:srcRect r="385" b="15163"/>
          <a:stretch>
            <a:fillRect/>
          </a:stretch>
        </p:blipFill>
        <p:spPr bwMode="auto">
          <a:xfrm flipH="1">
            <a:off x="7164288" y="3140968"/>
            <a:ext cx="1907705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6948264" y="5157192"/>
            <a:ext cx="2051720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err="1" smtClean="0"/>
              <a:t>Л.Нильсон</a:t>
            </a:r>
            <a:endParaRPr lang="ru-RU" sz="2000" b="1" dirty="0" smtClean="0"/>
          </a:p>
          <a:p>
            <a:r>
              <a:rPr lang="ru-RU" sz="2000" b="1" dirty="0" smtClean="0"/>
              <a:t>Открыл предсказанный </a:t>
            </a:r>
            <a:r>
              <a:rPr lang="ru-RU" sz="2000" b="1" dirty="0" err="1" smtClean="0"/>
              <a:t>экабор</a:t>
            </a:r>
            <a:endParaRPr lang="ru-RU" sz="2000" b="1" dirty="0"/>
          </a:p>
        </p:txBody>
      </p:sp>
      <p:cxnSp>
        <p:nvCxnSpPr>
          <p:cNvPr id="28" name="Прямая со стрелкой 27"/>
          <p:cNvCxnSpPr>
            <a:stCxn id="24" idx="3"/>
          </p:cNvCxnSpPr>
          <p:nvPr/>
        </p:nvCxnSpPr>
        <p:spPr>
          <a:xfrm flipH="1" flipV="1">
            <a:off x="3779912" y="3429000"/>
            <a:ext cx="3384376" cy="72008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8676456" y="648866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Пользователь\Desktop\В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00804"/>
          </a:xfrm>
          <a:prstGeom prst="rect">
            <a:avLst/>
          </a:prstGeom>
          <a:noFill/>
        </p:spPr>
      </p:pic>
      <p:sp>
        <p:nvSpPr>
          <p:cNvPr id="12290" name="WordArt 7"/>
          <p:cNvSpPr>
            <a:spLocks noChangeArrowheads="1" noChangeShapeType="1" noTextEdit="1"/>
          </p:cNvSpPr>
          <p:nvPr/>
        </p:nvSpPr>
        <p:spPr bwMode="auto">
          <a:xfrm>
            <a:off x="1403350" y="333375"/>
            <a:ext cx="6624638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870"/>
              </a:avLst>
            </a:prstTxWarp>
          </a:bodyPr>
          <a:lstStyle/>
          <a:p>
            <a:pPr algn="ctr">
              <a:defRPr/>
            </a:pPr>
            <a:r>
              <a:rPr lang="ru-RU" sz="4400" b="1" kern="10" dirty="0">
                <a:ln w="9525">
                  <a:noFill/>
                  <a:round/>
                  <a:headEnd/>
                  <a:tailEnd/>
                </a:ln>
                <a:solidFill>
                  <a:srgbClr val="CC00FF"/>
                </a:solidFill>
                <a:latin typeface="Times New Roman"/>
                <a:cs typeface="Times New Roman"/>
              </a:rPr>
              <a:t>Научная деятельность Д.И. Менделеева:</a:t>
            </a:r>
            <a:r>
              <a:rPr lang="ru-RU" sz="4400" b="1" kern="10" dirty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00338" y="1341438"/>
            <a:ext cx="3887787" cy="180022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rgbClr val="003300"/>
                </a:solidFill>
              </a:rPr>
              <a:t>Более </a:t>
            </a:r>
            <a:r>
              <a:rPr lang="ru-RU" sz="3200" b="1" dirty="0">
                <a:solidFill>
                  <a:srgbClr val="003300"/>
                </a:solidFill>
              </a:rPr>
              <a:t>400 фундаментальных работ:</a:t>
            </a:r>
          </a:p>
        </p:txBody>
      </p:sp>
      <p:sp>
        <p:nvSpPr>
          <p:cNvPr id="5" name="Овал 4"/>
          <p:cNvSpPr/>
          <p:nvPr/>
        </p:nvSpPr>
        <p:spPr>
          <a:xfrm>
            <a:off x="827088" y="1628775"/>
            <a:ext cx="1944687" cy="1223963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3300"/>
                </a:solidFill>
              </a:rPr>
              <a:t>Химия 40</a:t>
            </a:r>
          </a:p>
        </p:txBody>
      </p:sp>
      <p:sp>
        <p:nvSpPr>
          <p:cNvPr id="6" name="Овал 5"/>
          <p:cNvSpPr/>
          <p:nvPr/>
        </p:nvSpPr>
        <p:spPr>
          <a:xfrm>
            <a:off x="1043608" y="3068960"/>
            <a:ext cx="2808287" cy="122396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err="1">
                <a:solidFill>
                  <a:srgbClr val="003300"/>
                </a:solidFill>
              </a:rPr>
              <a:t>Физхимия</a:t>
            </a:r>
            <a:r>
              <a:rPr lang="ru-RU" sz="2800" b="1" dirty="0">
                <a:solidFill>
                  <a:srgbClr val="003300"/>
                </a:solidFill>
              </a:rPr>
              <a:t> 106</a:t>
            </a:r>
          </a:p>
        </p:txBody>
      </p:sp>
      <p:sp>
        <p:nvSpPr>
          <p:cNvPr id="7" name="Овал 6"/>
          <p:cNvSpPr/>
          <p:nvPr/>
        </p:nvSpPr>
        <p:spPr>
          <a:xfrm>
            <a:off x="4067175" y="3068638"/>
            <a:ext cx="2160588" cy="122396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3300"/>
                </a:solidFill>
              </a:rPr>
              <a:t>Физика 99</a:t>
            </a:r>
          </a:p>
        </p:txBody>
      </p:sp>
      <p:sp>
        <p:nvSpPr>
          <p:cNvPr id="8" name="Овал 7"/>
          <p:cNvSpPr/>
          <p:nvPr/>
        </p:nvSpPr>
        <p:spPr>
          <a:xfrm>
            <a:off x="6011863" y="2420938"/>
            <a:ext cx="2881312" cy="122396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3300"/>
                </a:solidFill>
              </a:rPr>
              <a:t>География 22</a:t>
            </a:r>
          </a:p>
        </p:txBody>
      </p:sp>
      <p:sp>
        <p:nvSpPr>
          <p:cNvPr id="9" name="Овал 8"/>
          <p:cNvSpPr/>
          <p:nvPr/>
        </p:nvSpPr>
        <p:spPr>
          <a:xfrm>
            <a:off x="3059113" y="4076700"/>
            <a:ext cx="5689600" cy="1223963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3300"/>
                </a:solidFill>
              </a:rPr>
              <a:t>Техника и промышленность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003300"/>
                </a:solidFill>
              </a:rPr>
              <a:t>99</a:t>
            </a:r>
          </a:p>
        </p:txBody>
      </p:sp>
      <p:sp>
        <p:nvSpPr>
          <p:cNvPr id="10" name="Овал 9"/>
          <p:cNvSpPr/>
          <p:nvPr/>
        </p:nvSpPr>
        <p:spPr>
          <a:xfrm>
            <a:off x="250825" y="4292600"/>
            <a:ext cx="2881313" cy="1223963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3300"/>
                </a:solidFill>
              </a:rPr>
              <a:t>Экономика 36</a:t>
            </a:r>
          </a:p>
        </p:txBody>
      </p:sp>
      <p:sp>
        <p:nvSpPr>
          <p:cNvPr id="11" name="Овал 10"/>
          <p:cNvSpPr/>
          <p:nvPr/>
        </p:nvSpPr>
        <p:spPr>
          <a:xfrm>
            <a:off x="2195513" y="5157788"/>
            <a:ext cx="3313112" cy="1366837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3300"/>
                </a:solidFill>
              </a:rPr>
              <a:t>Проблемы воспитания 29</a:t>
            </a:r>
          </a:p>
        </p:txBody>
      </p:sp>
      <p:sp>
        <p:nvSpPr>
          <p:cNvPr id="14347" name="Прямоугольник 11"/>
          <p:cNvSpPr>
            <a:spLocks noChangeArrowheads="1"/>
          </p:cNvSpPr>
          <p:nvPr/>
        </p:nvSpPr>
        <p:spPr bwMode="auto">
          <a:xfrm>
            <a:off x="8532813" y="6021388"/>
            <a:ext cx="3016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В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04"/>
            <a:ext cx="9144000" cy="690080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75656" y="332656"/>
            <a:ext cx="71287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rgbClr val="CC3399"/>
                  </a:solidFill>
                  <a:prstDash val="solid"/>
                </a:ln>
                <a:solidFill>
                  <a:srgbClr val="CC00CC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ЕДИНСТВО ТЕОРЕТИЧЕСКОЙ И ПРАКТИЧЕСКОЙ ДЕЯТЕЛЬНОСТИ МЕНДЕЛЕЕВА.</a:t>
            </a:r>
            <a:endParaRPr lang="ru-RU" sz="2400" b="1" cap="all" dirty="0">
              <a:ln w="9000" cmpd="sng">
                <a:solidFill>
                  <a:srgbClr val="CC3399"/>
                </a:solidFill>
                <a:prstDash val="solid"/>
              </a:ln>
              <a:solidFill>
                <a:srgbClr val="CC00CC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99792" y="1268760"/>
            <a:ext cx="40908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Менделеев – ученый.</a:t>
            </a:r>
            <a:endParaRPr lang="ru-RU" sz="3200" dirty="0"/>
          </a:p>
        </p:txBody>
      </p:sp>
      <p:sp>
        <p:nvSpPr>
          <p:cNvPr id="6" name="Выноска с четырьмя стрелками 5"/>
          <p:cNvSpPr/>
          <p:nvPr/>
        </p:nvSpPr>
        <p:spPr>
          <a:xfrm>
            <a:off x="2915816" y="2852936"/>
            <a:ext cx="3024336" cy="2304256"/>
          </a:xfrm>
          <a:prstGeom prst="quadArrow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гидролиз солей</a:t>
            </a:r>
            <a:endParaRPr lang="ru-RU" sz="24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47864" y="1988840"/>
            <a:ext cx="2376264" cy="79208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Гидрометаллургия</a:t>
            </a:r>
          </a:p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19872" y="5445224"/>
            <a:ext cx="2088232" cy="79208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Очистка металлов </a:t>
            </a:r>
            <a:endParaRPr lang="ru-RU" sz="20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83568" y="3573016"/>
            <a:ext cx="2160240" cy="79208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Гальванотехника</a:t>
            </a:r>
            <a:r>
              <a:rPr lang="ru-RU" dirty="0" smtClean="0"/>
              <a:t> </a:t>
            </a:r>
          </a:p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12160" y="3645024"/>
            <a:ext cx="2304256" cy="79208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Очистка сточных вод</a:t>
            </a:r>
          </a:p>
          <a:p>
            <a:pPr algn="ctr"/>
            <a:endParaRPr lang="ru-RU" dirty="0"/>
          </a:p>
        </p:txBody>
      </p:sp>
      <p:pic>
        <p:nvPicPr>
          <p:cNvPr id="11" name="Рисунок 10" descr="https://shp1.ru/wp-content/uploads/2016/12/chem_otr_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581128"/>
            <a:ext cx="3168352" cy="2049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 descr="https://orway.com.au/wp-content/uploads/2015/10/Hydrometallurgy_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1916832"/>
            <a:ext cx="3024336" cy="13681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 descr="http://septik-i.ru/wp-content/uploads/2017/02/UU-20--20Cold-20storage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4581128"/>
            <a:ext cx="2880320" cy="2016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TextBox 13"/>
          <p:cNvSpPr txBox="1"/>
          <p:nvPr/>
        </p:nvSpPr>
        <p:spPr>
          <a:xfrm>
            <a:off x="8676456" y="630932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В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04"/>
            <a:ext cx="9144000" cy="690080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51720" y="0"/>
            <a:ext cx="54496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rgbClr val="CC3399"/>
                  </a:solidFill>
                  <a:prstDash val="solid"/>
                </a:ln>
                <a:solidFill>
                  <a:srgbClr val="CC00CC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Подвиг служения родине.</a:t>
            </a:r>
            <a:endParaRPr lang="ru-RU" sz="3200" b="1" cap="all" dirty="0">
              <a:ln w="9000" cmpd="sng">
                <a:solidFill>
                  <a:srgbClr val="CC3399"/>
                </a:solidFill>
                <a:prstDash val="solid"/>
              </a:ln>
              <a:solidFill>
                <a:srgbClr val="CC00CC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Рисунок 3" descr="http://www.kscnet.ru/ivs/lavdi/staff/belousov/mendel1.jpg"/>
          <p:cNvPicPr/>
          <p:nvPr/>
        </p:nvPicPr>
        <p:blipFill>
          <a:blip r:embed="rId3" cstate="print"/>
          <a:srcRect t="4481"/>
          <a:stretch>
            <a:fillRect/>
          </a:stretch>
        </p:blipFill>
        <p:spPr bwMode="auto">
          <a:xfrm>
            <a:off x="395536" y="4293096"/>
            <a:ext cx="2826197" cy="228669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6" name="Picture 2" descr="C:\Users\Пользователь\Desktop\Бй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3284984"/>
            <a:ext cx="2272693" cy="1605707"/>
          </a:xfrm>
          <a:prstGeom prst="rect">
            <a:avLst/>
          </a:prstGeom>
          <a:noFill/>
        </p:spPr>
      </p:pic>
      <p:pic>
        <p:nvPicPr>
          <p:cNvPr id="1027" name="Picture 3" descr="C:\Users\Пользователь\Desktop\ый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620688"/>
            <a:ext cx="3110044" cy="2109523"/>
          </a:xfrm>
          <a:prstGeom prst="rect">
            <a:avLst/>
          </a:prstGeom>
          <a:noFill/>
        </p:spPr>
      </p:pic>
      <p:pic>
        <p:nvPicPr>
          <p:cNvPr id="7" name="Рисунок 6" descr="ÐÐµÐ½Ð´ÐµÐ»ÐµÐµÐ²ÑÐº (Ð·Ð¸Ð¼Ð° 2012), ÐÐµÐ½Ð´ÐµÐ»ÐµÐµÐ²ÑÐº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2204864"/>
            <a:ext cx="3024336" cy="20882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8" name="Picture 4" descr="C:\Users\Пользователь\Desktop\мянный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9993566">
            <a:off x="411553" y="1164733"/>
            <a:ext cx="2905872" cy="219568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9" name="Picture 5" descr="C:\Users\Пользователь\Desktop\Безымянный1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1920" y="4005064"/>
            <a:ext cx="3502737" cy="274864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467544" y="4509120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Вулкан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308304" y="5157192"/>
            <a:ext cx="16561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Улица Менделеева в Таганроге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092280" y="1484784"/>
            <a:ext cx="18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Город Менделеевск</a:t>
            </a:r>
            <a:endParaRPr lang="ru-RU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8460432" y="630932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primwiki.ru/images/%D0%AD%D0%BB._%D1%82%D0%BE%D0%BA.jpg"/>
          <p:cNvPicPr/>
          <p:nvPr/>
        </p:nvPicPr>
        <p:blipFill>
          <a:blip r:embed="rId2" cstate="print"/>
          <a:srcRect l="10862" r="17449"/>
          <a:stretch>
            <a:fillRect/>
          </a:stretch>
        </p:blipFill>
        <p:spPr bwMode="auto">
          <a:xfrm>
            <a:off x="2195736" y="908720"/>
            <a:ext cx="4752528" cy="3816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95416562_4112371_lampa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1124744"/>
            <a:ext cx="1440160" cy="150456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9512" y="188640"/>
            <a:ext cx="345607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Электролиты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32040" y="188640"/>
            <a:ext cx="405271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Неэлектролиты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4725144"/>
            <a:ext cx="386734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Даны вещества: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67944" y="4941168"/>
            <a:ext cx="93610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Н</a:t>
            </a:r>
            <a:r>
              <a:rPr lang="ru-RU" sz="2000" dirty="0" smtClean="0"/>
              <a:t>2</a:t>
            </a:r>
            <a:r>
              <a:rPr lang="ru-RU" sz="3200" dirty="0" smtClean="0"/>
              <a:t>О</a:t>
            </a:r>
            <a:endParaRPr lang="ru-RU" sz="3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148064" y="4941168"/>
            <a:ext cx="151216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/>
              <a:t>Ba</a:t>
            </a:r>
            <a:r>
              <a:rPr lang="en-US" sz="3200" dirty="0" smtClean="0"/>
              <a:t>(OH)</a:t>
            </a:r>
            <a:r>
              <a:rPr lang="en-US" sz="2000" dirty="0" smtClean="0"/>
              <a:t>2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804248" y="4941168"/>
            <a:ext cx="86409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CH</a:t>
            </a:r>
            <a:r>
              <a:rPr lang="en-US" sz="2000" dirty="0" smtClean="0"/>
              <a:t>4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187624" y="5517232"/>
            <a:ext cx="136815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/>
              <a:t>Ва</a:t>
            </a:r>
            <a:r>
              <a:rPr lang="en-US" sz="3200" dirty="0" smtClean="0"/>
              <a:t>SO</a:t>
            </a:r>
            <a:r>
              <a:rPr lang="en-US" sz="2000" dirty="0" smtClean="0"/>
              <a:t>4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771800" y="5517232"/>
            <a:ext cx="136815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NH</a:t>
            </a:r>
            <a:r>
              <a:rPr lang="en-US" sz="2000" dirty="0" smtClean="0"/>
              <a:t>4</a:t>
            </a:r>
            <a:r>
              <a:rPr lang="en-US" sz="3200" dirty="0" smtClean="0"/>
              <a:t>OH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355976" y="5517232"/>
            <a:ext cx="100811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HF</a:t>
            </a:r>
            <a:endParaRPr lang="ru-RU" sz="3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580112" y="5517232"/>
            <a:ext cx="151216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C</a:t>
            </a:r>
            <a:r>
              <a:rPr lang="en-US" sz="2000" dirty="0" smtClean="0"/>
              <a:t>6</a:t>
            </a:r>
            <a:r>
              <a:rPr lang="en-US" sz="3200" dirty="0" smtClean="0"/>
              <a:t>H</a:t>
            </a:r>
            <a:r>
              <a:rPr lang="en-US" sz="2000" dirty="0" smtClean="0"/>
              <a:t>12</a:t>
            </a:r>
            <a:r>
              <a:rPr lang="en-US" sz="3200" dirty="0" smtClean="0"/>
              <a:t>O</a:t>
            </a:r>
            <a:r>
              <a:rPr lang="en-US" sz="2000" dirty="0" smtClean="0"/>
              <a:t>6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812360" y="4941168"/>
            <a:ext cx="93610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/>
              <a:t>CuO</a:t>
            </a:r>
            <a:endParaRPr lang="ru-RU" sz="3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308304" y="5517232"/>
            <a:ext cx="129614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CaCl</a:t>
            </a:r>
            <a:r>
              <a:rPr lang="en-US" sz="2000" dirty="0" smtClean="0"/>
              <a:t>2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691680" y="6237312"/>
            <a:ext cx="86409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CO</a:t>
            </a:r>
            <a:r>
              <a:rPr lang="en-US" sz="2000" dirty="0" smtClean="0"/>
              <a:t>2</a:t>
            </a:r>
            <a:endParaRPr lang="ru-RU" sz="32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771800" y="6237312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Na</a:t>
            </a:r>
            <a:r>
              <a:rPr lang="en-US" sz="2000" dirty="0" smtClean="0"/>
              <a:t>2</a:t>
            </a:r>
            <a:r>
              <a:rPr lang="en-US" sz="3200" dirty="0" smtClean="0"/>
              <a:t>SO</a:t>
            </a:r>
            <a:r>
              <a:rPr lang="en-US" sz="2000" dirty="0" smtClean="0"/>
              <a:t>3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283968" y="6237312"/>
            <a:ext cx="151216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C</a:t>
            </a:r>
            <a:r>
              <a:rPr lang="en-US" sz="2000" dirty="0" smtClean="0"/>
              <a:t>2</a:t>
            </a:r>
            <a:r>
              <a:rPr lang="en-US" sz="3200" dirty="0" smtClean="0"/>
              <a:t>H</a:t>
            </a:r>
            <a:r>
              <a:rPr lang="en-US" sz="2000" dirty="0" smtClean="0"/>
              <a:t>5</a:t>
            </a:r>
            <a:r>
              <a:rPr lang="en-US" sz="3200" dirty="0" smtClean="0"/>
              <a:t>OH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012160" y="6237312"/>
            <a:ext cx="86409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Fe</a:t>
            </a:r>
            <a:endParaRPr lang="ru-RU" sz="32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092280" y="6237312"/>
            <a:ext cx="108012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H</a:t>
            </a:r>
            <a:r>
              <a:rPr lang="en-US" sz="2000" dirty="0" smtClean="0"/>
              <a:t>2</a:t>
            </a:r>
            <a:r>
              <a:rPr lang="en-US" sz="3200" dirty="0" smtClean="0"/>
              <a:t>S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58 0.01064 L -0.42118 -0.53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0" y="-2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288 -0.11019 L -0.42917 -0.5511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00" y="-2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7.40741E-6 L -0.09445 -0.55648 " pathEditMode="relative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59259E-6 L -0.08663 -0.525 " pathEditMode="relative" ptsTypes="AA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3.7037E-6 L -0.12986 -0.5143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0" y="-2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22 -0.02084 L -0.14566 -0.5143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00" y="-2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41 0.06296 L -0.22829 -0.41991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-2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-6.66667E-6 L 0.19688 -0.47246 " pathEditMode="relative" ptsTypes="AA">
                                      <p:cBhvr>
                                        <p:cTn id="6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087 -0.0169 C 0.05434 -0.16621 0.15972 -0.31551 0.03958 -0.37292 C -0.08056 -0.43033 -0.63646 -0.36343 -0.7717 -0.36158 " pathEditMode="relative" rAng="0" ptsTypes="aaA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00" y="-2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7.40741E-7 L -0.2993 -0.35695 " pathEditMode="relative" ptsTypes="AA">
                                      <p:cBhvr>
                                        <p:cTn id="8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7.40741E-7 L 0.29913 -0.39908 " pathEditMode="relative" ptsTypes="AA">
                                      <p:cBhvr>
                                        <p:cTn id="9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0.00047 C -0.25191 -0.15232 -0.50434 -0.30394 -0.52778 -0.34885 C -0.55122 -0.39375 -0.18316 -0.26436 -0.14011 -0.27084 C -0.09705 -0.27732 -0.32188 -0.38334 -0.26927 -0.38774 C -0.21667 -0.39213 0.10191 -0.31227 0.17604 -0.29723 " pathEditMode="relative" rAng="0" ptsTypes="aaaaA">
                                      <p:cBhvr>
                                        <p:cTn id="9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00" y="-19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5.92593E-6 L -0.61424 -0.30441 " pathEditMode="relative" ptsTypes="AA">
                                      <p:cBhvr>
                                        <p:cTn id="10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2153 C -0.11632 -0.07014 -0.23229 -0.11875 -0.14184 -0.19746 C -0.05139 -0.27616 0.42986 -0.44537 0.54219 -0.49306 C 0.65434 -0.54074 0.59254 -0.5125 0.53073 -0.48426 " pathEditMode="relative" rAng="0" ptsTypes="aaaA">
                                      <p:cBhvr>
                                        <p:cTn id="11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00" y="-2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6" descr="ft.jpg"/>
          <p:cNvPicPr>
            <a:picLocks noChangeAspect="1"/>
          </p:cNvPicPr>
          <p:nvPr/>
        </p:nvPicPr>
        <p:blipFill>
          <a:blip r:embed="rId2" cstate="print">
            <a:lum bright="-1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0"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1538" y="3643314"/>
            <a:ext cx="66437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solidFill>
                  <a:srgbClr val="7030A0"/>
                </a:solidFill>
              </a:rPr>
              <a:t>Занимательные опыты</a:t>
            </a:r>
            <a:endParaRPr lang="ru-RU" sz="48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Представление команды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tx1"/>
          </a:solidFill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r>
              <a:rPr lang="ru-RU" sz="4300" b="1" dirty="0" smtClean="0">
                <a:solidFill>
                  <a:schemeClr val="bg1"/>
                </a:solidFill>
              </a:rPr>
              <a:t>"</a:t>
            </a:r>
            <a:r>
              <a:rPr lang="ru-RU" sz="4300" b="1" dirty="0">
                <a:solidFill>
                  <a:schemeClr val="bg1"/>
                </a:solidFill>
              </a:rPr>
              <a:t>Наш девиз всего два слова –</a:t>
            </a:r>
          </a:p>
          <a:p>
            <a:pPr marL="0" indent="0">
              <a:buNone/>
            </a:pPr>
            <a:r>
              <a:rPr lang="ru-RU" sz="4300" b="1" dirty="0">
                <a:solidFill>
                  <a:schemeClr val="bg1"/>
                </a:solidFill>
              </a:rPr>
              <a:t>химичишь сам – трави другого!"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063" y="1700808"/>
            <a:ext cx="2809875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3673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Жан_Мишель_Жар_-_Equinox_4_Dj__tendor_remix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343400" y="3511550"/>
            <a:ext cx="609600" cy="609600"/>
          </a:xfrm>
        </p:spPr>
      </p:pic>
      <p:pic>
        <p:nvPicPr>
          <p:cNvPr id="4" name="Объект 3" descr="00D0D7118046___51A99317_2768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852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642918"/>
            <a:ext cx="2031687" cy="26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88" y="1500174"/>
            <a:ext cx="1440000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4357694"/>
            <a:ext cx="2771692" cy="208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42" y="3714752"/>
            <a:ext cx="3840000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00049.wmv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12" cstate="print"/>
          <a:srcRect r="31140" b="67"/>
          <a:stretch>
            <a:fillRect/>
          </a:stretch>
        </p:blipFill>
        <p:spPr>
          <a:xfrm>
            <a:off x="4786314" y="642918"/>
            <a:ext cx="3500462" cy="2857520"/>
          </a:xfrm>
          <a:prstGeom prst="rect">
            <a:avLst/>
          </a:prstGeom>
        </p:spPr>
      </p:pic>
      <p:pic>
        <p:nvPicPr>
          <p:cNvPr id="15" name="Жан_Мишель_Жар_-_Equinox_4_Dj__tendor_remix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3" cstate="print"/>
          <a:stretch>
            <a:fillRect/>
          </a:stretch>
        </p:blipFill>
        <p:spPr>
          <a:xfrm>
            <a:off x="928662" y="492919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34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 fullScrn="1"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950" y="3340894"/>
            <a:ext cx="952500" cy="952500"/>
          </a:xfrm>
        </p:spPr>
      </p:pic>
      <p:pic>
        <p:nvPicPr>
          <p:cNvPr id="4" name="Объект 3" descr="00D0D7118046___51A99317_2768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1" y="0"/>
            <a:ext cx="913852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95736" y="69269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6600FF"/>
                </a:solidFill>
                <a:latin typeface="Times New Roman" pitchFamily="18" charset="0"/>
              </a:rPr>
              <a:t>ГЕЙМ</a:t>
            </a:r>
            <a:r>
              <a:rPr lang="en-US" sz="2800" b="1" i="1" smtClean="0">
                <a:solidFill>
                  <a:srgbClr val="6600FF"/>
                </a:solidFill>
                <a:latin typeface="Times New Roman" pitchFamily="18" charset="0"/>
              </a:rPr>
              <a:t> IV</a:t>
            </a:r>
            <a:r>
              <a:rPr lang="en-US" sz="2800" b="1" i="1" dirty="0">
                <a:solidFill>
                  <a:srgbClr val="6600FF"/>
                </a:solidFill>
                <a:latin typeface="Times New Roman" pitchFamily="18" charset="0"/>
              </a:rPr>
              <a:t>.</a:t>
            </a:r>
            <a:r>
              <a:rPr lang="ru-RU" sz="2800" b="1" i="1" dirty="0">
                <a:solidFill>
                  <a:srgbClr val="6600FF"/>
                </a:solidFill>
                <a:latin typeface="Times New Roman" pitchFamily="18" charset="0"/>
              </a:rPr>
              <a:t>   </a:t>
            </a:r>
            <a:br>
              <a:rPr lang="ru-RU" sz="2800" b="1" i="1" dirty="0">
                <a:solidFill>
                  <a:srgbClr val="6600FF"/>
                </a:solidFill>
                <a:latin typeface="Times New Roman" pitchFamily="18" charset="0"/>
              </a:rPr>
            </a:br>
            <a:r>
              <a:rPr lang="ru-RU" sz="2800" b="1" i="1" dirty="0" smtClean="0">
                <a:solidFill>
                  <a:srgbClr val="6600FF"/>
                </a:solidFill>
                <a:latin typeface="Times New Roman" pitchFamily="18" charset="0"/>
              </a:rPr>
              <a:t>«Конкурс капитанов»</a:t>
            </a:r>
            <a:endParaRPr lang="ru-RU" sz="2800" b="1" i="1" dirty="0">
              <a:solidFill>
                <a:srgbClr val="66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44637"/>
            <a:ext cx="1785937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9268" y="344637"/>
            <a:ext cx="1354137" cy="184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45011"/>
            <a:ext cx="1871663" cy="319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327" y="4149874"/>
            <a:ext cx="2146300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169" y="2186137"/>
            <a:ext cx="1728000" cy="172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420888"/>
            <a:ext cx="1944216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Желтый?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670096" y="2186137"/>
            <a:ext cx="177120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B0F0"/>
                </a:solidFill>
              </a:rPr>
              <a:t>Синий?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85172" y="3465404"/>
            <a:ext cx="1728191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Белый?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17" name="KVN_-_Konkurs_kapitanov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7572396" y="492919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34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27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00D0D7118046___51A99317_276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852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Содержимое 15" descr="жертвы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07704" y="2420888"/>
            <a:ext cx="5486400" cy="3657600"/>
          </a:xfrm>
        </p:spPr>
      </p:pic>
      <p:sp>
        <p:nvSpPr>
          <p:cNvPr id="15" name="Прямоугольник 14"/>
          <p:cNvSpPr/>
          <p:nvPr/>
        </p:nvSpPr>
        <p:spPr>
          <a:xfrm>
            <a:off x="1043608" y="404664"/>
            <a:ext cx="6921575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/>
              <a:t>ВНИМАНИЕ!</a:t>
            </a:r>
          </a:p>
          <a:p>
            <a:r>
              <a:rPr lang="ru-RU" sz="4000" b="1" dirty="0" smtClean="0"/>
              <a:t>Открыта скульптурная галерея</a:t>
            </a:r>
          </a:p>
          <a:p>
            <a:r>
              <a:rPr lang="ru-RU" sz="4000" b="1" dirty="0" smtClean="0"/>
              <a:t>«Жертвы химических опытов»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64734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Шаинский_-_Мы_начинаем_КВН___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343400" y="3511550"/>
            <a:ext cx="609600" cy="609600"/>
          </a:xfrm>
        </p:spPr>
      </p:pic>
      <p:pic>
        <p:nvPicPr>
          <p:cNvPr id="4" name="Объект 3" descr="00D0D7118046___51A99317_2768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852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C:\Program Files\Microsoft Office\MEDIA\CAGCAT10\j028491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00496"/>
            <a:ext cx="6202516" cy="41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40968" y="764704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Подведение итогов игры.</a:t>
            </a:r>
            <a:endParaRPr lang="ru-RU" sz="3600" b="1" dirty="0">
              <a:solidFill>
                <a:srgbClr val="7030A0"/>
              </a:solidFill>
            </a:endParaRPr>
          </a:p>
        </p:txBody>
      </p:sp>
      <p:pic>
        <p:nvPicPr>
          <p:cNvPr id="8" name="Gimn-KVN-My-nachinaem-KVN(muzofon.com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34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890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884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00D0D7118046___51A99317_2768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07704" y="548680"/>
            <a:ext cx="5760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>
                <a:solidFill>
                  <a:srgbClr val="6600FF"/>
                </a:solidFill>
                <a:latin typeface="Times New Roman" pitchFamily="18" charset="0"/>
              </a:rPr>
              <a:t>ГЕЙМ </a:t>
            </a:r>
            <a:r>
              <a:rPr lang="en-US" sz="2400" b="1" i="1" dirty="0" smtClean="0">
                <a:solidFill>
                  <a:srgbClr val="6600FF"/>
                </a:solidFill>
                <a:latin typeface="Times New Roman" pitchFamily="18" charset="0"/>
              </a:rPr>
              <a:t>I.</a:t>
            </a:r>
            <a:r>
              <a:rPr lang="ru-RU" sz="2400" b="1" i="1" dirty="0" smtClean="0">
                <a:solidFill>
                  <a:srgbClr val="6600FF"/>
                </a:solidFill>
                <a:latin typeface="Times New Roman" pitchFamily="18" charset="0"/>
              </a:rPr>
              <a:t>   </a:t>
            </a:r>
            <a:r>
              <a:rPr lang="ru-RU" sz="2400" b="1" i="1" dirty="0">
                <a:solidFill>
                  <a:srgbClr val="6600FF"/>
                </a:solidFill>
                <a:latin typeface="Times New Roman" pitchFamily="18" charset="0"/>
              </a:rPr>
              <a:t/>
            </a:r>
            <a:br>
              <a:rPr lang="ru-RU" sz="2400" b="1" i="1" dirty="0">
                <a:solidFill>
                  <a:srgbClr val="6600FF"/>
                </a:solidFill>
                <a:latin typeface="Times New Roman" pitchFamily="18" charset="0"/>
              </a:rPr>
            </a:br>
            <a:r>
              <a:rPr lang="ru-RU" sz="2400" b="1" i="1" dirty="0">
                <a:solidFill>
                  <a:srgbClr val="6600FF"/>
                </a:solidFill>
                <a:latin typeface="Times New Roman" pitchFamily="18" charset="0"/>
              </a:rPr>
              <a:t>«Ты – мне, я – тебе»</a:t>
            </a:r>
            <a:endParaRPr lang="ru-RU" sz="2400" b="1" i="1" dirty="0">
              <a:solidFill>
                <a:srgbClr val="66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7" name="Рисунок 6" descr="123342.gif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F79646">
                <a:tint val="45000"/>
                <a:satMod val="400000"/>
              </a:srgbClr>
            </a:duotone>
            <a:lum contrast="-10000"/>
          </a:blip>
          <a:stretch>
            <a:fillRect/>
          </a:stretch>
        </p:blipFill>
        <p:spPr>
          <a:xfrm>
            <a:off x="1115616" y="1518237"/>
            <a:ext cx="6912768" cy="43706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763688" y="2397949"/>
            <a:ext cx="590465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marR="0" lvl="0" indent="-60960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0" cap="none" spc="0" normalizeH="0" baseline="0" noProof="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01600">
                    <a:srgbClr val="4F81BD">
                      <a:satMod val="175000"/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Monotype Corsiva" pitchFamily="66" charset="0"/>
              </a:rPr>
              <a:t>Команды задают по одному вопросу </a:t>
            </a:r>
            <a:r>
              <a:rPr kumimoji="0" lang="en-US" sz="4000" b="1" i="1" u="none" strike="noStrike" kern="0" cap="none" spc="0" normalizeH="0" baseline="0" noProof="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01600">
                    <a:srgbClr val="4F81BD">
                      <a:satMod val="175000"/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Monotype Corsiva" pitchFamily="66" charset="0"/>
              </a:rPr>
              <a:t> </a:t>
            </a:r>
            <a:endParaRPr kumimoji="0" lang="ru-RU" sz="4000" b="1" i="1" u="none" strike="noStrike" kern="0" cap="none" spc="0" normalizeH="0" baseline="0" noProof="0" dirty="0" smtClean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glow rad="101600">
                  <a:srgbClr val="4F81BD">
                    <a:satMod val="175000"/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Monotype Corsiva" pitchFamily="66" charset="0"/>
            </a:endParaRPr>
          </a:p>
          <a:p>
            <a:pPr marL="609600" marR="0" lvl="0" indent="-60960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0" cap="none" spc="0" normalizeH="0" baseline="0" noProof="0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01600">
                    <a:srgbClr val="4F81BD">
                      <a:satMod val="175000"/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Monotype Corsiva" pitchFamily="66" charset="0"/>
              </a:rPr>
              <a:t>команде</a:t>
            </a:r>
            <a:r>
              <a:rPr kumimoji="0" lang="en-US" sz="4000" b="1" i="1" u="none" strike="noStrike" kern="0" cap="none" spc="0" normalizeH="0" baseline="0" noProof="0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01600">
                    <a:srgbClr val="4F81BD">
                      <a:satMod val="175000"/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Monotype Corsiva" pitchFamily="66" charset="0"/>
              </a:rPr>
              <a:t> </a:t>
            </a:r>
            <a:r>
              <a:rPr kumimoji="0" lang="ru-RU" sz="4000" b="1" i="1" u="none" strike="noStrike" kern="0" cap="none" spc="0" normalizeH="0" baseline="0" noProof="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01600">
                    <a:srgbClr val="4F81BD">
                      <a:satMod val="175000"/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Monotype Corsiva" pitchFamily="66" charset="0"/>
              </a:rPr>
              <a:t>-</a:t>
            </a:r>
            <a:r>
              <a:rPr kumimoji="0" lang="en-US" sz="4000" b="1" i="1" u="none" strike="noStrike" kern="0" cap="none" spc="0" normalizeH="0" baseline="0" noProof="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01600">
                    <a:srgbClr val="4F81BD">
                      <a:satMod val="175000"/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Monotype Corsiva" pitchFamily="66" charset="0"/>
              </a:rPr>
              <a:t> </a:t>
            </a:r>
            <a:r>
              <a:rPr kumimoji="0" lang="ru-RU" sz="4000" b="1" i="1" u="none" strike="noStrike" kern="0" cap="none" spc="0" normalizeH="0" baseline="0" noProof="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01600">
                    <a:srgbClr val="4F81BD">
                      <a:satMod val="175000"/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Monotype Corsiva" pitchFamily="66" charset="0"/>
              </a:rPr>
              <a:t>сопернику</a:t>
            </a:r>
            <a:endParaRPr kumimoji="0" lang="ru-RU" sz="4000" b="1" i="0" u="none" strike="noStrike" kern="0" cap="none" spc="0" normalizeH="0" baseline="0" noProof="0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glow rad="101600">
                  <a:srgbClr val="4F81BD">
                    <a:satMod val="175000"/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43710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0D0D7118046___51A99317_276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19" y="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15616" y="764704"/>
            <a:ext cx="1800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kern="0" dirty="0">
                <a:solidFill>
                  <a:srgbClr val="EEECE1">
                    <a:lumMod val="1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Вопрос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27814" y="692696"/>
            <a:ext cx="16482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kern="0" dirty="0">
                <a:solidFill>
                  <a:srgbClr val="EEECE1">
                    <a:lumMod val="1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Ответ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2317966"/>
            <a:ext cx="4120811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ru-RU" sz="3200" b="1" i="1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Основоположник</a:t>
            </a:r>
          </a:p>
          <a:p>
            <a:r>
              <a:rPr lang="ru-RU" sz="3200" b="1" i="1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теории </a:t>
            </a:r>
            <a:r>
              <a:rPr lang="ru-RU" sz="3200" b="1" i="1" dirty="0" err="1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электроли</a:t>
            </a:r>
            <a:r>
              <a:rPr lang="ru-RU" sz="3200" b="1" i="1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</a:t>
            </a:r>
          </a:p>
          <a:p>
            <a:r>
              <a:rPr lang="ru-RU" sz="3200" b="1" i="1" dirty="0" err="1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тической</a:t>
            </a:r>
            <a:r>
              <a:rPr lang="ru-RU" sz="3200" b="1" i="1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i="1" dirty="0" err="1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диссоциа</a:t>
            </a:r>
            <a:r>
              <a:rPr lang="ru-RU" sz="3200" b="1" i="1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</a:t>
            </a:r>
          </a:p>
          <a:p>
            <a:r>
              <a:rPr lang="ru-RU" sz="3200" b="1" i="1" dirty="0" err="1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ции</a:t>
            </a:r>
            <a:r>
              <a:rPr lang="ru-RU" sz="3200" b="1" i="1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– это... </a:t>
            </a:r>
            <a:endParaRPr lang="ru-RU" sz="3200" b="1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52681" y="5085184"/>
            <a:ext cx="347261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200" b="1" i="1" cap="all" dirty="0" err="1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Сванте</a:t>
            </a:r>
            <a:r>
              <a:rPr lang="ru-RU" sz="3200" b="1" i="1" cap="all" dirty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 Аррениус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96166"/>
            <a:ext cx="3869790" cy="367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921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00D0D7118046___51A99317_276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852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47664" y="692696"/>
            <a:ext cx="1646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i="1" kern="0" dirty="0">
                <a:solidFill>
                  <a:srgbClr val="EEECE1">
                    <a:lumMod val="1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Вопрос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96136" y="692696"/>
            <a:ext cx="16482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3600" b="1" i="1" kern="0" dirty="0">
                <a:solidFill>
                  <a:srgbClr val="EEECE1">
                    <a:lumMod val="1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Ответ</a:t>
            </a:r>
            <a:endParaRPr lang="ru-RU" sz="3600" b="1" kern="0" dirty="0">
              <a:solidFill>
                <a:srgbClr val="EEECE1">
                  <a:lumMod val="10000"/>
                </a:srgb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99519"/>
            <a:ext cx="6816000" cy="5112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83568" y="2348880"/>
            <a:ext cx="547260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В каком году была создана теория </a:t>
            </a:r>
            <a:r>
              <a:rPr lang="ru-RU" sz="4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электролитической диссоциации?</a:t>
            </a:r>
            <a:endParaRPr lang="ru-RU" sz="4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51608" y="5445224"/>
            <a:ext cx="27430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FFFF00"/>
                </a:solidFill>
              </a:rPr>
              <a:t>В 1887 году</a:t>
            </a:r>
            <a:endParaRPr lang="ru-RU" sz="4000" b="1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20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00D0D7118046___51A99317_276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92"/>
            <a:ext cx="913852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03648" y="620688"/>
            <a:ext cx="1646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i="1" kern="0" dirty="0">
                <a:solidFill>
                  <a:srgbClr val="EEECE1">
                    <a:lumMod val="1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Вопрос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80112" y="692696"/>
            <a:ext cx="16482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3600" b="1" i="1" kern="0" dirty="0">
                <a:solidFill>
                  <a:srgbClr val="EEECE1">
                    <a:lumMod val="1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Ответ</a:t>
            </a:r>
            <a:endParaRPr lang="ru-RU" sz="3600" b="1" kern="0" dirty="0">
              <a:solidFill>
                <a:srgbClr val="EEECE1">
                  <a:lumMod val="10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1412776"/>
            <a:ext cx="395923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На какие  две группы можно разделить растворы всех веществ с точки зрения проводимости ими электрического тока? 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Двойная стрелка влево/вверх 7"/>
          <p:cNvSpPr/>
          <p:nvPr/>
        </p:nvSpPr>
        <p:spPr>
          <a:xfrm rot="13475021">
            <a:off x="5759860" y="1689379"/>
            <a:ext cx="1608295" cy="1624987"/>
          </a:xfrm>
          <a:prstGeom prst="leftUpArrow">
            <a:avLst>
              <a:gd name="adj1" fmla="val 14002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570795" y="2977808"/>
            <a:ext cx="4249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Электролиты    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Неэлекролиты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87629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00D0D7118046___51A99317_276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852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31640" y="692696"/>
            <a:ext cx="1646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i="1" kern="0" dirty="0">
                <a:solidFill>
                  <a:srgbClr val="EEECE1">
                    <a:lumMod val="1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Вопрос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80112" y="692696"/>
            <a:ext cx="16482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3600" b="1" i="1" kern="0" dirty="0">
                <a:solidFill>
                  <a:srgbClr val="EEECE1">
                    <a:lumMod val="1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Ответ</a:t>
            </a:r>
            <a:endParaRPr lang="ru-RU" sz="3600" b="1" kern="0" dirty="0">
              <a:solidFill>
                <a:srgbClr val="EEECE1">
                  <a:lumMod val="10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490008"/>
            <a:ext cx="403244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Отрицательно 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заряженные ионы называются…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191" y="3435719"/>
            <a:ext cx="3681413" cy="214312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sp>
        <p:nvSpPr>
          <p:cNvPr id="8" name="TextBox 7"/>
          <p:cNvSpPr txBox="1"/>
          <p:nvPr/>
        </p:nvSpPr>
        <p:spPr>
          <a:xfrm>
            <a:off x="5825141" y="1846565"/>
            <a:ext cx="17812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анионы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6638899" y="2475584"/>
            <a:ext cx="175761" cy="230599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34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00D0D7118046___51A99317_276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852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59632" y="692696"/>
            <a:ext cx="1646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i="1" kern="0" dirty="0">
                <a:solidFill>
                  <a:srgbClr val="EEECE1">
                    <a:lumMod val="1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Вопрос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96136" y="692695"/>
            <a:ext cx="16482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3600" b="1" i="1" kern="0" dirty="0">
                <a:solidFill>
                  <a:srgbClr val="EEECE1">
                    <a:lumMod val="1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Ответ</a:t>
            </a:r>
            <a:endParaRPr lang="ru-RU" sz="3600" b="1" kern="0" dirty="0">
              <a:solidFill>
                <a:srgbClr val="EEECE1">
                  <a:lumMod val="10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326095"/>
            <a:ext cx="410171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lvl="0" indent="-571500">
              <a:lnSpc>
                <a:spcPct val="150000"/>
              </a:lnSpc>
              <a:spcAft>
                <a:spcPts val="1000"/>
              </a:spcAft>
              <a:buFont typeface="Arial" pitchFamily="34" charset="0"/>
              <a:buChar char="•"/>
            </a:pP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При диссоциации каких веществ образуются ионы водорода?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377" y="3212976"/>
            <a:ext cx="3363725" cy="31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680" y="1772816"/>
            <a:ext cx="4172929" cy="31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6816"/>
            <a:ext cx="3999086" cy="31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652120" y="1860219"/>
            <a:ext cx="22733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/>
              <a:t>Кислоты</a:t>
            </a:r>
            <a:endParaRPr lang="ru-RU" sz="4000" b="1" i="1" dirty="0"/>
          </a:p>
        </p:txBody>
      </p:sp>
    </p:spTree>
    <p:extLst>
      <p:ext uri="{BB962C8B-B14F-4D97-AF65-F5344CB8AC3E}">
        <p14:creationId xmlns:p14="http://schemas.microsoft.com/office/powerpoint/2010/main" val="264734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00D0D7118046___51A99317_276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852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31640" y="548680"/>
            <a:ext cx="1646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i="1" kern="0" dirty="0">
                <a:solidFill>
                  <a:srgbClr val="EEECE1">
                    <a:lumMod val="1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Вопрос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52120" y="548679"/>
            <a:ext cx="16482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3600" b="1" i="1" kern="0" dirty="0">
                <a:solidFill>
                  <a:srgbClr val="EEECE1">
                    <a:lumMod val="1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Ответ</a:t>
            </a:r>
            <a:endParaRPr lang="ru-RU" sz="3600" b="1" kern="0" dirty="0">
              <a:solidFill>
                <a:srgbClr val="EEECE1">
                  <a:lumMod val="10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5" y="1124744"/>
            <a:ext cx="410171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На какие две группы можно разделить реакции ионного обмена? </a:t>
            </a:r>
            <a:endParaRPr lang="ru-RU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Двойная стрелка влево/вверх 7"/>
          <p:cNvSpPr/>
          <p:nvPr/>
        </p:nvSpPr>
        <p:spPr>
          <a:xfrm rot="13475021">
            <a:off x="5759860" y="1689379"/>
            <a:ext cx="1608295" cy="1624987"/>
          </a:xfrm>
          <a:prstGeom prst="leftUpArrow">
            <a:avLst>
              <a:gd name="adj1" fmla="val 14002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427984" y="3148574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Обратимые   Необратимые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734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1521</TotalTime>
  <Words>297</Words>
  <Application>Microsoft Office PowerPoint</Application>
  <PresentationFormat>Экран (4:3)</PresentationFormat>
  <Paragraphs>115</Paragraphs>
  <Slides>23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Трек</vt:lpstr>
      <vt:lpstr>Тема Office</vt:lpstr>
      <vt:lpstr>Презентация PowerPoint</vt:lpstr>
      <vt:lpstr>Представление команды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 со зрителями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Нина</dc:creator>
  <cp:lastModifiedBy>Нина0</cp:lastModifiedBy>
  <cp:revision>147</cp:revision>
  <dcterms:created xsi:type="dcterms:W3CDTF">2011-02-14T09:20:01Z</dcterms:created>
  <dcterms:modified xsi:type="dcterms:W3CDTF">2022-08-12T12:49:14Z</dcterms:modified>
</cp:coreProperties>
</file>