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0" r:id="rId2"/>
    <p:sldId id="292" r:id="rId3"/>
    <p:sldId id="256" r:id="rId4"/>
    <p:sldId id="289" r:id="rId5"/>
    <p:sldId id="291" r:id="rId6"/>
    <p:sldId id="258" r:id="rId7"/>
    <p:sldId id="259" r:id="rId8"/>
    <p:sldId id="260" r:id="rId9"/>
    <p:sldId id="262" r:id="rId10"/>
    <p:sldId id="282" r:id="rId11"/>
    <p:sldId id="283" r:id="rId12"/>
    <p:sldId id="284" r:id="rId13"/>
    <p:sldId id="286" r:id="rId14"/>
    <p:sldId id="288" r:id="rId15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2B8BACA-685B-40A3-AFDD-0DF54DD59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62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B591ADD-7C74-4E8B-A12B-FED02F1B6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376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1FD2C-B9E5-465A-B929-9798CA901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32D64-C356-4DD9-839F-825665584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F2D68-C4C4-465F-90CF-3A992E76E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B86A8-54F2-4BEA-AFAB-B9B199235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6B332-7438-499E-BA55-E741E7DE6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A7275-7D61-42D0-8AA6-26A778D03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849F0-37E9-438A-B033-60F2A6E0F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1D6D0-066C-4A98-BB21-3E26AF590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3F9DC-ED74-4351-87C3-3F26524E2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E8B70-73C2-4237-80DC-B63AAF33F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3ED8F-BBC6-46A9-A6B0-EB1C632BC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A04F9BA9-0F02-4A0E-80DC-851F7E673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 eaLnBrk="1" hangingPunct="1"/>
            <a:r>
              <a:rPr lang="ru-RU" sz="1800" smtClean="0"/>
              <a:t>Необычная природа предстала перед Никитиным. В своих записках он отмечает отличие её от Русской земли.</a:t>
            </a:r>
          </a:p>
        </p:txBody>
      </p:sp>
      <p:pic>
        <p:nvPicPr>
          <p:cNvPr id="21506" name="Рисунок 16" descr="73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664" r="566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800" smtClean="0"/>
              <a:t>Удивило Никитина, что  зима в Индии начинается в июне, «Каждый день и ночь целых четыре месяца всюду вода и грязь. В эти дни у них пашут и сеют пшеницу, да рис, да горох. Да все съестное».</a:t>
            </a:r>
          </a:p>
        </p:txBody>
      </p:sp>
      <p:pic>
        <p:nvPicPr>
          <p:cNvPr id="22530" name="Рисунок 10" descr="16337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643063"/>
            <a:ext cx="66675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928688" y="-142875"/>
            <a:ext cx="7848600" cy="1173163"/>
          </a:xfrm>
        </p:spPr>
        <p:txBody>
          <a:bodyPr/>
          <a:lstStyle/>
          <a:p>
            <a:pPr eaLnBrk="1" hangingPunct="1"/>
            <a:r>
              <a:rPr lang="ru-RU" sz="2800" smtClean="0"/>
              <a:t>Удивила его жизнь и быт народов Индии</a:t>
            </a:r>
          </a:p>
        </p:txBody>
      </p:sp>
      <p:pic>
        <p:nvPicPr>
          <p:cNvPr id="23554" name="Рисунок 2" descr="033aa67fee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428750"/>
            <a:ext cx="2039937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3" descr="39bc19055b5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1428750"/>
            <a:ext cx="20574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4" descr="94b73d6be835ec9452ceaa3d6173a77c_bi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071938"/>
            <a:ext cx="25717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279%20p-0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1428750"/>
            <a:ext cx="16144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6" descr="ind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25" y="4071938"/>
            <a:ext cx="2335213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8" descr="@20080715154949_India%20(1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75" y="4071938"/>
            <a:ext cx="2643188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Рисунок 9" descr="1646110561-10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1800" y="1428750"/>
            <a:ext cx="16144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5072063" y="274638"/>
            <a:ext cx="3843337" cy="5154612"/>
          </a:xfrm>
        </p:spPr>
        <p:txBody>
          <a:bodyPr/>
          <a:lstStyle/>
          <a:p>
            <a:pPr eaLnBrk="1" hangingPunct="1"/>
            <a:r>
              <a:rPr lang="ru-RU" sz="2800" smtClean="0"/>
              <a:t>А закончить путешествие можно словами Афанасия Никитина: «А Русскую землю Бог да сохранит!»</a:t>
            </a:r>
          </a:p>
        </p:txBody>
      </p:sp>
      <p:pic>
        <p:nvPicPr>
          <p:cNvPr id="3" name="Рисунок 2" descr="kurier_149_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4786346" cy="5711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Ответы на тестовые задания</a:t>
            </a:r>
          </a:p>
        </p:txBody>
      </p:sp>
      <p:sp>
        <p:nvSpPr>
          <p:cNvPr id="25602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1 в))</a:t>
            </a:r>
          </a:p>
          <a:p>
            <a:pPr eaLnBrk="1" hangingPunct="1"/>
            <a:r>
              <a:rPr lang="ru-RU" dirty="0" smtClean="0"/>
              <a:t>2 а)                                           </a:t>
            </a:r>
          </a:p>
          <a:p>
            <a:pPr eaLnBrk="1" hangingPunct="1"/>
            <a:r>
              <a:rPr lang="ru-RU" dirty="0" smtClean="0"/>
              <a:t>3 б)                      Оценка:</a:t>
            </a:r>
          </a:p>
          <a:p>
            <a:pPr eaLnBrk="1" hangingPunct="1"/>
            <a:r>
              <a:rPr lang="ru-RU" dirty="0" smtClean="0"/>
              <a:t>4 а)                        5 -  выполнено 6 заданий</a:t>
            </a:r>
          </a:p>
          <a:p>
            <a:pPr eaLnBrk="1" hangingPunct="1"/>
            <a:r>
              <a:rPr lang="ru-RU" dirty="0" smtClean="0"/>
              <a:t>5 в)                        4 – выполнено 5-4 заданий                   </a:t>
            </a:r>
          </a:p>
          <a:p>
            <a:pPr eaLnBrk="1" hangingPunct="1"/>
            <a:r>
              <a:rPr lang="ru-RU" dirty="0" smtClean="0"/>
              <a:t>6 б, а, </a:t>
            </a:r>
            <a:r>
              <a:rPr lang="ru-RU" dirty="0" err="1" smtClean="0"/>
              <a:t>д</a:t>
            </a:r>
            <a:r>
              <a:rPr lang="ru-RU" dirty="0" smtClean="0"/>
              <a:t>, в, г            3 – выполнено  3 заданий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rgbClr val="0033CC"/>
                </a:solidFill>
              </a:rPr>
              <a:t>Море…Море…</a:t>
            </a:r>
            <a:endParaRPr lang="ru-RU" sz="5400" b="1" dirty="0">
              <a:solidFill>
                <a:srgbClr val="0033CC"/>
              </a:solidFill>
            </a:endParaRPr>
          </a:p>
        </p:txBody>
      </p:sp>
      <p:pic>
        <p:nvPicPr>
          <p:cNvPr id="2050" name="Picture 2" descr="C:\Documents and Settings\User\Рабочий стол\more1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43910"/>
            <a:ext cx="7056784" cy="531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8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«Хождение за три моря»</a:t>
            </a:r>
          </a:p>
        </p:txBody>
      </p:sp>
      <p:sp>
        <p:nvSpPr>
          <p:cNvPr id="15362" name="Подзаголовок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smtClean="0"/>
              <a:t>Путешествие Афанасия Никитина в Индию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2"/>
          <p:cNvSpPr>
            <a:spLocks noGrp="1"/>
          </p:cNvSpPr>
          <p:nvPr>
            <p:ph idx="1"/>
          </p:nvPr>
        </p:nvSpPr>
        <p:spPr>
          <a:xfrm>
            <a:off x="971550" y="549275"/>
            <a:ext cx="7315200" cy="4525963"/>
          </a:xfrm>
        </p:spPr>
        <p:txBody>
          <a:bodyPr/>
          <a:lstStyle/>
          <a:p>
            <a:pPr eaLnBrk="1" hangingPunct="1"/>
            <a:r>
              <a:rPr lang="ru-RU" smtClean="0"/>
              <a:t>Афанасий Никитин – первый ученый – географ Руси или предприимчивый купец.</a:t>
            </a:r>
          </a:p>
        </p:txBody>
      </p:sp>
      <p:pic>
        <p:nvPicPr>
          <p:cNvPr id="16386" name="Рисунок 10" descr="nikitin.jpg"/>
          <p:cNvPicPr>
            <a:picLocks noChangeAspect="1"/>
          </p:cNvPicPr>
          <p:nvPr/>
        </p:nvPicPr>
        <p:blipFill>
          <a:blip r:embed="rId2"/>
          <a:srcRect t="15753" b="15753"/>
          <a:stretch>
            <a:fillRect/>
          </a:stretch>
        </p:blipFill>
        <p:spPr bwMode="auto">
          <a:xfrm>
            <a:off x="1763713" y="1773238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848600" cy="706090"/>
          </a:xfrm>
        </p:spPr>
        <p:txBody>
          <a:bodyPr/>
          <a:lstStyle/>
          <a:p>
            <a:pPr algn="ctr"/>
            <a:r>
              <a:rPr lang="ru-RU" dirty="0" smtClean="0"/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124744"/>
            <a:ext cx="7315200" cy="5112568"/>
          </a:xfrm>
        </p:spPr>
        <p:txBody>
          <a:bodyPr/>
          <a:lstStyle/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solidFill>
                  <a:schemeClr val="bg2"/>
                </a:solidFill>
                <a:latin typeface="Times New Roman"/>
                <a:ea typeface="Times New Roman"/>
              </a:rPr>
              <a:t>Кто такой Афанасий Никитин?</a:t>
            </a:r>
          </a:p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solidFill>
                  <a:schemeClr val="bg2"/>
                </a:solidFill>
                <a:latin typeface="Times New Roman"/>
                <a:ea typeface="Times New Roman"/>
              </a:rPr>
              <a:t>С какой целью он отправился в путешествие в Индию?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3. Путешествие </a:t>
            </a:r>
            <a:r>
              <a:rPr lang="ru-RU" sz="2000" dirty="0">
                <a:solidFill>
                  <a:schemeClr val="bg2"/>
                </a:solidFill>
                <a:latin typeface="Times New Roman"/>
                <a:ea typeface="Times New Roman"/>
              </a:rPr>
              <a:t>по Индии</a:t>
            </a:r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2"/>
                </a:solidFill>
                <a:latin typeface="Times New Roman"/>
                <a:ea typeface="Times New Roman"/>
              </a:rPr>
              <a:t>Как называется второе море, которое переплыл А. Никитин.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Что удивило, чем возмущался и чем восхищался А. Никитин в Индии</a:t>
            </a:r>
          </a:p>
          <a:p>
            <a:pPr marL="0" lvl="0" indent="0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4. Путь домой. Причина возвращения.</a:t>
            </a:r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Маршрут путешествия.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Где были записи А. Никитина, и кто их обнаружил и напечатал книгу? 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chemeClr val="bg2"/>
                </a:solidFill>
                <a:latin typeface="Times New Roman"/>
                <a:ea typeface="Times New Roman"/>
              </a:rPr>
              <a:t>Как называлась эта книга?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1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 descr="N3052i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549275"/>
            <a:ext cx="4702175" cy="5472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5949950"/>
            <a:ext cx="8496300" cy="5873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Торговля не оправдала надежд Никитина, и, чтобы поправить дела, он отправился дальше – в Индию и провел там три года.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250825" y="260350"/>
            <a:ext cx="87137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60000"/>
              </a:spcBef>
              <a:buClr>
                <a:srgbClr val="000000"/>
              </a:buClr>
            </a:pPr>
            <a:r>
              <a:rPr lang="ru-RU" sz="1600" b="0">
                <a:solidFill>
                  <a:srgbClr val="004D66"/>
                </a:solidFill>
              </a:rPr>
              <a:t>В 1466 году тверской купец Афанасий Никитин отправился по торговым делам к Каспийскому морю.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6" descr="100016526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8" y="428625"/>
            <a:ext cx="3500437" cy="5862638"/>
          </a:xfrm>
        </p:spPr>
      </p:pic>
      <p:sp>
        <p:nvSpPr>
          <p:cNvPr id="1843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Свои впечатления об этой стране он изложил в записках, которые сейчас известны как «Хождение за три моря»</a:t>
            </a:r>
          </a:p>
        </p:txBody>
      </p:sp>
      <p:pic>
        <p:nvPicPr>
          <p:cNvPr id="18435" name="Рисунок 8" descr="хож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571875"/>
            <a:ext cx="362743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ir_acc_fiz_b.jpg"/>
          <p:cNvPicPr>
            <a:picLocks noChangeAspect="1"/>
          </p:cNvPicPr>
          <p:nvPr/>
        </p:nvPicPr>
        <p:blipFill>
          <a:blip r:embed="rId2"/>
          <a:srcRect l="4705" t="2650" r="4014" b="17844"/>
          <a:stretch>
            <a:fillRect/>
          </a:stretch>
        </p:blipFill>
        <p:spPr>
          <a:xfrm>
            <a:off x="285750" y="214313"/>
            <a:ext cx="6929438" cy="4286250"/>
          </a:xfrm>
          <a:prstGeom prst="rect">
            <a:avLst/>
          </a:prstGeom>
          <a:ln w="57150">
            <a:solidFill>
              <a:schemeClr val="tx2">
                <a:lumMod val="50000"/>
              </a:schemeClr>
            </a:solidFill>
          </a:ln>
        </p:spPr>
      </p:pic>
      <p:pic>
        <p:nvPicPr>
          <p:cNvPr id="5" name="Рисунок 4" descr="4076_1_o.jpg"/>
          <p:cNvPicPr>
            <a:picLocks noChangeAspect="1"/>
          </p:cNvPicPr>
          <p:nvPr/>
        </p:nvPicPr>
        <p:blipFill>
          <a:blip r:embed="rId3"/>
          <a:srcRect l="16147" r="18112" b="-3204"/>
          <a:stretch>
            <a:fillRect/>
          </a:stretch>
        </p:blipFill>
        <p:spPr>
          <a:xfrm>
            <a:off x="4929190" y="1571612"/>
            <a:ext cx="4071966" cy="4786346"/>
          </a:xfrm>
          <a:prstGeom prst="wedgeEllipseCallout">
            <a:avLst>
              <a:gd name="adj1" fmla="val -58335"/>
              <a:gd name="adj2" fmla="val -37988"/>
            </a:avLst>
          </a:prstGeom>
          <a:ln w="38100">
            <a:solidFill>
              <a:schemeClr val="bg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188" y="5072063"/>
            <a:ext cx="44291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Никитин оказался первым русским человеком, который увидел Индию.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Текст 12"/>
          <p:cNvSpPr>
            <a:spLocks noGrp="1"/>
          </p:cNvSpPr>
          <p:nvPr>
            <p:ph type="body" idx="1"/>
          </p:nvPr>
        </p:nvSpPr>
        <p:spPr>
          <a:xfrm>
            <a:off x="3786188" y="5214938"/>
            <a:ext cx="5135562" cy="1000125"/>
          </a:xfrm>
        </p:spPr>
        <p:txBody>
          <a:bodyPr/>
          <a:lstStyle/>
          <a:p>
            <a:pPr eaLnBrk="1" hangingPunct="1"/>
            <a:r>
              <a:rPr lang="ru-RU" smtClean="0"/>
              <a:t>Европейцам Индия представлялась состоящей из золота, драгоценных камней, благовоний и пряностей, а пряности в Европе ценились дороже золота.</a:t>
            </a:r>
          </a:p>
        </p:txBody>
      </p:sp>
      <p:pic>
        <p:nvPicPr>
          <p:cNvPr id="4" name="Содержимое 3" descr="india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r="29497"/>
          <a:stretch>
            <a:fillRect/>
          </a:stretch>
        </p:blipFill>
        <p:spPr>
          <a:xfrm>
            <a:off x="2643174" y="428604"/>
            <a:ext cx="3143250" cy="4071938"/>
          </a:xfrm>
          <a:prstGeom prst="ellips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</p:pic>
      <p:pic>
        <p:nvPicPr>
          <p:cNvPr id="5" name="Рисунок 4" descr="4aa73049975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1" y="0"/>
            <a:ext cx="2946788" cy="2357430"/>
          </a:xfrm>
          <a:prstGeom prst="wedgeEllipseCallout">
            <a:avLst>
              <a:gd name="adj1" fmla="val -46848"/>
              <a:gd name="adj2" fmla="val 29522"/>
            </a:avLst>
          </a:prstGeom>
        </p:spPr>
      </p:pic>
      <p:pic>
        <p:nvPicPr>
          <p:cNvPr id="6" name="Рисунок 5" descr="20080430-indian-speci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76538" cy="1714512"/>
          </a:xfrm>
          <a:prstGeom prst="wedgeEllipseCallout">
            <a:avLst>
              <a:gd name="adj1" fmla="val 49163"/>
              <a:gd name="adj2" fmla="val 47106"/>
            </a:avLst>
          </a:prstGeom>
        </p:spPr>
      </p:pic>
      <p:pic>
        <p:nvPicPr>
          <p:cNvPr id="7" name="Рисунок 6" descr="1233077574_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357694"/>
            <a:ext cx="3428992" cy="2287781"/>
          </a:xfrm>
          <a:prstGeom prst="wedgeEllipseCallout">
            <a:avLst>
              <a:gd name="adj1" fmla="val 42908"/>
              <a:gd name="adj2" fmla="val -50780"/>
            </a:avLst>
          </a:prstGeom>
        </p:spPr>
      </p:pic>
      <p:pic>
        <p:nvPicPr>
          <p:cNvPr id="9" name="Рисунок 8" descr="big_1196153050_20071127_114429_kamni-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0760" y="2428868"/>
            <a:ext cx="1905000" cy="2352675"/>
          </a:xfrm>
          <a:prstGeom prst="wedgeEllipseCallout">
            <a:avLst>
              <a:gd name="adj1" fmla="val -67853"/>
              <a:gd name="adj2" fmla="val -9681"/>
            </a:avLst>
          </a:prstGeom>
        </p:spPr>
      </p:pic>
      <p:pic>
        <p:nvPicPr>
          <p:cNvPr id="10" name="Рисунок 9" descr="india-5.jpg"/>
          <p:cNvPicPr>
            <a:picLocks noChangeAspect="1"/>
          </p:cNvPicPr>
          <p:nvPr/>
        </p:nvPicPr>
        <p:blipFill>
          <a:blip r:embed="rId7"/>
          <a:srcRect l="6250" t="4081" r="6250" b="4081"/>
          <a:stretch>
            <a:fillRect/>
          </a:stretch>
        </p:blipFill>
        <p:spPr>
          <a:xfrm>
            <a:off x="285720" y="1928802"/>
            <a:ext cx="2000264" cy="2286016"/>
          </a:xfrm>
          <a:prstGeom prst="wedgeEllipseCallout">
            <a:avLst>
              <a:gd name="adj1" fmla="val 65931"/>
              <a:gd name="adj2" fmla="val -9745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анализа причин неудачи проекта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анализа причин неудачи проекта</Template>
  <TotalTime>580</TotalTime>
  <Words>316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Garamond</vt:lpstr>
      <vt:lpstr>Times New Roman</vt:lpstr>
      <vt:lpstr>Презентация анализа причин неудачи проекта</vt:lpstr>
      <vt:lpstr>Презентация PowerPoint</vt:lpstr>
      <vt:lpstr>Море…Море…</vt:lpstr>
      <vt:lpstr> «Хождение за три моря»</vt:lpstr>
      <vt:lpstr>Презентация PowerPoint</vt:lpstr>
      <vt:lpstr>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Удивило Никитина, что  зима в Индии начинается в июне, «Каждый день и ночь целых четыре месяца всюду вода и грязь. В эти дни у них пашут и сеют пшеницу, да рис, да горох. Да все съестное».</vt:lpstr>
      <vt:lpstr>Удивила его жизнь и быт народов Индии</vt:lpstr>
      <vt:lpstr>А закончить путешествие можно словами Афанасия Никитина: «А Русскую землю Бог да сохранит!»</vt:lpstr>
      <vt:lpstr>Ответы на тестовые задания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[Название проекта] Анализ причин неудачи</dc:title>
  <dc:creator>Лозовая Л.И.</dc:creator>
  <cp:keywords>география, ФГОС</cp:keywords>
  <cp:lastModifiedBy>User</cp:lastModifiedBy>
  <cp:revision>60</cp:revision>
  <dcterms:created xsi:type="dcterms:W3CDTF">2009-03-25T15:51:22Z</dcterms:created>
  <dcterms:modified xsi:type="dcterms:W3CDTF">2022-10-31T05:47:14Z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TC010184551049</vt:lpwstr>
  </property>
</Properties>
</file>