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5A652-3500-4F3E-8FF1-3BBEDE626198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BB084-1A4D-4A65-9FED-726063A70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BB084-1A4D-4A65-9FED-726063A7035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BDC8BA-BA26-4098-8792-69710AB8B3E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ADD463-3368-4E9D-B2DA-5979BA6EEE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67793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ПРОВОДЫ В АРМИЮ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052736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«Солдатами не рождаются, 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солдатами становятся!»</a:t>
            </a:r>
          </a:p>
        </p:txBody>
      </p:sp>
      <p:pic>
        <p:nvPicPr>
          <p:cNvPr id="1026" name="Picture 2" descr="http://gov.cap.ru/home/71/knigi/tradizii2/IMAGE/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8475"/>
            <a:ext cx="6096000" cy="3819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72200" y="3429000"/>
            <a:ext cx="2520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Автор:  </a:t>
            </a:r>
            <a:r>
              <a:rPr lang="ru-RU" sz="2000" b="1" i="1" dirty="0" smtClean="0">
                <a:solidFill>
                  <a:srgbClr val="002060"/>
                </a:solidFill>
              </a:rPr>
              <a:t>классный руководитель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Мукина</a:t>
            </a:r>
            <a:r>
              <a:rPr lang="ru-RU" sz="2000" b="1" i="1" dirty="0" smtClean="0">
                <a:solidFill>
                  <a:srgbClr val="002060"/>
                </a:solidFill>
              </a:rPr>
              <a:t> С.Г.</a:t>
            </a: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 МБОУ «</a:t>
            </a:r>
            <a:r>
              <a:rPr lang="ru-RU" sz="2000" b="1" dirty="0" err="1" smtClean="0">
                <a:solidFill>
                  <a:srgbClr val="C00000"/>
                </a:solidFill>
              </a:rPr>
              <a:t>Яндобинская</a:t>
            </a:r>
            <a:r>
              <a:rPr lang="ru-RU" sz="2000" b="1" dirty="0" smtClean="0">
                <a:solidFill>
                  <a:srgbClr val="C00000"/>
                </a:solidFill>
              </a:rPr>
              <a:t> СОШ» </a:t>
            </a: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2021 г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</a:t>
            </a:r>
            <a:r>
              <a:rPr lang="ru-RU" sz="2400" b="1" dirty="0" smtClean="0"/>
              <a:t>На околице будущему солдату преподносили кружку пива. Выпив, кружку бросал вверх. Любимая девушка дарила парню платок или кисет</a:t>
            </a:r>
            <a:endParaRPr lang="ru-RU" sz="2400" b="1" dirty="0"/>
          </a:p>
        </p:txBody>
      </p:sp>
      <p:pic>
        <p:nvPicPr>
          <p:cNvPr id="22530" name="Picture 2" descr="C:\Users\Учитель\Desktop\чавашлах уявё\чаваш челхи\DSC079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5852583" cy="4389437"/>
          </a:xfrm>
          <a:prstGeom prst="rect">
            <a:avLst/>
          </a:prstGeom>
          <a:noFill/>
        </p:spPr>
      </p:pic>
      <p:pic>
        <p:nvPicPr>
          <p:cNvPr id="22531" name="Picture 3" descr="C:\Users\Учитель\Desktop\чавашлах уявё\чаваш челхи\DSC07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60648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97144" cy="4389120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     Когда наступала пора прощаться, рекрут выходил из дома строго спиной вперед, лицом к зданию. Этот древний обычай, как правило, соблюдают и сейчас. Причем родители и пожилые родственники остаются за столом как символ того, что они дожидаются призывника дома.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C:\Users\Учитель\Desktop\чавашлах уявё\101MSDCF\DSC01338.JPG"/>
          <p:cNvPicPr>
            <a:picLocks noChangeAspect="1" noChangeArrowheads="1"/>
          </p:cNvPicPr>
          <p:nvPr/>
        </p:nvPicPr>
        <p:blipFill>
          <a:blip r:embed="rId2" cstate="print"/>
          <a:srcRect l="9838" t="23750" r="9051"/>
          <a:stretch>
            <a:fillRect/>
          </a:stretch>
        </p:blipFill>
        <p:spPr bwMode="auto">
          <a:xfrm>
            <a:off x="899592" y="2238026"/>
            <a:ext cx="6552728" cy="4619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19256" cy="184482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vi-VN" sz="2200" dirty="0" smtClean="0"/>
              <a:t>Ыйтаççĕ:</a:t>
            </a:r>
            <a:r>
              <a:rPr lang="vi-VN" sz="2200" b="1" dirty="0" smtClean="0">
                <a:solidFill>
                  <a:srgbClr val="002060"/>
                </a:solidFill>
              </a:rPr>
              <a:t/>
            </a:r>
            <a:br>
              <a:rPr lang="vi-VN" sz="2200" b="1" dirty="0" smtClean="0">
                <a:solidFill>
                  <a:srgbClr val="002060"/>
                </a:solidFill>
              </a:rPr>
            </a:br>
            <a:r>
              <a:rPr lang="vi-VN" sz="2200" b="1" dirty="0" smtClean="0">
                <a:solidFill>
                  <a:srgbClr val="002060"/>
                </a:solidFill>
              </a:rPr>
              <a:t>- Кам эс;</a:t>
            </a:r>
            <a:br>
              <a:rPr lang="vi-VN" sz="2200" b="1" dirty="0" smtClean="0">
                <a:solidFill>
                  <a:srgbClr val="002060"/>
                </a:solidFill>
              </a:rPr>
            </a:br>
            <a:r>
              <a:rPr lang="vi-VN" sz="2200" b="1" dirty="0" smtClean="0">
                <a:solidFill>
                  <a:srgbClr val="002060"/>
                </a:solidFill>
              </a:rPr>
              <a:t>Эп калап: чăваш.</a:t>
            </a:r>
            <a:br>
              <a:rPr lang="vi-VN" sz="2200" b="1" dirty="0" smtClean="0">
                <a:solidFill>
                  <a:srgbClr val="002060"/>
                </a:solidFill>
              </a:rPr>
            </a:br>
            <a:r>
              <a:rPr lang="vi-VN" sz="2200" b="1" dirty="0" smtClean="0">
                <a:solidFill>
                  <a:srgbClr val="002060"/>
                </a:solidFill>
              </a:rPr>
              <a:t>Пур халăха тăван та хурăнташ.</a:t>
            </a:r>
            <a:br>
              <a:rPr lang="vi-VN" sz="2200" b="1" dirty="0" smtClean="0">
                <a:solidFill>
                  <a:srgbClr val="002060"/>
                </a:solidFill>
              </a:rPr>
            </a:br>
            <a:r>
              <a:rPr lang="vi-VN" sz="2200" b="1" dirty="0" smtClean="0">
                <a:solidFill>
                  <a:srgbClr val="002060"/>
                </a:solidFill>
              </a:rPr>
              <a:t>Чăвашлăха туптатпăр çĕр çинче.</a:t>
            </a:r>
            <a:br>
              <a:rPr lang="vi-VN" sz="2200" b="1" dirty="0" smtClean="0">
                <a:solidFill>
                  <a:srgbClr val="002060"/>
                </a:solidFill>
              </a:rPr>
            </a:br>
            <a:r>
              <a:rPr lang="vi-VN" sz="2200" b="1" dirty="0" smtClean="0">
                <a:solidFill>
                  <a:srgbClr val="002060"/>
                </a:solidFill>
              </a:rPr>
              <a:t>Чăвашлăхпа янратăр çут тĕнче</a:t>
            </a:r>
            <a:r>
              <a:rPr lang="vi-VN" sz="2200" dirty="0" smtClean="0"/>
              <a:t>.</a:t>
            </a:r>
            <a:endParaRPr lang="ru-RU" dirty="0"/>
          </a:p>
        </p:txBody>
      </p:sp>
      <p:pic>
        <p:nvPicPr>
          <p:cNvPr id="24578" name="Picture 2" descr="C:\Users\Учитель\Desktop\чавашлах уявё\чаваш челхи\DSC079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  <p:pic>
        <p:nvPicPr>
          <p:cNvPr id="5" name="Рисунок 4" descr="http://festival.1september.ru/articles/512338/img7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42798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589640" cy="43891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Проводы завершались песней прощания с родной деревней, лесами, полями, лугами, озерами, реками. Дальше на подводе отправлялся в место сбора новобранцев.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советский период обряд хранился примерно в таком же виде, но изменились слова песни. Мелодия оставалась такой же, лишь в разных деревнях имелись свои варианты исполнения.</a:t>
            </a:r>
          </a:p>
          <a:p>
            <a:endParaRPr lang="ru-RU" dirty="0"/>
          </a:p>
        </p:txBody>
      </p:sp>
      <p:pic>
        <p:nvPicPr>
          <p:cNvPr id="27650" name="Picture 2" descr="http://kupom.ru/images/photos/medium/article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71999"/>
            <a:ext cx="3048000" cy="2286001"/>
          </a:xfrm>
          <a:prstGeom prst="rect">
            <a:avLst/>
          </a:prstGeom>
          <a:noFill/>
        </p:spPr>
      </p:pic>
      <p:pic>
        <p:nvPicPr>
          <p:cNvPr id="27652" name="Picture 4" descr="http://kupom.ru/images/photos/medium/article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571999"/>
            <a:ext cx="3048000" cy="2286001"/>
          </a:xfrm>
          <a:prstGeom prst="rect">
            <a:avLst/>
          </a:prstGeom>
          <a:noFill/>
        </p:spPr>
      </p:pic>
      <p:pic>
        <p:nvPicPr>
          <p:cNvPr id="27654" name="Picture 6" descr="http://kupom.ru/images/photos/medium/article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571999"/>
            <a:ext cx="30480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Чувашский обычай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проводов в армию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5256584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4500" b="1" dirty="0" smtClean="0">
                <a:solidFill>
                  <a:srgbClr val="002060"/>
                </a:solidFill>
              </a:rPr>
              <a:t>Обычаи проводов в армию остаются неизменными с давних времен. Солдатская доля всегда была нелегка, особенно тяжела была она в царские времена, когда служить приходилось 25 лет, трагична она и во времена войн. Но и в наше нестабильное время молодому человеку, хотя всего на два года, отлучиться от родного дома, расстаться с семьей, близкими, друзьями нелегко. Поэтому обычаи проводов не забываются, песни не стареют, только слова в них меняются.</a:t>
            </a:r>
          </a:p>
          <a:p>
            <a:pPr algn="just"/>
            <a:r>
              <a:rPr lang="ru-RU" sz="4500" b="1" dirty="0" smtClean="0">
                <a:solidFill>
                  <a:srgbClr val="002060"/>
                </a:solidFill>
              </a:rPr>
              <a:t>Проводы — не очень веселый обряд. Особый тон ему придают песни, которые всегда грустны, тоскливы, печальны.</a:t>
            </a:r>
          </a:p>
          <a:p>
            <a:pPr algn="just"/>
            <a:r>
              <a:rPr lang="ru-RU" sz="4500" b="1" dirty="0" smtClean="0">
                <a:solidFill>
                  <a:srgbClr val="002060"/>
                </a:solidFill>
              </a:rPr>
              <a:t>В старину, когда служили по 25 лет, кого из 4—5 сыновей отдать в солдаты решал отец, а в деревне — сельский сход. Описание проводов рекрута в ХIХ веке сохранилось в рукописном фонде профессора Н.В.Никольского*.</a:t>
            </a:r>
          </a:p>
          <a:p>
            <a:pPr algn="just"/>
            <a:r>
              <a:rPr lang="ru-RU" sz="4500" b="1" dirty="0" smtClean="0">
                <a:solidFill>
                  <a:srgbClr val="002060"/>
                </a:solidFill>
              </a:rPr>
              <a:t>Когда молодой человек получает повестку, он собирает у себя дома своих друзей (парней и девушек). Они все вместе готовят так называемый платок солдата.</a:t>
            </a:r>
          </a:p>
          <a:p>
            <a:pPr algn="just"/>
            <a:r>
              <a:rPr lang="ru-RU" sz="4500" b="1" dirty="0" smtClean="0">
                <a:solidFill>
                  <a:srgbClr val="002060"/>
                </a:solidFill>
              </a:rPr>
              <a:t>Солдатский платок — это целое искусство. Вместе сшиваются два-три больших платка с кистями (шелковые шали). На одной стороне лентами вышивают красную звезду или цветы, на другой — имя солдата. С обеих сторон за углы пришивают еще 14—16 маленьких платков, ручки наподобие петель лыжных палок, чтобы призывнику было удобно держать. Украшают бусами, лентами. Когда платок готов, оценивать приходят родственники, соседи.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Учитель\Desktop\чавашлах уявё\чаваш челхи\DSC079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52583" cy="4389437"/>
          </a:xfrm>
          <a:prstGeom prst="rect">
            <a:avLst/>
          </a:prstGeom>
          <a:noFill/>
        </p:spPr>
      </p:pic>
      <p:pic>
        <p:nvPicPr>
          <p:cNvPr id="23555" name="Picture 3" descr="C:\Users\Учитель\Desktop\чавашлах уявё\чаваш челхи\DSC07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6152232" cy="4614174"/>
          </a:xfrm>
          <a:prstGeom prst="rect">
            <a:avLst/>
          </a:prstGeom>
          <a:noFill/>
        </p:spPr>
      </p:pic>
      <p:pic>
        <p:nvPicPr>
          <p:cNvPr id="23556" name="Picture 4" descr="C:\Users\Учитель\Desktop\чавашлах уявё\чаваш челхи\DSC07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862826"/>
            <a:ext cx="6152232" cy="4614174"/>
          </a:xfrm>
          <a:prstGeom prst="rect">
            <a:avLst/>
          </a:prstGeom>
          <a:noFill/>
        </p:spPr>
      </p:pic>
      <p:pic>
        <p:nvPicPr>
          <p:cNvPr id="23557" name="Picture 5" descr="C:\Users\Учитель\Desktop\чавашлах уявё\чаваш челхи\DSC079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53816"/>
            <a:ext cx="6272245" cy="4704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6107186" cy="5197606"/>
          </a:xfrm>
        </p:spPr>
      </p:pic>
      <p:pic>
        <p:nvPicPr>
          <p:cNvPr id="4" name="Рисунок 3" descr="http://festival.1september.ru/articles/512338/img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7848872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 descr="C:\Users\Учитель\Desktop\чавашлах уявё\чаваш челхи\DSC07909.JPG"/>
          <p:cNvPicPr>
            <a:picLocks noChangeAspect="1" noChangeArrowheads="1"/>
          </p:cNvPicPr>
          <p:nvPr/>
        </p:nvPicPr>
        <p:blipFill>
          <a:blip r:embed="rId4" cstate="print"/>
          <a:srcRect t="14175"/>
          <a:stretch>
            <a:fillRect/>
          </a:stretch>
        </p:blipFill>
        <p:spPr bwMode="auto">
          <a:xfrm>
            <a:off x="1547664" y="1340768"/>
            <a:ext cx="8128000" cy="5231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389120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Процессия останавливалась у дома, где участников обряда ждали с угощением. Заходили в дом с песнями. После застолья начинались пляски и частушки под гармошку. Родственники благословляли новобранца, дарили подарки (полотенца, деньги). Уходя, пели: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festival.1september.ru/articles/512338/img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643050"/>
            <a:ext cx="5400600" cy="136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11560" y="5220343"/>
            <a:ext cx="82089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34.jpg"/>
          <p:cNvPicPr>
            <a:picLocks noChangeAspect="1"/>
          </p:cNvPicPr>
          <p:nvPr/>
        </p:nvPicPr>
        <p:blipFill>
          <a:blip r:embed="rId3" cstate="print"/>
          <a:srcRect t="20548"/>
          <a:stretch>
            <a:fillRect/>
          </a:stretch>
        </p:blipFill>
        <p:spPr>
          <a:xfrm>
            <a:off x="4467310" y="3786190"/>
            <a:ext cx="5155000" cy="3071810"/>
          </a:xfrm>
          <a:prstGeom prst="rect">
            <a:avLst/>
          </a:prstGeom>
        </p:spPr>
      </p:pic>
      <p:pic>
        <p:nvPicPr>
          <p:cNvPr id="4099" name="Picture 3" descr="C:\Users\Учитель\Desktop\чавашлах уявё\чаваш челхи\DSC07908.JPG"/>
          <p:cNvPicPr>
            <a:picLocks noChangeAspect="1" noChangeArrowheads="1"/>
          </p:cNvPicPr>
          <p:nvPr/>
        </p:nvPicPr>
        <p:blipFill>
          <a:blip r:embed="rId4" cstate="print"/>
          <a:srcRect t="10309"/>
          <a:stretch>
            <a:fillRect/>
          </a:stretch>
        </p:blipFill>
        <p:spPr bwMode="auto">
          <a:xfrm>
            <a:off x="0" y="3000372"/>
            <a:ext cx="4566495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424936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solidFill>
                  <a:srgbClr val="002060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       Накануне отправки новобранец с друзьями, тесно обнявшись, с песнями под гармонь, связкой платков ходил по улицам деревни по солнцу. Встречным односельчанам низко кланялся. Всех приглашали на проводы</a:t>
            </a:r>
            <a:r>
              <a:rPr lang="ru-RU" sz="5400" dirty="0" smtClean="0">
                <a:solidFill>
                  <a:srgbClr val="002060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.</a:t>
            </a:r>
            <a:endParaRPr lang="ru-RU" dirty="0"/>
          </a:p>
        </p:txBody>
      </p:sp>
      <p:pic>
        <p:nvPicPr>
          <p:cNvPr id="4" name="Содержимое 3" descr="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5852583" cy="4389437"/>
          </a:xfrm>
          <a:prstGeom prst="rect">
            <a:avLst/>
          </a:prstGeom>
        </p:spPr>
      </p:pic>
      <p:pic>
        <p:nvPicPr>
          <p:cNvPr id="19458" name="Picture 2" descr="C:\Users\Учитель\Desktop\чавашлах уявё\чаваш челхи\DSC07911.JPG"/>
          <p:cNvPicPr>
            <a:picLocks noChangeAspect="1" noChangeArrowheads="1"/>
          </p:cNvPicPr>
          <p:nvPr/>
        </p:nvPicPr>
        <p:blipFill>
          <a:blip r:embed="rId3" cstate="print"/>
          <a:srcRect t="14563"/>
          <a:stretch>
            <a:fillRect/>
          </a:stretch>
        </p:blipFill>
        <p:spPr bwMode="auto">
          <a:xfrm>
            <a:off x="508000" y="1268760"/>
            <a:ext cx="8128000" cy="5208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В день отъезда все друзья, родственники с угощениями собирались в доме у родителей новобранца, садились за стол. Затем новобранец делал 3 круга вокруг стола по солнцу, при этом вместе друзьями пел: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festival.1september.ru/articles/512338/img5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021288"/>
            <a:ext cx="4429274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6114256" cy="4585692"/>
          </a:xfrm>
          <a:prstGeom prst="rect">
            <a:avLst/>
          </a:prstGeom>
        </p:spPr>
      </p:pic>
      <p:pic>
        <p:nvPicPr>
          <p:cNvPr id="20482" name="Picture 2" descr="C:\Users\Учитель\Desktop\чавашлах уявё\чаваш челхи\DSC07913.JPG"/>
          <p:cNvPicPr>
            <a:picLocks noChangeAspect="1" noChangeArrowheads="1"/>
          </p:cNvPicPr>
          <p:nvPr/>
        </p:nvPicPr>
        <p:blipFill>
          <a:blip r:embed="rId4" cstate="print"/>
          <a:srcRect t="12663" r="8362"/>
          <a:stretch>
            <a:fillRect/>
          </a:stretch>
        </p:blipFill>
        <p:spPr bwMode="auto">
          <a:xfrm>
            <a:off x="2555776" y="1196752"/>
            <a:ext cx="6588224" cy="470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     Мать давала сыну каравай хлеба. Он подрезал горбушу. Если она падала навзничь, то служба пройдет удачно, если ничком - то будут трудности.</a:t>
            </a:r>
            <a:br>
              <a:rPr lang="ru-RU" sz="2400" dirty="0" smtClean="0"/>
            </a:br>
            <a:r>
              <a:rPr lang="ru-RU" sz="2400" dirty="0" smtClean="0"/>
              <a:t>     Новобранец кланялся родителям, которых усаживали на стулья.</a:t>
            </a:r>
            <a:endParaRPr lang="ru-RU" sz="2400" dirty="0"/>
          </a:p>
        </p:txBody>
      </p:sp>
      <p:pic>
        <p:nvPicPr>
          <p:cNvPr id="4" name="Содержимое 3" descr="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5808391" cy="4968552"/>
          </a:xfrm>
        </p:spPr>
      </p:pic>
      <p:pic>
        <p:nvPicPr>
          <p:cNvPr id="21506" name="Picture 2" descr="C:\Users\Учитель\Desktop\чавашлах уявё\чаваш челхи\DSC07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3816" y="1916832"/>
            <a:ext cx="5720184" cy="4290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589640" cy="438912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Родители благословляли сына, давали напутствие: “Пусть Бог бережет, возвращайся живым и здоровым и т.д.” Отец подносил к сыну икону, сын цел ее, стоя на коленях. Родители и все присутствующие давали новобранцу деньги с пожеланием вернуть их обратно (означало вернуться здоровым).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gov.cap.ru/UserFiles/photo/201604/27/Albom154464/img_3266.jpg"/>
          <p:cNvPicPr>
            <a:picLocks noChangeAspect="1" noChangeArrowheads="1"/>
          </p:cNvPicPr>
          <p:nvPr/>
        </p:nvPicPr>
        <p:blipFill>
          <a:blip r:embed="rId2" cstate="print"/>
          <a:srcRect t="13857"/>
          <a:stretch>
            <a:fillRect/>
          </a:stretch>
        </p:blipFill>
        <p:spPr bwMode="auto">
          <a:xfrm>
            <a:off x="1043608" y="2492896"/>
            <a:ext cx="7077075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519</Words>
  <Application>Microsoft Office PowerPoint</Application>
  <PresentationFormat>Экран (4:3)</PresentationFormat>
  <Paragraphs>24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ПРОВОДЫ В АРМИЮ</vt:lpstr>
      <vt:lpstr>Чувашский обычай  проводов в армию</vt:lpstr>
      <vt:lpstr>Слайд 3</vt:lpstr>
      <vt:lpstr>Слайд 4</vt:lpstr>
      <vt:lpstr>Слайд 5</vt:lpstr>
      <vt:lpstr>       Накануне отправки новобранец с друзьями, тесно обнявшись, с песнями под гармонь, связкой платков ходил по улицам деревни по солнцу. Встречным односельчанам низко кланялся. Всех приглашали на проводы.</vt:lpstr>
      <vt:lpstr>В день отъезда все друзья, родственники с угощениями собирались в доме у родителей новобранца, садились за стол. Затем новобранец делал 3 круга вокруг стола по солнцу, при этом вместе друзьями пел: </vt:lpstr>
      <vt:lpstr>      Мать давала сыну каравай хлеба. Он подрезал горбушу. Если она падала навзничь, то служба пройдет удачно, если ничком - то будут трудности.      Новобранец кланялся родителям, которых усаживали на стулья.</vt:lpstr>
      <vt:lpstr>Слайд 9</vt:lpstr>
      <vt:lpstr>   На околице будущему солдату преподносили кружку пива. Выпив, кружку бросал вверх. Любимая девушка дарила парню платок или кисет</vt:lpstr>
      <vt:lpstr>Слайд 11</vt:lpstr>
      <vt:lpstr>      Ыйтаççĕ: - Кам эс; Эп калап: чăваш. Пур халăха тăван та хурăнташ. Чăвашлăха туптатпăр çĕр çинче. Чăвашлăхпа янратăр çут тĕнче.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ПРОВОДЫ В АРМИЮ</dc:title>
  <dc:creator>Учитель</dc:creator>
  <cp:lastModifiedBy>Учитель</cp:lastModifiedBy>
  <cp:revision>19</cp:revision>
  <dcterms:created xsi:type="dcterms:W3CDTF">2016-05-06T05:50:37Z</dcterms:created>
  <dcterms:modified xsi:type="dcterms:W3CDTF">2021-11-26T05:06:05Z</dcterms:modified>
</cp:coreProperties>
</file>