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7"/>
  </p:notesMasterIdLst>
  <p:sldIdLst>
    <p:sldId id="292" r:id="rId2"/>
    <p:sldId id="267" r:id="rId3"/>
    <p:sldId id="287" r:id="rId4"/>
    <p:sldId id="289" r:id="rId5"/>
    <p:sldId id="286" r:id="rId6"/>
    <p:sldId id="291" r:id="rId7"/>
    <p:sldId id="257" r:id="rId8"/>
    <p:sldId id="269" r:id="rId9"/>
    <p:sldId id="261" r:id="rId10"/>
    <p:sldId id="262" r:id="rId11"/>
    <p:sldId id="263" r:id="rId12"/>
    <p:sldId id="264" r:id="rId13"/>
    <p:sldId id="266" r:id="rId14"/>
    <p:sldId id="293" r:id="rId15"/>
    <p:sldId id="294" r:id="rId16"/>
    <p:sldId id="295" r:id="rId17"/>
    <p:sldId id="296" r:id="rId18"/>
    <p:sldId id="270" r:id="rId19"/>
    <p:sldId id="271" r:id="rId20"/>
    <p:sldId id="272" r:id="rId21"/>
    <p:sldId id="273" r:id="rId22"/>
    <p:sldId id="274" r:id="rId23"/>
    <p:sldId id="279" r:id="rId24"/>
    <p:sldId id="280" r:id="rId25"/>
    <p:sldId id="275" r:id="rId26"/>
    <p:sldId id="276" r:id="rId27"/>
    <p:sldId id="277" r:id="rId28"/>
    <p:sldId id="290" r:id="rId29"/>
    <p:sldId id="278" r:id="rId30"/>
    <p:sldId id="281" r:id="rId31"/>
    <p:sldId id="282" r:id="rId32"/>
    <p:sldId id="283" r:id="rId33"/>
    <p:sldId id="284" r:id="rId34"/>
    <p:sldId id="285" r:id="rId35"/>
    <p:sldId id="26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3B739449-FB4E-4EC6-9E3A-E1731272A9A3}">
          <p14:sldIdLst>
            <p14:sldId id="256"/>
          </p14:sldIdLst>
        </p14:section>
        <p14:section name="Раздел без заголовка" id="{508D021C-73AC-489F-B313-D8C45EE37994}">
          <p14:sldIdLst>
            <p14:sldId id="267"/>
            <p14:sldId id="287"/>
            <p14:sldId id="289"/>
            <p14:sldId id="286"/>
            <p14:sldId id="257"/>
            <p14:sldId id="269"/>
            <p14:sldId id="261"/>
            <p14:sldId id="262"/>
            <p14:sldId id="263"/>
            <p14:sldId id="264"/>
            <p14:sldId id="266"/>
            <p14:sldId id="270"/>
            <p14:sldId id="271"/>
            <p14:sldId id="272"/>
            <p14:sldId id="273"/>
            <p14:sldId id="274"/>
            <p14:sldId id="279"/>
            <p14:sldId id="280"/>
            <p14:sldId id="275"/>
            <p14:sldId id="276"/>
            <p14:sldId id="277"/>
            <p14:sldId id="290"/>
            <p14:sldId id="278"/>
            <p14:sldId id="281"/>
            <p14:sldId id="282"/>
            <p14:sldId id="283"/>
            <p14:sldId id="284"/>
            <p14:sldId id="285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56" autoAdjust="0"/>
  </p:normalViewPr>
  <p:slideViewPr>
    <p:cSldViewPr>
      <p:cViewPr>
        <p:scale>
          <a:sx n="72" d="100"/>
          <a:sy n="72" d="100"/>
        </p:scale>
        <p:origin x="-8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C431E-0754-45FD-8A6F-63FE14115A35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C4234-3FFF-46A3-B89F-218BB642A9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9797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F61937-6EA8-45EC-914B-503FFAF5D3DC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0DC26F-8A3F-426A-97FF-0E4108C4377B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1ED4F2-6865-40E6-9777-3D9513B27D39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6E2B1E-316B-4E1B-8AB8-BB040D14F82A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71BB6B-34FE-4960-B2FC-22B2F04CC659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5779DE-A68F-4FFF-9C29-D38F16DB1F56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EB8CA7-8F5E-4F00-B9DE-FE39FAFE33F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://lenta.ru/photo/gagarinfoto/0-9703_Jpg.htm" TargetMode="External"/><Relationship Id="rId7" Type="http://schemas.openxmlformats.org/officeDocument/2006/relationships/hyperlink" Target="http://lenta.ru/photo/gagarinfoto/0_5474_Jpg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lend.ru/person" TargetMode="External"/><Relationship Id="rId2" Type="http://schemas.openxmlformats.org/officeDocument/2006/relationships/hyperlink" Target="http://www.federalspace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ziza.qip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lenta.ru/photo/gagarinfoto/1_5839_Jpg.htm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928688" y="142875"/>
            <a:ext cx="6715125" cy="1657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/>
                <a:cs typeface="Arial"/>
              </a:rPr>
              <a:t>Юрий Гагарин-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50825" y="5013176"/>
            <a:ext cx="88931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  <a:latin typeface="Candara" pitchFamily="34" charset="0"/>
              </a:rPr>
              <a:t>первый  космонавт планеты Земля.</a:t>
            </a:r>
          </a:p>
        </p:txBody>
      </p:sp>
      <p:pic>
        <p:nvPicPr>
          <p:cNvPr id="6149" name="Рисунок 15" descr="http://www.librairieduglobe.com/cms/wp-content/gagari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72816"/>
            <a:ext cx="7272808" cy="3431142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Сержант Юрий Гагарин</a:t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1556792"/>
            <a:ext cx="3384506" cy="4911755"/>
          </a:xfrm>
        </p:spPr>
      </p:pic>
    </p:spTree>
    <p:extLst>
      <p:ext uri="{BB962C8B-B14F-4D97-AF65-F5344CB8AC3E}">
        <p14:creationId xmlns:p14="http://schemas.microsoft.com/office/powerpoint/2010/main" xmlns="" val="28839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Ю.А. Гагарин — курсант Саратовского авиационного училища, самостоятельные учебные полеты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988840"/>
            <a:ext cx="6552728" cy="4478118"/>
          </a:xfrm>
        </p:spPr>
      </p:pic>
    </p:spTree>
    <p:extLst>
      <p:ext uri="{BB962C8B-B14F-4D97-AF65-F5344CB8AC3E}">
        <p14:creationId xmlns:p14="http://schemas.microsoft.com/office/powerpoint/2010/main" xmlns="" val="13947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4016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Ю.А. Гагарин в своем кабинете в Звездном городке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844824"/>
            <a:ext cx="6609994" cy="4834965"/>
          </a:xfrm>
        </p:spPr>
      </p:pic>
    </p:spTree>
    <p:extLst>
      <p:ext uri="{BB962C8B-B14F-4D97-AF65-F5344CB8AC3E}">
        <p14:creationId xmlns:p14="http://schemas.microsoft.com/office/powerpoint/2010/main" xmlns="" val="328152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3387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Ю.А. Гагарин и С.П.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Королев 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на космодроме Байконур. Газета "Комсомольская правда"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988840"/>
            <a:ext cx="6401547" cy="453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259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042988" y="404813"/>
            <a:ext cx="7273925" cy="96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Почему Гагарин?</a:t>
            </a:r>
          </a:p>
        </p:txBody>
      </p:sp>
      <p:pic>
        <p:nvPicPr>
          <p:cNvPr id="21512" name="Рисунок 611" descr="http://www.cosmoworld.ru/spaceencyclopedia/gagarin/gagarin_2_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3384054" cy="5073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513" name="Рисунок 629" descr="http://www.cosmoworld.ru/spaceencyclopedia/gagarin/gagarin_2_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84784"/>
            <a:ext cx="3384178" cy="50403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 rot="5400000">
            <a:off x="5399882" y="3032918"/>
            <a:ext cx="5905500" cy="7921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Почему Гагарин?</a:t>
            </a:r>
          </a:p>
        </p:txBody>
      </p:sp>
      <p:pic>
        <p:nvPicPr>
          <p:cNvPr id="23558" name="Picture 6" descr="Г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3108325" cy="5689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59" name="Picture 7" descr="Г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260350"/>
            <a:ext cx="3487738" cy="24876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1989" name="Text Box 8"/>
          <p:cNvSpPr txBox="1">
            <a:spLocks noChangeArrowheads="1"/>
          </p:cNvSpPr>
          <p:nvPr/>
        </p:nvSpPr>
        <p:spPr bwMode="auto">
          <a:xfrm>
            <a:off x="3543300" y="3160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 </a:t>
            </a:r>
          </a:p>
        </p:txBody>
      </p:sp>
      <p:sp>
        <p:nvSpPr>
          <p:cNvPr id="15368" name="WordArt 8"/>
          <p:cNvSpPr>
            <a:spLocks noChangeArrowheads="1" noChangeShapeType="1" noTextEdit="1"/>
          </p:cNvSpPr>
          <p:nvPr/>
        </p:nvSpPr>
        <p:spPr bwMode="auto">
          <a:xfrm>
            <a:off x="3995738" y="2276475"/>
            <a:ext cx="3311525" cy="4103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i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153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7488237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50000">
                      <a:srgbClr val="CC0000"/>
                    </a:gs>
                    <a:gs pos="100000">
                      <a:srgbClr val="FF00FF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Лучший из двадцати...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547813" y="1628775"/>
            <a:ext cx="5106987" cy="155416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</a:rPr>
              <a:t>1960 год - Юрий Гагарин</a:t>
            </a:r>
          </a:p>
          <a:p>
            <a:pPr algn="ctr"/>
            <a:r>
              <a:rPr lang="ru-RU" sz="3200" b="1">
                <a:solidFill>
                  <a:srgbClr val="000000"/>
                </a:solidFill>
              </a:rPr>
              <a:t> принят в отряд </a:t>
            </a:r>
          </a:p>
          <a:p>
            <a:pPr algn="ctr"/>
            <a:r>
              <a:rPr lang="ru-RU" sz="3200" b="1">
                <a:solidFill>
                  <a:srgbClr val="000000"/>
                </a:solidFill>
              </a:rPr>
              <a:t>будущих космонавтов.</a:t>
            </a:r>
          </a:p>
        </p:txBody>
      </p:sp>
      <p:pic>
        <p:nvPicPr>
          <p:cNvPr id="23563" name="Picture 5" descr="0-9703smal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4149725"/>
            <a:ext cx="3702050" cy="180181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50825" y="1385888"/>
            <a:ext cx="6516688" cy="2043112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  <a:cs typeface="Arial" charset="0"/>
              </a:rPr>
              <a:t>● Медицинские обследования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</a:rPr>
              <a:t>● </a:t>
            </a:r>
            <a:r>
              <a:rPr lang="ru-RU" sz="3200" b="1">
                <a:solidFill>
                  <a:srgbClr val="000000"/>
                </a:solidFill>
                <a:cs typeface="Arial" charset="0"/>
              </a:rPr>
              <a:t>Учебные  занятия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</a:rPr>
              <a:t>● Испытания, тренировки</a:t>
            </a:r>
          </a:p>
        </p:txBody>
      </p:sp>
      <p:pic>
        <p:nvPicPr>
          <p:cNvPr id="23565" name="Рисунок 635" descr="http://www.cosmoworld.ru/spaceencyclopedia/gagarin/gagarin_2_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21163"/>
            <a:ext cx="3810000" cy="21336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6635" name="Рисунок 667" descr="http://www.cosmoworld.ru/spaceencyclopedia/gagarin/gagarin_2_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425" y="3068638"/>
            <a:ext cx="2924175" cy="34861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3567" name="Picture 10" descr="0_5474small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3288" y="3860800"/>
            <a:ext cx="3668712" cy="27146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6631" name="Рисунок 630" descr="http://www.cosmoworld.ru/spaceencyclopedia/gagarin/gagarin_2_2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7763" y="2492375"/>
            <a:ext cx="1866900" cy="3810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7596188" y="6372225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9" name="AutoShape 11">
            <a:hlinkClick r:id="" action="ppaction://hlinkshowjump?jump=lastslideviewed" highlightClick="1"/>
            <a:hlinkHover r:id="" action="ppaction://noaction"/>
          </p:cNvPr>
          <p:cNvSpPr>
            <a:spLocks noChangeArrowheads="1"/>
          </p:cNvSpPr>
          <p:nvPr/>
        </p:nvSpPr>
        <p:spPr bwMode="auto">
          <a:xfrm>
            <a:off x="0" y="6215063"/>
            <a:ext cx="360363" cy="476250"/>
          </a:xfrm>
          <a:prstGeom prst="actionButtonRetur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0" grpId="1" animBg="1"/>
      <p:bldP spid="23564" grpId="0" animBg="1"/>
      <p:bldP spid="235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1222375" y="260350"/>
            <a:ext cx="669766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Решение комиссии:</a:t>
            </a:r>
          </a:p>
          <a:p>
            <a:pPr algn="ctr"/>
            <a:endParaRPr lang="ru-RU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932040" y="2060575"/>
            <a:ext cx="360077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FFFF00"/>
                </a:solidFill>
              </a:rPr>
              <a:t>патриотизм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859338" y="2636838"/>
            <a:ext cx="1500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отвага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4932041" y="3300413"/>
            <a:ext cx="263239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скромность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4902200" y="3905250"/>
            <a:ext cx="319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железная воля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932040" y="4581128"/>
            <a:ext cx="16450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знания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932363" y="5157788"/>
            <a:ext cx="3453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любовь к людям</a:t>
            </a:r>
          </a:p>
        </p:txBody>
      </p:sp>
      <p:sp>
        <p:nvSpPr>
          <p:cNvPr id="29711" name="WordArt 15"/>
          <p:cNvSpPr>
            <a:spLocks noChangeArrowheads="1" noChangeShapeType="1" noTextEdit="1"/>
          </p:cNvSpPr>
          <p:nvPr/>
        </p:nvSpPr>
        <p:spPr bwMode="auto">
          <a:xfrm>
            <a:off x="395288" y="6092825"/>
            <a:ext cx="79216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"Задание будет выполнено!"</a:t>
            </a:r>
          </a:p>
        </p:txBody>
      </p:sp>
      <p:pic>
        <p:nvPicPr>
          <p:cNvPr id="29712" name="Рисунок 669" descr="http://www.cosmoworld.ru/spaceencyclopedia/gagarin/gagarin_2_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060575"/>
            <a:ext cx="4464050" cy="35433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4592" name="WordArt 16"/>
          <p:cNvSpPr>
            <a:spLocks noChangeArrowheads="1" noChangeShapeType="1" noTextEdit="1"/>
          </p:cNvSpPr>
          <p:nvPr/>
        </p:nvSpPr>
        <p:spPr bwMode="auto">
          <a:xfrm>
            <a:off x="1258888" y="1268413"/>
            <a:ext cx="64817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ЛЕТИТ  ГАГАРИН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4" grpId="0"/>
      <p:bldP spid="29705" grpId="0"/>
      <p:bldP spid="29706" grpId="0"/>
      <p:bldP spid="29707" grpId="0"/>
      <p:bldP spid="29708" grpId="0"/>
      <p:bldP spid="29709" grpId="0"/>
      <p:bldP spid="29711" grpId="0" animBg="1"/>
      <p:bldP spid="2459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Перед стартом</a:t>
            </a:r>
            <a:br>
              <a:rPr lang="ru-RU" sz="4000" b="1" i="1" dirty="0"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556792"/>
            <a:ext cx="6776305" cy="4892722"/>
          </a:xfrm>
        </p:spPr>
      </p:pic>
    </p:spTree>
    <p:extLst>
      <p:ext uri="{BB962C8B-B14F-4D97-AF65-F5344CB8AC3E}">
        <p14:creationId xmlns:p14="http://schemas.microsoft.com/office/powerpoint/2010/main" xmlns="" val="4135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Перед стартом, в дороге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12776"/>
            <a:ext cx="7344816" cy="5184575"/>
          </a:xfrm>
        </p:spPr>
      </p:pic>
    </p:spTree>
    <p:extLst>
      <p:ext uri="{BB962C8B-B14F-4D97-AF65-F5344CB8AC3E}">
        <p14:creationId xmlns:p14="http://schemas.microsoft.com/office/powerpoint/2010/main" xmlns="" val="25998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332657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ервым человеком, который покорил космос,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был Юрий Алексеевич Гагарин. </a:t>
            </a:r>
            <a:endParaRPr lang="ru-RU" b="1" i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3654"/>
            <a:ext cx="6480720" cy="521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346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Перед стартом — Главный конструктор напутствует Первого космонавта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268761"/>
            <a:ext cx="7128792" cy="5329968"/>
          </a:xfrm>
        </p:spPr>
      </p:pic>
    </p:spTree>
    <p:extLst>
      <p:ext uri="{BB962C8B-B14F-4D97-AF65-F5344CB8AC3E}">
        <p14:creationId xmlns:p14="http://schemas.microsoft.com/office/powerpoint/2010/main" xmlns="" val="55430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Перед посадкой в космический корабль</a:t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124744"/>
            <a:ext cx="7560840" cy="5358836"/>
          </a:xfrm>
        </p:spPr>
      </p:pic>
    </p:spTree>
    <p:extLst>
      <p:ext uri="{BB962C8B-B14F-4D97-AF65-F5344CB8AC3E}">
        <p14:creationId xmlns:p14="http://schemas.microsoft.com/office/powerpoint/2010/main" xmlns="" val="14363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332656"/>
            <a:ext cx="3672408" cy="591574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solidFill>
                  <a:srgbClr val="CCDDE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12 апреля </a:t>
            </a:r>
            <a:r>
              <a:rPr lang="ru-RU" sz="4000" b="1" i="1" dirty="0" smtClean="0">
                <a:solidFill>
                  <a:srgbClr val="CCDDE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1961г.</a:t>
            </a:r>
          </a:p>
          <a:p>
            <a:pPr algn="ctr"/>
            <a:r>
              <a:rPr lang="ru-RU" sz="4000" b="1" i="1" dirty="0" smtClean="0">
                <a:solidFill>
                  <a:srgbClr val="CCDDE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CCDDE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Юрий Гагарин первым из землян совершил космический полет на корабле  "Восток-1"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9724" y="404664"/>
            <a:ext cx="4454723" cy="5843736"/>
          </a:xfrm>
        </p:spPr>
      </p:pic>
    </p:spTree>
    <p:extLst>
      <p:ext uri="{BB962C8B-B14F-4D97-AF65-F5344CB8AC3E}">
        <p14:creationId xmlns:p14="http://schemas.microsoft.com/office/powerpoint/2010/main" xmlns="" val="132098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Фото из космоса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340768"/>
            <a:ext cx="4247479" cy="37444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340768"/>
            <a:ext cx="4199827" cy="37444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5373216"/>
            <a:ext cx="8496944" cy="1466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ru-RU" altLang="ru-RU" sz="3200" dirty="0" smtClean="0">
                <a:solidFill>
                  <a:schemeClr val="bg1"/>
                </a:solidFill>
              </a:rPr>
              <a:t>П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ервый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полёт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человека</a:t>
            </a:r>
            <a:r>
              <a:rPr lang="en-GB" altLang="ru-RU" sz="3200" dirty="0" smtClean="0">
                <a:solidFill>
                  <a:schemeClr val="bg1"/>
                </a:solidFill>
              </a:rPr>
              <a:t> в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космос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на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корабле</a:t>
            </a:r>
            <a:r>
              <a:rPr lang="en-GB" altLang="ru-RU" sz="3200" dirty="0" smtClean="0">
                <a:solidFill>
                  <a:schemeClr val="bg1"/>
                </a:solidFill>
              </a:rPr>
              <a:t> «Восток-1»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продолжался</a:t>
            </a:r>
            <a:r>
              <a:rPr lang="en-GB" altLang="ru-RU" sz="3200" dirty="0" smtClean="0">
                <a:solidFill>
                  <a:schemeClr val="bg1"/>
                </a:solidFill>
              </a:rPr>
              <a:t> 108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минут</a:t>
            </a:r>
            <a:r>
              <a:rPr lang="en-GB" altLang="ru-RU" sz="3200" dirty="0" smtClean="0">
                <a:solidFill>
                  <a:schemeClr val="bg1"/>
                </a:solidFill>
              </a:rPr>
              <a:t> (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один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виток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вокруг</a:t>
            </a:r>
            <a:r>
              <a:rPr lang="en-GB" altLang="ru-RU" sz="3200" dirty="0" smtClean="0">
                <a:solidFill>
                  <a:schemeClr val="bg1"/>
                </a:solidFill>
              </a:rPr>
              <a:t> </a:t>
            </a:r>
            <a:r>
              <a:rPr lang="en-GB" altLang="ru-RU" sz="3200" dirty="0" err="1" smtClean="0">
                <a:solidFill>
                  <a:schemeClr val="bg1"/>
                </a:solidFill>
              </a:rPr>
              <a:t>Земли</a:t>
            </a:r>
            <a:r>
              <a:rPr lang="ru-RU" altLang="ru-RU" sz="3200" dirty="0" smtClean="0">
                <a:solidFill>
                  <a:schemeClr val="bg1"/>
                </a:solidFill>
              </a:rPr>
              <a:t>). Позывной  -»Кедр»</a:t>
            </a:r>
            <a:endParaRPr lang="en-GB" altLang="ru-RU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6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285122"/>
            <a:ext cx="4248472" cy="44644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264162"/>
            <a:ext cx="420053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937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24136"/>
          </a:xfrm>
        </p:spPr>
        <p:txBody>
          <a:bodyPr>
            <a:no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 радостью и гордостью встретила страна сообщение ТАСС о полете Юрия Гагарина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846" y="2079484"/>
            <a:ext cx="7443570" cy="4415678"/>
          </a:xfrm>
        </p:spPr>
      </p:pic>
    </p:spTree>
    <p:extLst>
      <p:ext uri="{BB962C8B-B14F-4D97-AF65-F5344CB8AC3E}">
        <p14:creationId xmlns:p14="http://schemas.microsoft.com/office/powerpoint/2010/main" xmlns="" val="6812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Ю.А. Гагарин докладывает руководителям государства о завершении полета.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204864"/>
            <a:ext cx="6441222" cy="3816424"/>
          </a:xfrm>
        </p:spPr>
      </p:pic>
    </p:spTree>
    <p:extLst>
      <p:ext uri="{BB962C8B-B14F-4D97-AF65-F5344CB8AC3E}">
        <p14:creationId xmlns:p14="http://schemas.microsoft.com/office/powerpoint/2010/main" xmlns="" val="27708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Встреча Юрия Гагарина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772816"/>
            <a:ext cx="7244369" cy="4113328"/>
          </a:xfrm>
        </p:spPr>
      </p:pic>
    </p:spTree>
    <p:extLst>
      <p:ext uri="{BB962C8B-B14F-4D97-AF65-F5344CB8AC3E}">
        <p14:creationId xmlns:p14="http://schemas.microsoft.com/office/powerpoint/2010/main" xmlns="" val="696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23528" y="332656"/>
            <a:ext cx="3105472" cy="6264696"/>
          </a:xfrm>
        </p:spPr>
        <p:txBody>
          <a:bodyPr/>
          <a:lstStyle/>
          <a:p>
            <a:pPr marL="342900" lvl="0" indent="-342900" algn="ctr" fontAlgn="base">
              <a:lnSpc>
                <a:spcPct val="90000"/>
              </a:lnSpc>
              <a:spcAft>
                <a:spcPct val="0"/>
              </a:spcAft>
              <a:buClrTx/>
              <a:buSzTx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За этот подвиг ему было присвоено звание Героя Советского Союза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,</a:t>
            </a:r>
          </a:p>
          <a:p>
            <a:pPr marL="342900" lvl="0" indent="-342900" algn="ctr" fontAlgn="base">
              <a:lnSpc>
                <a:spcPct val="90000"/>
              </a:lnSpc>
              <a:spcAft>
                <a:spcPct val="0"/>
              </a:spcAft>
              <a:buClrTx/>
              <a:buSzTx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а день полета Гагарина в космос был объявлен праздником - Днём космонавтики</a:t>
            </a:r>
            <a:r>
              <a:rPr lang="ru-RU" sz="2800" dirty="0">
                <a:latin typeface="Calibri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2656"/>
            <a:ext cx="511256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57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Дорога в космос. Записки летчика-космонавта СССР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628800"/>
            <a:ext cx="8208912" cy="4968552"/>
          </a:xfrm>
        </p:spPr>
      </p:pic>
    </p:spTree>
    <p:extLst>
      <p:ext uri="{BB962C8B-B14F-4D97-AF65-F5344CB8AC3E}">
        <p14:creationId xmlns:p14="http://schemas.microsoft.com/office/powerpoint/2010/main" xmlns="" val="24508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728192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Юрий Алексеевич Гагарин родился 9 марта 1934 года в селе </a:t>
            </a:r>
            <a:r>
              <a:rPr lang="ru-RU" sz="2800" dirty="0" err="1"/>
              <a:t>Клушино</a:t>
            </a:r>
            <a:r>
              <a:rPr lang="ru-RU" sz="2800" dirty="0"/>
              <a:t> </a:t>
            </a:r>
            <a:r>
              <a:rPr lang="ru-RU" sz="2800" dirty="0" err="1"/>
              <a:t>Гжатского</a:t>
            </a:r>
            <a:r>
              <a:rPr lang="ru-RU" sz="2800" dirty="0"/>
              <a:t> района Смоленской области, недалеко от города </a:t>
            </a:r>
            <a:r>
              <a:rPr lang="ru-RU" sz="2800" dirty="0" err="1"/>
              <a:t>Гжатск</a:t>
            </a:r>
            <a:r>
              <a:rPr lang="ru-RU" sz="2800" dirty="0"/>
              <a:t>, который ныне переименован в Гагарин.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813690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85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Мемориальная доска в честь Гагарина в НАСА</a:t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9902" y="1874444"/>
            <a:ext cx="6308442" cy="4650900"/>
          </a:xfrm>
        </p:spPr>
      </p:pic>
    </p:spTree>
    <p:extLst>
      <p:ext uri="{BB962C8B-B14F-4D97-AF65-F5344CB8AC3E}">
        <p14:creationId xmlns:p14="http://schemas.microsoft.com/office/powerpoint/2010/main" xmlns="" val="273447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Юрий Гагарин — публикации в изданиях</a:t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47799"/>
            <a:ext cx="4524667" cy="42179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778766"/>
            <a:ext cx="3429000" cy="435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35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880741"/>
            <a:ext cx="3694268" cy="55456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796076"/>
            <a:ext cx="42195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474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87" y="1700808"/>
            <a:ext cx="3096345" cy="23019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700808"/>
            <a:ext cx="3877275" cy="46851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156424"/>
            <a:ext cx="3168352" cy="22295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7664" y="692696"/>
            <a:ext cx="56218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Юрий Гаранин с семьей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69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27 марта 1968 года Ю. А. Гагарин погиб при невыясненных обстоятельствах вблизи деревни </a:t>
            </a:r>
            <a:r>
              <a:rPr lang="ru-RU" sz="2000" b="1" dirty="0" err="1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Новосёлово</a:t>
            </a:r>
            <a:r>
              <a:rPr lang="ru-RU" sz="2000" b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Киржачского</a:t>
            </a:r>
            <a:r>
              <a:rPr lang="ru-RU" sz="2000" b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района Владимирской области во время одного из тренировочных полётов вместе с военным лётчиком </a:t>
            </a:r>
            <a:br>
              <a:rPr lang="ru-RU" sz="2000" b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000" b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В. С. </a:t>
            </a:r>
            <a:r>
              <a:rPr lang="ru-RU" sz="2000" b="1" dirty="0" err="1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Серёгиным</a:t>
            </a:r>
            <a:r>
              <a:rPr lang="ru-RU" sz="2000" b="1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.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040767"/>
            <a:ext cx="3995541" cy="40905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2040767"/>
            <a:ext cx="3847789" cy="400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33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Список используемой литературы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www.federalspace.ru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hlinkClick r:id="rId3"/>
              </a:rPr>
              <a:t>http://www.calend.ru/person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hlinkClick r:id="rId4"/>
              </a:rPr>
              <a:t>http://ziza.qip.ru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54770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6672"/>
            <a:ext cx="4320480" cy="577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body" idx="2"/>
          </p:nvPr>
        </p:nvSpPr>
        <p:spPr>
          <a:xfrm>
            <a:off x="685800" y="0"/>
            <a:ext cx="2743200" cy="62484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 </a:t>
            </a:r>
            <a:r>
              <a:rPr lang="ru-RU" sz="3200" dirty="0"/>
              <a:t>сентября 1941 года, пошёл в школу, </a:t>
            </a:r>
            <a:endParaRPr lang="ru-RU" sz="3200" dirty="0" smtClean="0"/>
          </a:p>
          <a:p>
            <a:r>
              <a:rPr lang="ru-RU" sz="3200" dirty="0" smtClean="0"/>
              <a:t>но </a:t>
            </a:r>
            <a:r>
              <a:rPr lang="ru-RU" sz="3200" dirty="0"/>
              <a:t>12 октября деревню заняли немцы и учёба прервалась. Два года деревня была оккупирована немцами. 		</a:t>
            </a:r>
          </a:p>
        </p:txBody>
      </p:sp>
    </p:spTree>
    <p:extLst>
      <p:ext uri="{BB962C8B-B14F-4D97-AF65-F5344CB8AC3E}">
        <p14:creationId xmlns:p14="http://schemas.microsoft.com/office/powerpoint/2010/main" xmlns="" val="118493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229600" cy="165618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9 </a:t>
            </a:r>
            <a:r>
              <a:rPr lang="ru-RU" sz="3200" dirty="0"/>
              <a:t>апреля 1943 года, деревню освободила Красная армия, и учёба в школе возобновилась. </a:t>
            </a:r>
            <a:r>
              <a:rPr lang="ru-RU" sz="3200" dirty="0" smtClean="0"/>
              <a:t>Землянка</a:t>
            </a:r>
            <a:r>
              <a:rPr lang="ru-RU" sz="3200" dirty="0"/>
              <a:t>, в которой в годы войны жила семья Гагариных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5"/>
            <a:ext cx="7632848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64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7296" y="1628800"/>
            <a:ext cx="63367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В мае 1949 года </a:t>
            </a:r>
            <a:r>
              <a:rPr lang="ru-RU" sz="2800" dirty="0" smtClean="0"/>
              <a:t>Гагарин окончил шестой класс </a:t>
            </a:r>
            <a:r>
              <a:rPr lang="ru-RU" sz="2800" dirty="0" err="1" smtClean="0"/>
              <a:t>Гжатской</a:t>
            </a:r>
            <a:r>
              <a:rPr lang="ru-RU" sz="2800" dirty="0" smtClean="0"/>
              <a:t> средней школы, и поступил в Люберецкое ремесленное училище. Одновременно поступил в вечернюю школу рабочей молодёжи, седьмой класс которой окончил в мае 1951 года, а в июне окончил с отличием училище по специальности формовщик-литейщик.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404664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В 1945 году </a:t>
            </a:r>
            <a:r>
              <a:rPr lang="ru-RU" sz="2800" dirty="0" smtClean="0"/>
              <a:t>семья Гагариных переехала в город </a:t>
            </a:r>
            <a:r>
              <a:rPr lang="ru-RU" sz="2800" dirty="0" err="1" smtClean="0"/>
              <a:t>Гжатск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Picture 11" descr="1_5839smal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520280" cy="3628524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060848"/>
            <a:ext cx="7238923" cy="455145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Юрий Гагарин (в первом ряду музыкантов второй справа)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трубач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самодеятельном оркестре ремесленного училища в подмосковном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городе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Люберцы</a:t>
            </a:r>
          </a:p>
        </p:txBody>
      </p:sp>
    </p:spTree>
    <p:extLst>
      <p:ext uri="{BB962C8B-B14F-4D97-AF65-F5344CB8AC3E}">
        <p14:creationId xmlns:p14="http://schemas.microsoft.com/office/powerpoint/2010/main" xmlns="" val="342381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/>
              <a:t>Молодой Юрий </a:t>
            </a:r>
            <a:r>
              <a:rPr lang="ru-RU" sz="4000" b="1" i="1" dirty="0" smtClean="0"/>
              <a:t>Гагарин</a:t>
            </a:r>
            <a:endParaRPr lang="ru-RU" sz="4000" b="1" i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264683"/>
            <a:ext cx="3528392" cy="5481725"/>
          </a:xfrm>
        </p:spPr>
      </p:pic>
    </p:spTree>
    <p:extLst>
      <p:ext uri="{BB962C8B-B14F-4D97-AF65-F5344CB8AC3E}">
        <p14:creationId xmlns:p14="http://schemas.microsoft.com/office/powerpoint/2010/main" xmlns="" val="348866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844824"/>
            <a:ext cx="3139134" cy="4724149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Гагарин — студент Саратовского индустриального техникума</a:t>
            </a:r>
          </a:p>
        </p:txBody>
      </p:sp>
    </p:spTree>
    <p:extLst>
      <p:ext uri="{BB962C8B-B14F-4D97-AF65-F5344CB8AC3E}">
        <p14:creationId xmlns:p14="http://schemas.microsoft.com/office/powerpoint/2010/main" xmlns="" val="26173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735</TotalTime>
  <Words>406</Words>
  <Application>Microsoft Office PowerPoint</Application>
  <PresentationFormat>Экран (4:3)</PresentationFormat>
  <Paragraphs>63</Paragraphs>
  <Slides>35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Слайд 1</vt:lpstr>
      <vt:lpstr>Слайд 2</vt:lpstr>
      <vt:lpstr>Юрий Алексеевич Гагарин родился 9 марта 1934 года в селе Клушино Гжатского района Смоленской области, недалеко от города Гжатск, который ныне переименован в Гагарин. </vt:lpstr>
      <vt:lpstr>Слайд 4</vt:lpstr>
      <vt:lpstr> 9 апреля 1943 года, деревню освободила Красная армия, и учёба в школе возобновилась. Землянка, в которой в годы войны жила семья Гагариных</vt:lpstr>
      <vt:lpstr>Слайд 6</vt:lpstr>
      <vt:lpstr>Юрий Гагарин (в первом ряду музыкантов второй справа) — трубач в самодеятельном оркестре ремесленного училища в подмосковном              городе Люберцы</vt:lpstr>
      <vt:lpstr>Молодой Юрий Гагарин</vt:lpstr>
      <vt:lpstr> Гагарин — студент Саратовского индустриального техникума</vt:lpstr>
      <vt:lpstr>Сержант Юрий Гагарин  </vt:lpstr>
      <vt:lpstr>Ю.А. Гагарин — курсант Саратовского авиационного училища, самостоятельные учебные полеты </vt:lpstr>
      <vt:lpstr>Ю.А. Гагарин в своем кабинете в Звездном городке</vt:lpstr>
      <vt:lpstr>Ю.А. Гагарин и С.П. Королев  на космодроме Байконур. Газета "Комсомольская правда" </vt:lpstr>
      <vt:lpstr>Слайд 14</vt:lpstr>
      <vt:lpstr>Слайд 15</vt:lpstr>
      <vt:lpstr>Слайд 16</vt:lpstr>
      <vt:lpstr>Слайд 17</vt:lpstr>
      <vt:lpstr>Перед стартом </vt:lpstr>
      <vt:lpstr>Перед стартом, в дороге</vt:lpstr>
      <vt:lpstr>Перед стартом — Главный конструктор напутствует Первого космонавта </vt:lpstr>
      <vt:lpstr>Перед посадкой в космический корабль </vt:lpstr>
      <vt:lpstr>Слайд 22</vt:lpstr>
      <vt:lpstr>Фото из космоса</vt:lpstr>
      <vt:lpstr>Слайд 24</vt:lpstr>
      <vt:lpstr>С радостью и гордостью встретила страна сообщение ТАСС о полете Юрия Гагарина </vt:lpstr>
      <vt:lpstr>Ю.А. Гагарин докладывает руководителям государства о завершении полета.  </vt:lpstr>
      <vt:lpstr>Встреча Юрия Гагарина </vt:lpstr>
      <vt:lpstr>Слайд 28</vt:lpstr>
      <vt:lpstr>Дорога в космос. Записки летчика-космонавта СССР </vt:lpstr>
      <vt:lpstr>Мемориальная доска в честь Гагарина в НАСА </vt:lpstr>
      <vt:lpstr>Юрий Гагарин — публикации в изданиях </vt:lpstr>
      <vt:lpstr>Слайд 32</vt:lpstr>
      <vt:lpstr>Слайд 33</vt:lpstr>
      <vt:lpstr>27 марта 1968 года Ю. А. Гагарин погиб при невыясненных обстоятельствах вблизи деревни Новосёлово Киржачского района Владимирской области во время одного из тренировочных полётов вместе с военным лётчиком  В. С. Серёгиным. </vt:lpstr>
      <vt:lpstr>Список используемой литературы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Novosibirsk</dc:title>
  <dc:creator>Максим</dc:creator>
  <cp:lastModifiedBy>Sveta</cp:lastModifiedBy>
  <cp:revision>52</cp:revision>
  <dcterms:created xsi:type="dcterms:W3CDTF">2012-11-22T12:21:42Z</dcterms:created>
  <dcterms:modified xsi:type="dcterms:W3CDTF">2016-04-11T19:18:47Z</dcterms:modified>
</cp:coreProperties>
</file>