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  <p:sldMasterId id="2147483767" r:id="rId2"/>
  </p:sldMasterIdLst>
  <p:notesMasterIdLst>
    <p:notesMasterId r:id="rId22"/>
  </p:notesMasterIdLst>
  <p:sldIdLst>
    <p:sldId id="278" r:id="rId3"/>
    <p:sldId id="277" r:id="rId4"/>
    <p:sldId id="257" r:id="rId5"/>
    <p:sldId id="274" r:id="rId6"/>
    <p:sldId id="280" r:id="rId7"/>
    <p:sldId id="279" r:id="rId8"/>
    <p:sldId id="281" r:id="rId9"/>
    <p:sldId id="282" r:id="rId10"/>
    <p:sldId id="283" r:id="rId11"/>
    <p:sldId id="284" r:id="rId12"/>
    <p:sldId id="285" r:id="rId13"/>
    <p:sldId id="258" r:id="rId14"/>
    <p:sldId id="292" r:id="rId15"/>
    <p:sldId id="293" r:id="rId16"/>
    <p:sldId id="294" r:id="rId17"/>
    <p:sldId id="295" r:id="rId18"/>
    <p:sldId id="275" r:id="rId19"/>
    <p:sldId id="296" r:id="rId20"/>
    <p:sldId id="268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ван Иванов" initials="ИИ" lastIdx="1" clrIdx="0">
    <p:extLst>
      <p:ext uri="{19B8F6BF-5375-455C-9EA6-DF929625EA0E}">
        <p15:presenceInfo xmlns:p15="http://schemas.microsoft.com/office/powerpoint/2012/main" userId="62b2ea27467ae51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74" autoAdjust="0"/>
  </p:normalViewPr>
  <p:slideViewPr>
    <p:cSldViewPr snapToGrid="0" showGuides="1">
      <p:cViewPr varScale="1">
        <p:scale>
          <a:sx n="107" d="100"/>
          <a:sy n="107" d="100"/>
        </p:scale>
        <p:origin x="61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123B42-DED2-453C-995F-F1A9FF5948E3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B5806-1448-41C6-B0E1-79D947533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065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">
            <a:extLst>
              <a:ext uri="{FF2B5EF4-FFF2-40B4-BE49-F238E27FC236}">
                <a16:creationId xmlns:a16="http://schemas.microsoft.com/office/drawing/2014/main" id="{09A3841D-21C2-4BE0-983D-CD391962C2B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241619F-C9BC-46EB-AF93-CB64306ABFAF}" type="slidenum">
              <a:rPr lang="ru-RU" altLang="ru-RU">
                <a:latin typeface="Calibri" panose="020F050202020403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8435" name="Text Box 1">
            <a:extLst>
              <a:ext uri="{FF2B5EF4-FFF2-40B4-BE49-F238E27FC236}">
                <a16:creationId xmlns:a16="http://schemas.microsoft.com/office/drawing/2014/main" id="{F08BF3B7-BEE0-435A-8D8A-B511E8B6BB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BCC526B0-4312-4BA7-A1E2-D4A1866A1FA3}" type="slidenum">
              <a:rPr lang="ru-RU" altLang="ru-RU">
                <a:latin typeface="Calibri" panose="020F050202020403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8436" name="Rectangle 2">
            <a:extLst>
              <a:ext uri="{FF2B5EF4-FFF2-40B4-BE49-F238E27FC236}">
                <a16:creationId xmlns:a16="http://schemas.microsoft.com/office/drawing/2014/main" id="{FE17B826-C323-43CE-A6F7-110F92EE75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8437" name="Rectangle 3">
            <a:extLst>
              <a:ext uri="{FF2B5EF4-FFF2-40B4-BE49-F238E27FC236}">
                <a16:creationId xmlns:a16="http://schemas.microsoft.com/office/drawing/2014/main" id="{8DA7AD05-1F1E-48F3-AE0E-2F49FD4D7C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>
            <a:extLst>
              <a:ext uri="{FF2B5EF4-FFF2-40B4-BE49-F238E27FC236}">
                <a16:creationId xmlns:a16="http://schemas.microsoft.com/office/drawing/2014/main" id="{1EBD0B66-3C6D-4F87-8F1D-09D2AAF42F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/>
        </p:spPr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09263302-A8DC-45A0-A18D-23EAD036FB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Today</a:t>
            </a:r>
            <a:r>
              <a:rPr lang="en-US" baseline="0" dirty="0"/>
              <a:t> we’ll read about rooms in the house. Look what this</a:t>
            </a:r>
            <a:r>
              <a:rPr lang="ru-RU" baseline="0" dirty="0"/>
              <a:t>?</a:t>
            </a:r>
            <a:endParaRPr lang="en-US" baseline="0" dirty="0"/>
          </a:p>
          <a:p>
            <a:pPr marL="171450" indent="-171450">
              <a:buFontTx/>
              <a:buChar char="-"/>
            </a:pPr>
            <a:r>
              <a:rPr lang="en-US" baseline="0" dirty="0"/>
              <a:t>You will listen and read about Lulu and Larry’s grandparents’ arrival from Australia.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DC78A-04B1-43AC-BBB4-F94F0813593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918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Первичное закрепление грамматики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1342-C5D3-487B-B71B-ACD4C06F3F5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778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! </a:t>
            </a:r>
            <a:r>
              <a:rPr lang="ru-RU"/>
              <a:t>«Змейка» высовывает язычок, напоминая нам о правильном произношении звука.</a:t>
            </a:r>
          </a:p>
          <a:p>
            <a:r>
              <a:rPr lang="en-US"/>
              <a:t>! </a:t>
            </a:r>
            <a:r>
              <a:rPr lang="ru-RU"/>
              <a:t>Отвечая на предложенный вопрос, учащиеся вспоминают об употреблении глагола-связки в  единственном и множественном числах, и делают предположения об использовании данных оборотов «</a:t>
            </a:r>
            <a:r>
              <a:rPr lang="en-US"/>
              <a:t>There is/are</a:t>
            </a:r>
            <a:r>
              <a:rPr lang="ru-RU"/>
              <a:t>»</a:t>
            </a:r>
            <a:r>
              <a:rPr lang="en-US"/>
              <a:t>/</a:t>
            </a:r>
            <a:endParaRPr lang="ru-RU"/>
          </a:p>
          <a:p>
            <a:endParaRPr lang="ru-RU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3E04DA-D8B2-4E4C-95F9-CE18F707F5EB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127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687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820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44816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186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06845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1109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5909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29488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8972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002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7892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5541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3163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7851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4339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3310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6934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8225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7807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280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1001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53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4919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8177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440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1371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475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892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748FB-DC4A-46FC-950C-79CD33C73F1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7D6A3-DAD6-441B-A1A8-50EEB7685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484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11" Type="http://schemas.openxmlformats.org/officeDocument/2006/relationships/image" Target="../media/image43.jpg"/><Relationship Id="rId5" Type="http://schemas.openxmlformats.org/officeDocument/2006/relationships/image" Target="../media/image37.jpeg"/><Relationship Id="rId10" Type="http://schemas.openxmlformats.org/officeDocument/2006/relationships/image" Target="../media/image42.jp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88205F-6928-4EEE-8D69-3A9AD6E5EF4B}"/>
              </a:ext>
            </a:extLst>
          </p:cNvPr>
          <p:cNvSpPr txBox="1"/>
          <p:nvPr/>
        </p:nvSpPr>
        <p:spPr>
          <a:xfrm>
            <a:off x="1563689" y="692151"/>
            <a:ext cx="613116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TODAY IS THE …</a:t>
            </a:r>
            <a: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</a:t>
            </a:r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OF ……</a:t>
            </a:r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39BF5E-F149-45DB-BAE2-97E0A043A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6121" y="601084"/>
            <a:ext cx="119044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ru-RU" sz="4000" b="1" dirty="0">
                <a:solidFill>
                  <a:srgbClr val="FF0000"/>
                </a:solidFill>
              </a:rPr>
              <a:t>15th</a:t>
            </a:r>
            <a:endParaRPr lang="ru-RU" alt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337409-64D9-4965-8574-E8C2EF3CF7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3142" y="601084"/>
            <a:ext cx="155279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ru-RU" sz="4000" b="1" dirty="0">
                <a:solidFill>
                  <a:srgbClr val="FF0000"/>
                </a:solidFill>
              </a:rPr>
              <a:t>March</a:t>
            </a:r>
            <a:endParaRPr lang="ru-RU" altLang="ru-RU" sz="4000" b="1" dirty="0">
              <a:solidFill>
                <a:srgbClr val="FF0000"/>
              </a:solidFill>
            </a:endParaRPr>
          </a:p>
        </p:txBody>
      </p:sp>
      <p:pic>
        <p:nvPicPr>
          <p:cNvPr id="3077" name="Рисунок 6">
            <a:extLst>
              <a:ext uri="{FF2B5EF4-FFF2-40B4-BE49-F238E27FC236}">
                <a16:creationId xmlns:a16="http://schemas.microsoft.com/office/drawing/2014/main" id="{24AE8672-A27B-48A5-B7C9-AD458DBDC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565" y="1341438"/>
            <a:ext cx="7155424" cy="4939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603616A-5C48-4E3B-8878-741966AB2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DF7C33C-8C1B-4B1C-B930-03F0B12C439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155EC84C-FADE-4C81-8491-59C570215CB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EE31CAE-8BA8-4326-980E-C5FDDB719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Задачи урока: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18883A20-592B-4774-8EBD-F5044AC3B4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Повторить слова по теме «Дом», «Предметы мебели»</a:t>
            </a:r>
          </a:p>
          <a:p>
            <a:r>
              <a:rPr lang="ru-RU" b="1" dirty="0"/>
              <a:t>Повторить предлоги «места»</a:t>
            </a:r>
          </a:p>
          <a:p>
            <a:r>
              <a:rPr lang="ru-RU" b="1" dirty="0"/>
              <a:t>Повторить структуру </a:t>
            </a:r>
            <a:r>
              <a:rPr lang="en-US" b="1" dirty="0"/>
              <a:t>there is\are</a:t>
            </a:r>
          </a:p>
          <a:p>
            <a:r>
              <a:rPr lang="ru-RU" b="1" dirty="0"/>
              <a:t>Читать </a:t>
            </a:r>
          </a:p>
          <a:p>
            <a:r>
              <a:rPr lang="ru-RU" b="1" dirty="0"/>
              <a:t>Говорить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03079B-4B17-44F6-975E-C1F713D48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266" y="3069332"/>
            <a:ext cx="4501331" cy="300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356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6FF212-74A8-4514-8014-51102F1C0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Words</a:t>
            </a:r>
            <a:r>
              <a:rPr lang="ru-RU" dirty="0"/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744134-75F3-41D2-998B-F831B934AEF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2800" b="1" dirty="0"/>
              <a:t>a house</a:t>
            </a:r>
          </a:p>
          <a:p>
            <a:r>
              <a:rPr lang="en-US" sz="2800" b="1" dirty="0"/>
              <a:t>a bedroom</a:t>
            </a:r>
          </a:p>
          <a:p>
            <a:r>
              <a:rPr lang="en-US" sz="2800" b="1" dirty="0"/>
              <a:t>a living-room</a:t>
            </a:r>
          </a:p>
          <a:p>
            <a:r>
              <a:rPr lang="en-US" sz="2800" b="1" dirty="0"/>
              <a:t>a kitchen</a:t>
            </a:r>
          </a:p>
          <a:p>
            <a:r>
              <a:rPr lang="en-US" sz="2800" b="1" dirty="0"/>
              <a:t>a garden</a:t>
            </a:r>
          </a:p>
          <a:p>
            <a:r>
              <a:rPr lang="en-US" sz="2800" b="1" dirty="0"/>
              <a:t>a sofa</a:t>
            </a:r>
          </a:p>
          <a:p>
            <a:r>
              <a:rPr lang="en-US" sz="2800" b="1" dirty="0"/>
              <a:t>a chair</a:t>
            </a:r>
          </a:p>
          <a:p>
            <a:r>
              <a:rPr lang="en-US" sz="2800" b="1" dirty="0"/>
              <a:t>a table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0112304-7DCE-4D14-85A8-7B358EDB152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2900" b="1" dirty="0"/>
              <a:t>a cooker</a:t>
            </a:r>
          </a:p>
          <a:p>
            <a:r>
              <a:rPr lang="en-US" sz="2900" b="1" dirty="0"/>
              <a:t>a bath</a:t>
            </a:r>
          </a:p>
          <a:p>
            <a:r>
              <a:rPr lang="en-US" sz="2900" b="1" dirty="0"/>
              <a:t>a mirror</a:t>
            </a:r>
          </a:p>
          <a:p>
            <a:r>
              <a:rPr lang="en-US" sz="2900" b="1" dirty="0"/>
              <a:t>a cupboard</a:t>
            </a:r>
          </a:p>
          <a:p>
            <a:r>
              <a:rPr lang="en-US" sz="2900" b="1" dirty="0"/>
              <a:t>a wardrobe</a:t>
            </a:r>
          </a:p>
          <a:p>
            <a:r>
              <a:rPr lang="en-US" sz="2900" b="1" dirty="0"/>
              <a:t>a fridge</a:t>
            </a:r>
          </a:p>
          <a:p>
            <a:r>
              <a:rPr lang="en-US" sz="2900" b="1" dirty="0"/>
              <a:t>a TV set</a:t>
            </a:r>
          </a:p>
          <a:p>
            <a:r>
              <a:rPr lang="en-US" sz="2900" b="1" dirty="0"/>
              <a:t>a glass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1601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817" y="928152"/>
            <a:ext cx="2359646" cy="1862211"/>
          </a:xfrm>
          <a:prstGeom prst="rect">
            <a:avLst/>
          </a:prstGeom>
        </p:spPr>
      </p:pic>
      <p:pic>
        <p:nvPicPr>
          <p:cNvPr id="4" name="Picture 2" descr="http://blocs.xtec.cat/english123456/files/2013/10/1-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94" t="5771" r="51888" b="62129"/>
          <a:stretch/>
        </p:blipFill>
        <p:spPr bwMode="auto">
          <a:xfrm>
            <a:off x="8916626" y="928152"/>
            <a:ext cx="2306201" cy="2062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4360" y="3848372"/>
            <a:ext cx="2272560" cy="21692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0518" y="936172"/>
            <a:ext cx="2721568" cy="19594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48735" y="3910837"/>
            <a:ext cx="2641984" cy="20443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1233" y="3558928"/>
            <a:ext cx="2629534" cy="245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550937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93710550_3949747_prepositions_of_positio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753" y="982132"/>
            <a:ext cx="6982343" cy="522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82705" y="4500192"/>
            <a:ext cx="1972235" cy="188267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C00000"/>
                </a:solidFill>
              </a:rPr>
              <a:t>Where?</a:t>
            </a:r>
          </a:p>
          <a:p>
            <a:pPr algn="ctr"/>
            <a:endParaRPr lang="en-US" sz="4400" b="1" dirty="0">
              <a:solidFill>
                <a:srgbClr val="C00000"/>
              </a:solidFill>
            </a:endParaRPr>
          </a:p>
          <a:p>
            <a:pPr algn="ctr"/>
            <a:endParaRPr lang="en-US" sz="4400" b="1" dirty="0">
              <a:solidFill>
                <a:srgbClr val="C00000"/>
              </a:solidFill>
            </a:endParaRPr>
          </a:p>
          <a:p>
            <a:pPr algn="ctr"/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42263384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780" y="178258"/>
            <a:ext cx="7627930" cy="6480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407" y="104221"/>
            <a:ext cx="839754" cy="8440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307" y="155174"/>
            <a:ext cx="758825" cy="742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вал 3"/>
          <p:cNvSpPr/>
          <p:nvPr/>
        </p:nvSpPr>
        <p:spPr>
          <a:xfrm>
            <a:off x="3215680" y="4653136"/>
            <a:ext cx="360040" cy="288032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783632" y="4949552"/>
            <a:ext cx="1224136" cy="288032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795327" y="5262195"/>
            <a:ext cx="860513" cy="288032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216454" y="5661248"/>
            <a:ext cx="864096" cy="288032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647728" y="5949280"/>
            <a:ext cx="360040" cy="288032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274503" y="6251984"/>
            <a:ext cx="733265" cy="288032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16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2783632" y="260648"/>
            <a:ext cx="7128792" cy="1656184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143672" y="3861048"/>
            <a:ext cx="3024336" cy="115212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071664" y="2132856"/>
            <a:ext cx="2736304" cy="115212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880706" y="385891"/>
            <a:ext cx="70316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того, чтобы сказать что где-то что-то есть англичане используют оборот </a:t>
            </a:r>
            <a:r>
              <a:rPr lang="ru-RU" sz="3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n-US" sz="3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is / There are</a:t>
            </a:r>
            <a:r>
              <a:rPr lang="ru-RU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sz="3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11" name="Rectangle 7"/>
          <p:cNvSpPr>
            <a:spLocks noChangeArrowheads="1"/>
          </p:cNvSpPr>
          <p:nvPr/>
        </p:nvSpPr>
        <p:spPr bwMode="auto">
          <a:xfrm>
            <a:off x="3143673" y="2132856"/>
            <a:ext cx="320866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3215681" y="3861048"/>
            <a:ext cx="403244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are</a:t>
            </a:r>
            <a:endParaRPr lang="ru-RU" sz="5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36" name="Picture 16" descr="Копия рис1 0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9537" y="2924945"/>
            <a:ext cx="961169" cy="835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6096000" y="2348880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ед. число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84032" y="4221088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мн. число</a:t>
            </a: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2189639" y="5247973"/>
            <a:ext cx="70567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is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bed in the room.</a:t>
            </a:r>
            <a:endParaRPr lang="ru-RU" sz="36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189639" y="5715735"/>
            <a:ext cx="6781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are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room</a:t>
            </a:r>
            <a:r>
              <a:rPr lang="en-US" sz="36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the house.</a:t>
            </a:r>
            <a:endParaRPr lang="ru-RU" sz="36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4111" grpId="0"/>
      <p:bldP spid="4107" grpId="0"/>
      <p:bldP spid="18" grpId="0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4595802" y="2571744"/>
            <a:ext cx="2500330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595802" y="2071678"/>
            <a:ext cx="2643206" cy="242889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" name="Рисунок 12" descr="LP007 (2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8414" y="2500306"/>
            <a:ext cx="6786610" cy="435769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il_570xN.210136374.jpg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1524000" y="-14308"/>
            <a:ext cx="9144000" cy="6872308"/>
          </a:xfrm>
          <a:prstGeom prst="rect">
            <a:avLst/>
          </a:prstGeom>
        </p:spPr>
      </p:pic>
      <p:pic>
        <p:nvPicPr>
          <p:cNvPr id="8" name="Рисунок 7" descr="51c7KQhlu1L.jpg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07" y="4429133"/>
            <a:ext cx="2405060" cy="1803795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270" y="2571744"/>
            <a:ext cx="2542734" cy="185738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600" y="4357694"/>
            <a:ext cx="2435461" cy="190270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564" y="2571743"/>
            <a:ext cx="2381266" cy="178595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5" name="Равнобедренный треугольник 14"/>
          <p:cNvSpPr/>
          <p:nvPr/>
        </p:nvSpPr>
        <p:spPr>
          <a:xfrm>
            <a:off x="2595538" y="357166"/>
            <a:ext cx="4714908" cy="2143116"/>
          </a:xfrm>
          <a:prstGeom prst="triangle">
            <a:avLst>
              <a:gd name="adj" fmla="val 48980"/>
            </a:avLst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1001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736" y="4143380"/>
            <a:ext cx="3714776" cy="278608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1" name="Прямоугольник 30"/>
          <p:cNvSpPr/>
          <p:nvPr/>
        </p:nvSpPr>
        <p:spPr>
          <a:xfrm>
            <a:off x="4667240" y="2571744"/>
            <a:ext cx="2500330" cy="171451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738414" y="1428736"/>
            <a:ext cx="7119416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There is a ........... in my house.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21391" y="3701355"/>
            <a:ext cx="2428892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bathroom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642214" y="3743691"/>
            <a:ext cx="2071702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bedroom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09786" y="5572141"/>
            <a:ext cx="1714512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kitchen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24760" y="5643579"/>
            <a:ext cx="2428892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living room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41" y="2594610"/>
            <a:ext cx="2571753" cy="174021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7" name="TextBox 36"/>
          <p:cNvSpPr txBox="1"/>
          <p:nvPr/>
        </p:nvSpPr>
        <p:spPr>
          <a:xfrm>
            <a:off x="4667240" y="3786191"/>
            <a:ext cx="2571768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dining room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38414" y="6210130"/>
            <a:ext cx="7004209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garden in front of my house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8" grpId="0" animBg="1"/>
      <p:bldP spid="32" grpId="0" animBg="1"/>
      <p:bldP spid="37" grpId="0" animBg="1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279576" y="637008"/>
            <a:ext cx="3240360" cy="79208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214282" y="1484785"/>
            <a:ext cx="7914166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3600" b="1" dirty="0">
                <a:solidFill>
                  <a:srgbClr val="006600"/>
                </a:solidFill>
              </a:rPr>
              <a:t> </a:t>
            </a:r>
            <a:r>
              <a:rPr lang="en-US" sz="3200" b="1" dirty="0">
                <a:solidFill>
                  <a:srgbClr val="006600"/>
                </a:solidFill>
              </a:rPr>
              <a:t>There  …   a kitchen in the house.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n-US" sz="3200" b="1" dirty="0">
                <a:solidFill>
                  <a:srgbClr val="006600"/>
                </a:solidFill>
              </a:rPr>
              <a:t> There  …    pens on the table.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n-US" sz="3200" b="1" dirty="0">
                <a:solidFill>
                  <a:srgbClr val="006600"/>
                </a:solidFill>
              </a:rPr>
              <a:t> There  …  flowers on the wall.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n-US" sz="3200" b="1" dirty="0">
                <a:solidFill>
                  <a:srgbClr val="006600"/>
                </a:solidFill>
              </a:rPr>
              <a:t> There …  a book in the bag.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n-US" sz="3200" b="1" dirty="0">
                <a:solidFill>
                  <a:srgbClr val="006600"/>
                </a:solidFill>
              </a:rPr>
              <a:t> There  …  four chairs in the living room.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n-US" sz="3200" b="1" dirty="0">
                <a:solidFill>
                  <a:srgbClr val="006600"/>
                </a:solidFill>
              </a:rPr>
              <a:t> There  …  a hall in the flat.</a:t>
            </a:r>
            <a:endParaRPr lang="ru-RU" sz="3200" b="1" dirty="0">
              <a:solidFill>
                <a:srgbClr val="0066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4627" y="664191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Fill in  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99756" y="142909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is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1544" y="2196153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are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65540" y="287004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are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4497" y="362390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is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65540" y="4323746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are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99756" y="5019601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is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12066" y="25548"/>
            <a:ext cx="5076056" cy="1656184"/>
          </a:xfrm>
        </p:spPr>
        <p:txBody>
          <a:bodyPr>
            <a:normAutofit/>
          </a:bodyPr>
          <a:lstStyle/>
          <a:p>
            <a:pPr algn="ctr"/>
            <a:r>
              <a:rPr lang="en-US" sz="6000" b="1" i="1" dirty="0">
                <a:solidFill>
                  <a:srgbClr val="FF0000"/>
                </a:solidFill>
              </a:rPr>
              <a:t>   </a:t>
            </a:r>
            <a:endParaRPr lang="ru-RU" sz="6000" b="1" i="1" dirty="0">
              <a:solidFill>
                <a:srgbClr val="7030A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776747"/>
            <a:ext cx="7580671" cy="54372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818D49B-0DCE-432E-A765-90FBE2C57FE3}"/>
              </a:ext>
            </a:extLst>
          </p:cNvPr>
          <p:cNvSpPr txBox="1"/>
          <p:nvPr/>
        </p:nvSpPr>
        <p:spPr>
          <a:xfrm>
            <a:off x="2133600" y="853640"/>
            <a:ext cx="42134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My Dream house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4294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1505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2">
            <a:extLst>
              <a:ext uri="{FF2B5EF4-FFF2-40B4-BE49-F238E27FC236}">
                <a16:creationId xmlns:a16="http://schemas.microsoft.com/office/drawing/2014/main" id="{6DBE5256-7CC4-4E80-B6CC-AA54F103F4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388" y="725257"/>
            <a:ext cx="3670300" cy="5334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2445DC-9CCA-4172-AA88-570DC1ACA552}"/>
              </a:ext>
            </a:extLst>
          </p:cNvPr>
          <p:cNvSpPr txBox="1"/>
          <p:nvPr/>
        </p:nvSpPr>
        <p:spPr>
          <a:xfrm>
            <a:off x="1647826" y="2452688"/>
            <a:ext cx="239841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5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IT IS …..</a:t>
            </a:r>
            <a:endParaRPr lang="ru-RU" sz="5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26AF07-22C2-42B0-9C81-A67946534F81}"/>
              </a:ext>
            </a:extLst>
          </p:cNvPr>
          <p:cNvSpPr txBox="1"/>
          <p:nvPr/>
        </p:nvSpPr>
        <p:spPr>
          <a:xfrm>
            <a:off x="3489325" y="2452688"/>
            <a:ext cx="2606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Monday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">
            <a:extLst>
              <a:ext uri="{FF2B5EF4-FFF2-40B4-BE49-F238E27FC236}">
                <a16:creationId xmlns:a16="http://schemas.microsoft.com/office/drawing/2014/main" id="{E3E758EF-7767-452F-838D-AF3E59FF2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1" y="1173723"/>
            <a:ext cx="35274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</a:t>
            </a:r>
            <a:r>
              <a:rPr lang="ru-RU" alt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.</a:t>
            </a:r>
          </a:p>
        </p:txBody>
      </p:sp>
      <p:pic>
        <p:nvPicPr>
          <p:cNvPr id="5123" name="Picture 2">
            <a:extLst>
              <a:ext uri="{FF2B5EF4-FFF2-40B4-BE49-F238E27FC236}">
                <a16:creationId xmlns:a16="http://schemas.microsoft.com/office/drawing/2014/main" id="{242C5286-4AFA-4F84-B5B4-D5EC9CA24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211" y="941294"/>
            <a:ext cx="4154963" cy="512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7A78679-4157-4446-9436-761B164DEB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0513" y="1084077"/>
            <a:ext cx="166263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ru-RU" sz="4400" b="1" dirty="0"/>
              <a:t>Spring</a:t>
            </a:r>
            <a:endParaRPr lang="ru-RU" altLang="ru-RU" sz="44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">
            <a:extLst>
              <a:ext uri="{FF2B5EF4-FFF2-40B4-BE49-F238E27FC236}">
                <a16:creationId xmlns:a16="http://schemas.microsoft.com/office/drawing/2014/main" id="{47EB37F6-2D77-452D-B69C-238FA1C342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1675" y="185739"/>
            <a:ext cx="3024188" cy="165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spcAft>
                <a:spcPts val="1000"/>
              </a:spcAft>
              <a:buSzPct val="100000"/>
            </a:pPr>
            <a:r>
              <a:rPr lang="en-US" altLang="ru-RU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weather is... </a:t>
            </a:r>
          </a:p>
        </p:txBody>
      </p:sp>
      <p:pic>
        <p:nvPicPr>
          <p:cNvPr id="6147" name="Picture 2">
            <a:extLst>
              <a:ext uri="{FF2B5EF4-FFF2-40B4-BE49-F238E27FC236}">
                <a16:creationId xmlns:a16="http://schemas.microsoft.com/office/drawing/2014/main" id="{C7B0532B-2C36-4C48-B738-F15DAA525B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237" y="2349501"/>
            <a:ext cx="3309938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48" name="Text Box 3">
            <a:extLst>
              <a:ext uri="{FF2B5EF4-FFF2-40B4-BE49-F238E27FC236}">
                <a16:creationId xmlns:a16="http://schemas.microsoft.com/office/drawing/2014/main" id="{A3E7D0C1-2497-4D71-8FF8-61B9C21C35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8288" y="3244850"/>
            <a:ext cx="1871662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</a:pPr>
            <a:r>
              <a:rPr lang="ru-RU" altLang="ru-RU" sz="4800" b="1">
                <a:solidFill>
                  <a:srgbClr val="000000"/>
                </a:solidFill>
                <a:latin typeface="Calibri" panose="020F0502020204030204" pitchFamily="34" charset="0"/>
              </a:rPr>
              <a:t>cold</a:t>
            </a:r>
          </a:p>
        </p:txBody>
      </p:sp>
      <p:sp>
        <p:nvSpPr>
          <p:cNvPr id="6149" name="Rectangle 4">
            <a:extLst>
              <a:ext uri="{FF2B5EF4-FFF2-40B4-BE49-F238E27FC236}">
                <a16:creationId xmlns:a16="http://schemas.microsoft.com/office/drawing/2014/main" id="{B8CE755B-013C-4887-AFCD-9A28E3A1BC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5513" y="2346325"/>
            <a:ext cx="3016250" cy="2387600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</a:pPr>
            <a:endParaRPr lang="ru-RU" altLang="ru-RU" sz="4800" b="1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buSzPct val="100000"/>
            </a:pPr>
            <a:endParaRPr lang="ru-RU" altLang="ru-RU" sz="4800" b="1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buSzPct val="100000"/>
            </a:pPr>
            <a:r>
              <a:rPr lang="ru-RU" altLang="ru-RU" sz="4800" b="1">
                <a:solidFill>
                  <a:srgbClr val="000000"/>
                </a:solidFill>
                <a:latin typeface="Calibri" panose="020F0502020204030204" pitchFamily="34" charset="0"/>
              </a:rPr>
              <a:t>hot</a:t>
            </a:r>
          </a:p>
        </p:txBody>
      </p:sp>
      <p:sp>
        <p:nvSpPr>
          <p:cNvPr id="6150" name="Rectangle 5">
            <a:extLst>
              <a:ext uri="{FF2B5EF4-FFF2-40B4-BE49-F238E27FC236}">
                <a16:creationId xmlns:a16="http://schemas.microsoft.com/office/drawing/2014/main" id="{EA83A61E-0847-4343-8136-C4474A5F18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1863" y="4724401"/>
            <a:ext cx="3009900" cy="2130425"/>
          </a:xfrm>
          <a:prstGeom prst="rect">
            <a:avLst/>
          </a:prstGeom>
          <a:blipFill dpi="0" rotWithShape="0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</a:pPr>
            <a:endParaRPr lang="ru-RU" altLang="ru-RU" sz="6000" b="1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buSzPct val="100000"/>
            </a:pPr>
            <a:r>
              <a:rPr lang="ru-RU" altLang="ru-RU" sz="6000" b="1">
                <a:solidFill>
                  <a:srgbClr val="000000"/>
                </a:solidFill>
                <a:latin typeface="Calibri" panose="020F0502020204030204" pitchFamily="34" charset="0"/>
              </a:rPr>
              <a:t>Sunny </a:t>
            </a:r>
          </a:p>
          <a:p>
            <a:pPr eaLnBrk="1" hangingPunct="1">
              <a:buSzPct val="100000"/>
            </a:pPr>
            <a:r>
              <a:rPr lang="ru-RU" altLang="ru-RU" sz="6000" b="1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ru-RU" altLang="ru-RU" sz="54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6151" name="Picture 6">
            <a:extLst>
              <a:ext uri="{FF2B5EF4-FFF2-40B4-BE49-F238E27FC236}">
                <a16:creationId xmlns:a16="http://schemas.microsoft.com/office/drawing/2014/main" id="{081C76C0-64AD-479B-A993-93A475BB5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351" y="4724400"/>
            <a:ext cx="3205163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52" name="Text Box 7">
            <a:extLst>
              <a:ext uri="{FF2B5EF4-FFF2-40B4-BE49-F238E27FC236}">
                <a16:creationId xmlns:a16="http://schemas.microsoft.com/office/drawing/2014/main" id="{3E6429FF-7D6F-49D2-BEEB-128CD30B84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913" y="5789613"/>
            <a:ext cx="243681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</a:pPr>
            <a:r>
              <a:rPr lang="ru-RU" altLang="ru-RU" sz="4800" b="1">
                <a:solidFill>
                  <a:srgbClr val="000000"/>
                </a:solidFill>
                <a:latin typeface="Calibri" panose="020F0502020204030204" pitchFamily="34" charset="0"/>
              </a:rPr>
              <a:t>warm</a:t>
            </a:r>
          </a:p>
        </p:txBody>
      </p:sp>
      <p:pic>
        <p:nvPicPr>
          <p:cNvPr id="6153" name="Рисунок 5">
            <a:extLst>
              <a:ext uri="{FF2B5EF4-FFF2-40B4-BE49-F238E27FC236}">
                <a16:creationId xmlns:a16="http://schemas.microsoft.com/office/drawing/2014/main" id="{4B75553D-6712-4C1E-9ADC-D93832F311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863" y="185738"/>
            <a:ext cx="3117850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1DCEBA9-3133-4650-8186-51A4C5A784B7}"/>
              </a:ext>
            </a:extLst>
          </p:cNvPr>
          <p:cNvSpPr txBox="1"/>
          <p:nvPr/>
        </p:nvSpPr>
        <p:spPr>
          <a:xfrm>
            <a:off x="8239125" y="1524001"/>
            <a:ext cx="1843088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snowy</a:t>
            </a:r>
            <a:endParaRPr lang="ru-RU" sz="4800" b="1" dirty="0"/>
          </a:p>
        </p:txBody>
      </p:sp>
      <p:pic>
        <p:nvPicPr>
          <p:cNvPr id="6155" name="Рисунок 7">
            <a:extLst>
              <a:ext uri="{FF2B5EF4-FFF2-40B4-BE49-F238E27FC236}">
                <a16:creationId xmlns:a16="http://schemas.microsoft.com/office/drawing/2014/main" id="{922FEE2B-7765-4997-8D23-F189F84A39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365" y="4833938"/>
            <a:ext cx="2903538" cy="2041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Рисунок 8">
            <a:extLst>
              <a:ext uri="{FF2B5EF4-FFF2-40B4-BE49-F238E27FC236}">
                <a16:creationId xmlns:a16="http://schemas.microsoft.com/office/drawing/2014/main" id="{2C72F5EE-6ED2-4AC3-96FF-588D9D4E7C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639" y="185738"/>
            <a:ext cx="2827337" cy="223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Рисунок 9">
            <a:extLst>
              <a:ext uri="{FF2B5EF4-FFF2-40B4-BE49-F238E27FC236}">
                <a16:creationId xmlns:a16="http://schemas.microsoft.com/office/drawing/2014/main" id="{557AE045-0508-4AED-9DF8-03497CE9A38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14" y="2430464"/>
            <a:ext cx="2960687" cy="240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6886158-F39C-43F8-92DE-A0BD14B49853}"/>
              </a:ext>
            </a:extLst>
          </p:cNvPr>
          <p:cNvSpPr txBox="1"/>
          <p:nvPr/>
        </p:nvSpPr>
        <p:spPr>
          <a:xfrm>
            <a:off x="8761414" y="5878513"/>
            <a:ext cx="1665287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frosty</a:t>
            </a:r>
            <a:endParaRPr lang="ru-RU" sz="4800" b="1" dirty="0"/>
          </a:p>
        </p:txBody>
      </p:sp>
      <p:sp>
        <p:nvSpPr>
          <p:cNvPr id="6159" name="TextBox 11">
            <a:extLst>
              <a:ext uri="{FF2B5EF4-FFF2-40B4-BE49-F238E27FC236}">
                <a16:creationId xmlns:a16="http://schemas.microsoft.com/office/drawing/2014/main" id="{16336E57-8F6C-4292-8B38-6768AAA4E4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1" y="1641476"/>
            <a:ext cx="1597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ru-RU" sz="4000" b="1"/>
              <a:t>cloudy</a:t>
            </a:r>
            <a:endParaRPr lang="ru-RU" altLang="ru-RU" sz="4000" b="1"/>
          </a:p>
        </p:txBody>
      </p:sp>
      <p:sp>
        <p:nvSpPr>
          <p:cNvPr id="6160" name="TextBox 12">
            <a:extLst>
              <a:ext uri="{FF2B5EF4-FFF2-40B4-BE49-F238E27FC236}">
                <a16:creationId xmlns:a16="http://schemas.microsoft.com/office/drawing/2014/main" id="{C59C3807-E189-4B52-934B-4F9F65884B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6939" y="3670300"/>
            <a:ext cx="14573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ru-RU" sz="4800" b="1"/>
              <a:t>rainy</a:t>
            </a:r>
            <a:endParaRPr lang="ru-RU" altLang="ru-RU" sz="4800" b="1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74D25F-0A13-4E7C-9053-1264A30EC1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811" y="905774"/>
            <a:ext cx="6728603" cy="504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215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ADC1674-24B8-4559-B01E-2751B54BE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749" y="927677"/>
            <a:ext cx="6960502" cy="522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31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5E3D8F-9998-4C81-BC41-F7B60B196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5400" b="1" dirty="0">
                <a:latin typeface="+mn-lt"/>
              </a:rPr>
              <a:t>John Howard Payne</a:t>
            </a:r>
            <a:endParaRPr lang="ru-RU" sz="5400" b="1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9F8073-1774-46E6-ADEE-7C8367250FF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Родился: 09 июня 1791 года в г. Нью Йорк</a:t>
            </a:r>
          </a:p>
          <a:p>
            <a:r>
              <a:rPr lang="ru-RU" b="1" dirty="0"/>
              <a:t>Умер: 10 апреля 1852 (1852-04-11) (в возрасте 60 лет)Тунис</a:t>
            </a:r>
          </a:p>
          <a:p>
            <a:r>
              <a:rPr lang="ru-RU" b="1" dirty="0"/>
              <a:t>Национальность: американец</a:t>
            </a:r>
          </a:p>
          <a:p>
            <a:r>
              <a:rPr lang="ru-RU" b="1" dirty="0"/>
              <a:t>Род занятий: актер, поэт, драматург и писатель</a:t>
            </a:r>
            <a:endParaRPr lang="en-US" b="1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7FF48D7-2E75-4596-8A09-47DC9B0744C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941" y="794775"/>
            <a:ext cx="4010585" cy="5268450"/>
          </a:xfrm>
        </p:spPr>
      </p:pic>
    </p:spTree>
    <p:extLst>
      <p:ext uri="{BB962C8B-B14F-4D97-AF65-F5344CB8AC3E}">
        <p14:creationId xmlns:p14="http://schemas.microsoft.com/office/powerpoint/2010/main" val="750604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169583-49E6-4554-A934-8AF47D991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65" y="89647"/>
            <a:ext cx="11089341" cy="669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434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81BD349-EC4C-4166-89D4-1FAE9EF1F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Цель урока: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5678868F-F48E-4355-BA6E-27C418D991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Построить свой дом мечты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3342CF6-3C7B-41E3-AEF1-7C7D517A6F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531" y="2277450"/>
            <a:ext cx="5808233" cy="38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2086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Другая 7">
      <a:majorFont>
        <a:latin typeface="a_FuturaRoundDemi"/>
        <a:ea typeface=""/>
        <a:cs typeface="Arial"/>
      </a:majorFont>
      <a:minorFont>
        <a:latin typeface="a_FuturaRoundDemi"/>
        <a:ea typeface=""/>
        <a:cs typeface="Arial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77</TotalTime>
  <Words>365</Words>
  <Application>Microsoft Office PowerPoint</Application>
  <PresentationFormat>Широкоэкранный</PresentationFormat>
  <Paragraphs>91</Paragraphs>
  <Slides>19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a_FuturaRoundDemi</vt:lpstr>
      <vt:lpstr>Arial</vt:lpstr>
      <vt:lpstr>Calibri</vt:lpstr>
      <vt:lpstr>Garamond</vt:lpstr>
      <vt:lpstr>Times New Roman</vt:lpstr>
      <vt:lpstr>Wingdings</vt:lpstr>
      <vt:lpstr>Натуральные материалы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John Howard Payne</vt:lpstr>
      <vt:lpstr>Презентация PowerPoint</vt:lpstr>
      <vt:lpstr>Цель урока:</vt:lpstr>
      <vt:lpstr>Задачи урока:</vt:lpstr>
      <vt:lpstr>Words: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 Иванов</dc:creator>
  <cp:lastModifiedBy>Иван Иванов</cp:lastModifiedBy>
  <cp:revision>12</cp:revision>
  <dcterms:created xsi:type="dcterms:W3CDTF">2021-03-15T08:19:07Z</dcterms:created>
  <dcterms:modified xsi:type="dcterms:W3CDTF">2021-03-15T09:37:50Z</dcterms:modified>
</cp:coreProperties>
</file>