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1" r:id="rId2"/>
    <p:sldId id="307" r:id="rId3"/>
    <p:sldId id="303" r:id="rId4"/>
    <p:sldId id="282" r:id="rId5"/>
    <p:sldId id="283" r:id="rId6"/>
    <p:sldId id="304" r:id="rId7"/>
    <p:sldId id="297" r:id="rId8"/>
    <p:sldId id="284" r:id="rId9"/>
    <p:sldId id="300" r:id="rId10"/>
    <p:sldId id="286" r:id="rId11"/>
    <p:sldId id="287" r:id="rId12"/>
    <p:sldId id="288" r:id="rId13"/>
    <p:sldId id="289" r:id="rId14"/>
    <p:sldId id="301" r:id="rId15"/>
    <p:sldId id="291" r:id="rId16"/>
    <p:sldId id="294" r:id="rId17"/>
    <p:sldId id="290" r:id="rId18"/>
    <p:sldId id="292" r:id="rId19"/>
    <p:sldId id="302" r:id="rId20"/>
    <p:sldId id="30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444DC70-45F0-4995-9485-0D08BD83DB8F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BD4413F-E927-4B62-9FF4-70987A6AE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5208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0C6694-1E99-4DE3-9E66-19FA37213C0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81DB1D-42CD-4727-AE61-C24DFD62AB2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372598-41EC-445C-AA57-A971B1C361A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0C4285-5485-4581-B51E-3C01B814A85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F6BC8-1923-4F82-AC6F-E34B50B10CBA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40813-2721-4050-B47D-1A8C89613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2B650-08A4-4E56-9C7E-1E0893D65996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E675B-7945-4F00-839C-B2CBCA98B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098B-C7E3-404E-A1A3-097DC0C03CEC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0399A-519D-46D7-9295-F39A443AB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B8EA8-D18A-4931-BA6E-ACA571112597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01181-DA61-4C65-803A-A2633F49F8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4E5C2-C5CC-4339-871D-06D77403C926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83531-4034-4DB5-A484-D526CA36F3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E5C09-0C54-4A26-807B-12DB80BD50D9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94E82-47FA-4325-A2F5-B3DC69824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3CD69-52DE-4B36-8F83-FD63F651E676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1137A-E9F1-42F8-9C5B-FE20331E65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D9A5-564B-420C-9C69-16B7C1BA649E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399F8-67D2-45B7-94FD-B12B45E9F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DBB34-21F9-43D7-9224-D410A264081F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02F59-1DF2-435F-A66E-59C5ADEB0A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7F66F-9216-46DF-BD11-6A918C7AC23B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FCD1D-6973-4EB8-A5B4-C30F69FF5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D5848-1CAD-4B13-BCF4-E126688BE1A2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FA23D-5AD0-46A1-A8A7-5ADE00447E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3571F4-264E-4A8E-B08D-DCB904CB51EF}" type="datetimeFigureOut">
              <a:rPr lang="ru-RU"/>
              <a:pPr>
                <a:defRPr/>
              </a:pPr>
              <a:t>14.10.2015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BF3C38-54E4-44A6-8D10-8DDC478F5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69" r:id="rId7"/>
    <p:sldLayoutId id="2147483676" r:id="rId8"/>
    <p:sldLayoutId id="2147483668" r:id="rId9"/>
    <p:sldLayoutId id="2147483667" r:id="rId10"/>
    <p:sldLayoutId id="214748366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pushkin.ellink.ru/pushkin/push1.asp" TargetMode="External"/><Relationship Id="rId7" Type="http://schemas.openxmlformats.org/officeDocument/2006/relationships/hyperlink" Target="http://www.edu.murmansk.ru/www/no/ped_master/tkachenko1.htm" TargetMode="External"/><Relationship Id="rId2" Type="http://schemas.openxmlformats.org/officeDocument/2006/relationships/hyperlink" Target="http://ppt4web.ru/literatura/njanja-v-zhizni-as-pushkina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ia.ru/spravka/20120606/664908480.html" TargetMode="External"/><Relationship Id="rId5" Type="http://schemas.openxmlformats.org/officeDocument/2006/relationships/hyperlink" Target="http://prezentacii.com/literatura/670-pushkin-zhizn-i-tvorchestvo.html" TargetMode="External"/><Relationship Id="rId4" Type="http://schemas.openxmlformats.org/officeDocument/2006/relationships/hyperlink" Target="http://5klass.net/literatura-6-klass/Pushkin-i-njanja/001-Issledovatelskaja-rabota-na-temu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5" Type="http://schemas.openxmlformats.org/officeDocument/2006/relationships/hyperlink" Target="file:///I:\&#1055;&#1091;&#1096;&#1082;&#1080;&#1085;\&#1053;&#1103;&#1085;&#1077;.mp3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Romansy_-_Mesiac-Esenin.wma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 descr="Фрагмент_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5461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6300788" y="4797425"/>
            <a:ext cx="2447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Franklin Gothic Book" pitchFamily="34" charset="0"/>
              </a:rPr>
              <a:t>         </a:t>
            </a:r>
            <a:endParaRPr lang="ru-RU" b="1">
              <a:latin typeface="Franklin Gothic Book" pitchFamily="34" charset="0"/>
            </a:endParaRPr>
          </a:p>
        </p:txBody>
      </p:sp>
      <p:sp>
        <p:nvSpPr>
          <p:cNvPr id="14339" name="Rectangle 9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cap="none" smtClean="0">
              <a:effectLst/>
            </a:endParaRPr>
          </a:p>
        </p:txBody>
      </p:sp>
      <p:sp>
        <p:nvSpPr>
          <p:cNvPr id="14340" name="Rectangle 10"/>
          <p:cNvSpPr>
            <a:spLocks noGrp="1"/>
          </p:cNvSpPr>
          <p:nvPr>
            <p:ph type="body" sz="half" idx="4294967295"/>
          </p:nvPr>
        </p:nvSpPr>
        <p:spPr>
          <a:xfrm>
            <a:off x="304800" y="1554163"/>
            <a:ext cx="4267200" cy="4525962"/>
          </a:xfrm>
        </p:spPr>
        <p:txBody>
          <a:bodyPr/>
          <a:lstStyle/>
          <a:p>
            <a:pPr eaLnBrk="1" hangingPunct="1"/>
            <a:endParaRPr lang="ru-RU" sz="2800" smtClean="0"/>
          </a:p>
        </p:txBody>
      </p:sp>
      <p:sp>
        <p:nvSpPr>
          <p:cNvPr id="14341" name="Rectangle 11"/>
          <p:cNvSpPr>
            <a:spLocks noGrp="1"/>
          </p:cNvSpPr>
          <p:nvPr>
            <p:ph type="body" sz="half" idx="4294967295"/>
          </p:nvPr>
        </p:nvSpPr>
        <p:spPr>
          <a:xfrm>
            <a:off x="5508625" y="404813"/>
            <a:ext cx="3482975" cy="567531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z="2800" dirty="0" smtClean="0"/>
          </a:p>
          <a:p>
            <a:pPr eaLnBrk="1" hangingPunct="1">
              <a:buFont typeface="Wingdings 2" pitchFamily="18" charset="2"/>
              <a:buNone/>
            </a:pPr>
            <a:endParaRPr lang="ru-RU" sz="2800" dirty="0" smtClean="0"/>
          </a:p>
          <a:p>
            <a:pPr eaLnBrk="1" hangingPunct="1">
              <a:buFont typeface="Wingdings 2" pitchFamily="18" charset="2"/>
              <a:buNone/>
            </a:pPr>
            <a:endParaRPr lang="ru-RU" sz="2800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2800" dirty="0" smtClean="0"/>
              <a:t>«</a:t>
            </a:r>
            <a:r>
              <a:rPr lang="ru-RU" sz="3600" b="1" dirty="0" smtClean="0"/>
              <a:t>Чудное мгновение» встречи с </a:t>
            </a:r>
            <a:r>
              <a:rPr lang="ru-RU" sz="3600" b="1" dirty="0" smtClean="0"/>
              <a:t>няней </a:t>
            </a:r>
            <a:r>
              <a:rPr lang="ru-RU" sz="3600" b="1" smtClean="0"/>
              <a:t>А.С.Пушкина</a:t>
            </a:r>
            <a:endParaRPr lang="ru-RU" sz="3600" b="1" dirty="0" smtClean="0"/>
          </a:p>
          <a:p>
            <a:pPr eaLnBrk="1" hangingPunct="1">
              <a:buFont typeface="Wingdings 2" pitchFamily="18" charset="2"/>
              <a:buNone/>
            </a:pPr>
            <a:endParaRPr lang="ru-RU" sz="3600" b="1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8"/>
          <p:cNvSpPr>
            <a:spLocks noChangeArrowheads="1"/>
          </p:cNvSpPr>
          <p:nvPr/>
        </p:nvSpPr>
        <p:spPr bwMode="auto">
          <a:xfrm>
            <a:off x="285750" y="500063"/>
            <a:ext cx="8001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Одна в глуши лесов сосновых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Давно, давно ты ждешь меня.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sp>
        <p:nvSpPr>
          <p:cNvPr id="36866" name="Прямоугольник 9"/>
          <p:cNvSpPr>
            <a:spLocks noChangeArrowheads="1"/>
          </p:cNvSpPr>
          <p:nvPr/>
        </p:nvSpPr>
        <p:spPr bwMode="auto">
          <a:xfrm>
            <a:off x="4929188" y="2071688"/>
            <a:ext cx="39290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строки рисуют</a:t>
            </a:r>
          </a:p>
          <a:p>
            <a:pPr algn="ctr"/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забытый домик  </a:t>
            </a:r>
          </a:p>
          <a:p>
            <a:pPr algn="ctr"/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глуши сосновых </a:t>
            </a:r>
          </a:p>
          <a:p>
            <a:pPr algn="ctr"/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лесов</a:t>
            </a:r>
          </a:p>
        </p:txBody>
      </p:sp>
      <p:pic>
        <p:nvPicPr>
          <p:cNvPr id="36867" name="Picture 2" descr="http://noviyvitok.com/uploads/images/5065b116eaf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643063"/>
            <a:ext cx="4986337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42875" y="1073150"/>
            <a:ext cx="50720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под окном своей светлицы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Горюешь будто на часах,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медлят поминутно спицы 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Твоих наморщенных руках. </a:t>
            </a:r>
          </a:p>
        </p:txBody>
      </p:sp>
      <p:pic>
        <p:nvPicPr>
          <p:cNvPr id="37890" name="Picture 3" descr="Михайловско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1928813"/>
            <a:ext cx="37195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285875" y="4016375"/>
            <a:ext cx="327977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-представляется няня, сидящая у окна и поминутно вглядывающаяся вдаль.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/>
      <p:bldP spid="2355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947863" y="214313"/>
            <a:ext cx="51022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Глядишь в забытые вороты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На черный отдаленный путь: 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403350" y="1025525"/>
            <a:ext cx="77406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-кажется, няня подошла к воротам и напряженно смотрит вдаль;</a:t>
            </a:r>
          </a:p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-словно ждёт, что её любимый воспитанник вот-вот приедет.</a:t>
            </a:r>
          </a:p>
        </p:txBody>
      </p:sp>
      <p:pic>
        <p:nvPicPr>
          <p:cNvPr id="38915" name="Picture 4" descr="http://a.d-cd.net/fb6b7au-9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857500"/>
            <a:ext cx="5572125" cy="369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122488" y="233363"/>
            <a:ext cx="490220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Тоска, предчувствия, заботы</a:t>
            </a:r>
          </a:p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Теснят твою всечасно  грудь </a:t>
            </a:r>
          </a:p>
        </p:txBody>
      </p:sp>
      <p:pic>
        <p:nvPicPr>
          <p:cNvPr id="39938" name="Picture 3" descr="Пушкин и ня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500188"/>
            <a:ext cx="253523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4" descr="в Болди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3357563"/>
            <a:ext cx="2789237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26" descr="1207507951_ramka17kopijakopij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85875"/>
            <a:ext cx="3387725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3929063" y="1449388"/>
            <a:ext cx="478631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в душе её беспокойство о нём, о воспитаннике,</a:t>
            </a:r>
          </a:p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горестные </a:t>
            </a:r>
          </a:p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предчувствия</a:t>
            </a:r>
            <a:r>
              <a:rPr lang="ru-RU" sz="2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9942" name="Picture 26" descr="1207507951_ramka17kopijakopij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3298825"/>
            <a:ext cx="3387725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Documents and Settings\дом\Мои документы\Мои рисунки\chmikhsm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5072063"/>
            <a:ext cx="14287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 descr="сканирование0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763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Прямоугольник 1"/>
          <p:cNvSpPr>
            <a:spLocks noChangeArrowheads="1"/>
          </p:cNvSpPr>
          <p:nvPr/>
        </p:nvSpPr>
        <p:spPr bwMode="auto">
          <a:xfrm>
            <a:off x="428625" y="928688"/>
            <a:ext cx="8072438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/>
            <a:r>
              <a:rPr lang="ru-RU" sz="2400" b="1">
                <a:latin typeface="Franklin Gothic Book" pitchFamily="34" charset="0"/>
              </a:rPr>
              <a:t>Подруга дней моих суровых,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Голубка дряхлая моя!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Одна в глуши лесов сосновых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Давно, давно ты ждешь меня.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Ты под окном своей светлицы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Горюешь, будто на часах,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И медлят поминутно спицы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В твоих наморщенных руках.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Глядишь в забытые вороты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На черный отдаленный путь: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Тоска, предчувствия, заботы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Теснят твою всечасно грудь.</a:t>
            </a:r>
          </a:p>
          <a:p>
            <a:pPr lvl="2"/>
            <a:r>
              <a:rPr lang="ru-RU" sz="2400" b="1">
                <a:latin typeface="Franklin Gothic Book" pitchFamily="34" charset="0"/>
              </a:rPr>
              <a:t>То чудится тебе...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929313" y="1071563"/>
            <a:ext cx="2686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Franklin Gothic Book" pitchFamily="34" charset="0"/>
              </a:rPr>
              <a:t>обращение лирического </a:t>
            </a:r>
          </a:p>
          <a:p>
            <a:r>
              <a:rPr lang="ru-RU" b="1">
                <a:latin typeface="Franklin Gothic Book" pitchFamily="34" charset="0"/>
              </a:rPr>
              <a:t>героя к няне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143625" y="1857375"/>
            <a:ext cx="25304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Franklin Gothic Book" pitchFamily="34" charset="0"/>
              </a:rPr>
              <a:t>забытый домик в глуши  сосновых лесов</a:t>
            </a:r>
          </a:p>
          <a:p>
            <a:endParaRPr lang="ru-RU">
              <a:latin typeface="Franklin Gothic Book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323013" y="2714625"/>
            <a:ext cx="25843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Franklin Gothic Book" pitchFamily="34" charset="0"/>
              </a:rPr>
              <a:t>п</a:t>
            </a:r>
            <a:r>
              <a:rPr lang="ru-RU" b="1" dirty="0" smtClean="0">
                <a:latin typeface="Franklin Gothic Book" pitchFamily="34" charset="0"/>
              </a:rPr>
              <a:t>оэт словно </a:t>
            </a:r>
            <a:endParaRPr lang="ru-RU" b="1" dirty="0">
              <a:latin typeface="Franklin Gothic Book" pitchFamily="34" charset="0"/>
            </a:endParaRPr>
          </a:p>
          <a:p>
            <a:r>
              <a:rPr lang="ru-RU" b="1" dirty="0">
                <a:latin typeface="Franklin Gothic Book" pitchFamily="34" charset="0"/>
              </a:rPr>
              <a:t> видит няню, угадывает </a:t>
            </a:r>
          </a:p>
          <a:p>
            <a:r>
              <a:rPr lang="ru-RU" b="1" dirty="0">
                <a:latin typeface="Franklin Gothic Book" pitchFamily="34" charset="0"/>
              </a:rPr>
              <a:t> её переживания</a:t>
            </a:r>
          </a:p>
          <a:p>
            <a:endParaRPr lang="ru-RU" dirty="0">
              <a:latin typeface="Franklin Gothic Book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286500" y="4071938"/>
            <a:ext cx="30416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Franklin Gothic Book" pitchFamily="34" charset="0"/>
              </a:rPr>
              <a:t>душевное беспокойство </a:t>
            </a:r>
          </a:p>
          <a:p>
            <a:r>
              <a:rPr lang="ru-RU" b="1">
                <a:latin typeface="Franklin Gothic Book" pitchFamily="34" charset="0"/>
              </a:rPr>
              <a:t>няни  о своём </a:t>
            </a:r>
          </a:p>
          <a:p>
            <a:r>
              <a:rPr lang="ru-RU" b="1">
                <a:latin typeface="Franklin Gothic Book" pitchFamily="34" charset="0"/>
              </a:rPr>
              <a:t>воспитаннике</a:t>
            </a:r>
          </a:p>
          <a:p>
            <a:endParaRPr lang="ru-RU">
              <a:latin typeface="Franklin Gothic Book" pitchFamily="34" charset="0"/>
            </a:endParaRPr>
          </a:p>
        </p:txBody>
      </p:sp>
      <p:sp>
        <p:nvSpPr>
          <p:cNvPr id="40968" name="Прямоугольник 13"/>
          <p:cNvSpPr>
            <a:spLocks noChangeArrowheads="1"/>
          </p:cNvSpPr>
          <p:nvPr/>
        </p:nvSpPr>
        <p:spPr bwMode="auto">
          <a:xfrm>
            <a:off x="2643188" y="142875"/>
            <a:ext cx="3643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latin typeface="Franklin Gothic Book" pitchFamily="34" charset="0"/>
              </a:rPr>
              <a:t>«Няне» </a:t>
            </a:r>
            <a:r>
              <a:rPr lang="ru-RU" sz="3200" b="1" i="1">
                <a:latin typeface="Franklin Gothic Book" pitchFamily="34" charset="0"/>
              </a:rPr>
              <a:t>1826 г </a:t>
            </a:r>
            <a:endParaRPr lang="ru-RU" sz="3200">
              <a:latin typeface="Franklin Gothic Book" pitchFamily="34" charset="0"/>
            </a:endParaRPr>
          </a:p>
        </p:txBody>
      </p:sp>
      <p:sp>
        <p:nvSpPr>
          <p:cNvPr id="20" name="Выгнутая вниз стрелка 19"/>
          <p:cNvSpPr/>
          <p:nvPr/>
        </p:nvSpPr>
        <p:spPr>
          <a:xfrm rot="16200000">
            <a:off x="5429250" y="1857375"/>
            <a:ext cx="857250" cy="571500"/>
          </a:xfrm>
          <a:prstGeom prst="curvedUpArrow">
            <a:avLst>
              <a:gd name="adj1" fmla="val 25000"/>
              <a:gd name="adj2" fmla="val 56048"/>
              <a:gd name="adj3" fmla="val 25000"/>
            </a:avLst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Выгнутая вниз стрелка 20"/>
          <p:cNvSpPr/>
          <p:nvPr/>
        </p:nvSpPr>
        <p:spPr>
          <a:xfrm rot="16200000">
            <a:off x="5322094" y="2821782"/>
            <a:ext cx="1428750" cy="785812"/>
          </a:xfrm>
          <a:prstGeom prst="curvedUpArrow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Выгнутая вниз стрелка 21"/>
          <p:cNvSpPr/>
          <p:nvPr/>
        </p:nvSpPr>
        <p:spPr>
          <a:xfrm rot="16200000">
            <a:off x="5072063" y="4286250"/>
            <a:ext cx="1643062" cy="928688"/>
          </a:xfrm>
          <a:prstGeom prst="curvedUpArrow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Выгнутая вниз стрелка 25"/>
          <p:cNvSpPr/>
          <p:nvPr/>
        </p:nvSpPr>
        <p:spPr>
          <a:xfrm rot="16200000">
            <a:off x="5250657" y="1035844"/>
            <a:ext cx="785812" cy="571500"/>
          </a:xfrm>
          <a:prstGeom prst="curvedUpArrow">
            <a:avLst>
              <a:gd name="adj1" fmla="val 25000"/>
              <a:gd name="adj2" fmla="val 44638"/>
              <a:gd name="adj3" fmla="val 232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285750" y="5794375"/>
            <a:ext cx="67865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Композиция - построение художественного произведения.</a:t>
            </a:r>
            <a:endParaRPr lang="ru-RU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3" grpId="0"/>
      <p:bldP spid="20" grpId="0" animBg="1"/>
      <p:bldP spid="21" grpId="0" animBg="1"/>
      <p:bldP spid="22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785813"/>
            <a:ext cx="8686800" cy="54292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solidFill>
                <a:srgbClr val="C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Эпитет</a:t>
            </a:r>
            <a:r>
              <a:rPr lang="ru-RU" dirty="0" smtClean="0"/>
              <a:t> — слово или целое выражение, которое, приобретает некоторое новое значение или смысловой оттенок, помогает слову (выражению) обрести красочность, насыщенность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  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Метафора</a:t>
            </a:r>
            <a:r>
              <a:rPr lang="ru-RU" dirty="0" smtClean="0"/>
              <a:t>-перенесение свойств одного предмета на другой, например по сходству.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</a:t>
            </a:r>
            <a:r>
              <a:rPr lang="ru-RU" dirty="0" smtClean="0"/>
              <a:t>– сопоставление одного явления или предмета с другим.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sp>
        <p:nvSpPr>
          <p:cNvPr id="43011" name="Прямоугольник 3"/>
          <p:cNvSpPr>
            <a:spLocks noChangeArrowheads="1"/>
          </p:cNvSpPr>
          <p:nvPr/>
        </p:nvSpPr>
        <p:spPr bwMode="auto">
          <a:xfrm>
            <a:off x="714375" y="285750"/>
            <a:ext cx="7500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C00000"/>
                </a:solidFill>
                <a:latin typeface="Franklin Gothic Book" pitchFamily="34" charset="0"/>
              </a:rPr>
              <a:t>Игра «Литературные исследователи» </a:t>
            </a:r>
            <a:endParaRPr lang="ru-RU" sz="3200">
              <a:solidFill>
                <a:srgbClr val="C00000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Documents and Settings\дом\Мои документы\Мои рисунки\chmikhsm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5072063"/>
            <a:ext cx="14287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сканирование0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763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Прямоугольник 1"/>
          <p:cNvSpPr>
            <a:spLocks noChangeArrowheads="1"/>
          </p:cNvSpPr>
          <p:nvPr/>
        </p:nvSpPr>
        <p:spPr bwMode="auto">
          <a:xfrm>
            <a:off x="428625" y="1000125"/>
            <a:ext cx="8072438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/>
            <a:r>
              <a:rPr lang="ru-RU" sz="2400">
                <a:latin typeface="Franklin Gothic Book" pitchFamily="34" charset="0"/>
              </a:rPr>
              <a:t>Подруга дней моих суровых,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Голубка дряхлая моя!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Одна в глуши лесов сосновых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Давно, давно ты ждешь меня.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Ты под окном своей светлицы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Горюешь, будто на часах,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И медлят поминутно спицы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В твоих наморщенных руках.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Глядишь в забытые вороты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На черный отдаленный путь: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Тоска, предчувствия, заботы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Теснят твою всечасно грудь.</a:t>
            </a:r>
          </a:p>
          <a:p>
            <a:pPr lvl="2"/>
            <a:r>
              <a:rPr lang="ru-RU" sz="2400">
                <a:latin typeface="Franklin Gothic Book" pitchFamily="34" charset="0"/>
              </a:rPr>
              <a:t>То чудится тебе...</a:t>
            </a:r>
          </a:p>
        </p:txBody>
      </p:sp>
      <p:sp>
        <p:nvSpPr>
          <p:cNvPr id="44036" name="Прямоугольник 13"/>
          <p:cNvSpPr>
            <a:spLocks noChangeArrowheads="1"/>
          </p:cNvSpPr>
          <p:nvPr/>
        </p:nvSpPr>
        <p:spPr bwMode="auto">
          <a:xfrm>
            <a:off x="2643188" y="142875"/>
            <a:ext cx="3643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latin typeface="Franklin Gothic Book" pitchFamily="34" charset="0"/>
              </a:rPr>
              <a:t>«Няне» </a:t>
            </a:r>
            <a:r>
              <a:rPr lang="ru-RU" sz="3200" b="1" i="1">
                <a:latin typeface="Franklin Gothic Book" pitchFamily="34" charset="0"/>
              </a:rPr>
              <a:t>1826 г </a:t>
            </a:r>
            <a:endParaRPr lang="ru-RU" sz="3200">
              <a:latin typeface="Franklin Gothic Book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1357313" y="1785938"/>
            <a:ext cx="2214562" cy="158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571750" y="4000500"/>
            <a:ext cx="2643188" cy="158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643188" y="4357688"/>
            <a:ext cx="2214562" cy="158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785938" y="4714875"/>
            <a:ext cx="3214687" cy="158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1500188" y="5072063"/>
            <a:ext cx="3571875" cy="1587"/>
          </a:xfrm>
          <a:prstGeom prst="lin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1500188" y="5429250"/>
            <a:ext cx="3500437" cy="1588"/>
          </a:xfrm>
          <a:prstGeom prst="lin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1428750" y="3214688"/>
            <a:ext cx="3214688" cy="1587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539750" y="-23813"/>
            <a:ext cx="8424863" cy="191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latin typeface="Franklin Gothic Book" pitchFamily="34" charset="0"/>
              </a:rPr>
              <a:t>- </a:t>
            </a:r>
            <a:r>
              <a:rPr lang="ru-RU" sz="2400" b="1" i="1">
                <a:latin typeface="Franklin Gothic Book" pitchFamily="34" charset="0"/>
              </a:rPr>
              <a:t>В произведении передано чувство вины перед няней за долгое отсутствие, страдание от разлуки, выражены нежность, забота, признательность за дружеское участие в дни ссылки, проведенные вместе.</a:t>
            </a:r>
          </a:p>
        </p:txBody>
      </p:sp>
      <p:pic>
        <p:nvPicPr>
          <p:cNvPr id="26627" name="Picture 3" descr="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63"/>
            <a:ext cx="6008688" cy="41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П и Арина Родионовна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1928813"/>
            <a:ext cx="3571875" cy="480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2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allAtOnce"/>
      <p:bldP spid="26626" grpI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u="sng" dirty="0" smtClean="0"/>
              <a:t>Рефлексия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928688"/>
            <a:ext cx="8686800" cy="5357812"/>
          </a:xfrm>
        </p:spPr>
        <p:txBody>
          <a:bodyPr>
            <a:no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1000" smtClean="0"/>
              <a:t>    </a:t>
            </a:r>
            <a:r>
              <a:rPr lang="ru-RU" sz="6600" smtClean="0">
                <a:latin typeface="Times New Roman" pitchFamily="18" charset="0"/>
              </a:rPr>
              <a:t>У - </a:t>
            </a:r>
            <a:r>
              <a:rPr lang="ru-RU" sz="4400" smtClean="0">
                <a:latin typeface="Times New Roman" pitchFamily="18" charset="0"/>
              </a:rPr>
              <a:t>у меня многое получилось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6600" smtClean="0">
                <a:latin typeface="Times New Roman" pitchFamily="18" charset="0"/>
              </a:rPr>
              <a:t>Р - </a:t>
            </a:r>
            <a:r>
              <a:rPr lang="ru-RU" sz="4400" smtClean="0">
                <a:latin typeface="Times New Roman" pitchFamily="18" charset="0"/>
              </a:rPr>
              <a:t>работал с удовольствием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6600" smtClean="0">
                <a:latin typeface="Times New Roman" pitchFamily="18" charset="0"/>
              </a:rPr>
              <a:t>О -  </a:t>
            </a:r>
            <a:r>
              <a:rPr lang="ru-RU" sz="4400" smtClean="0">
                <a:latin typeface="Times New Roman" pitchFamily="18" charset="0"/>
              </a:rPr>
              <a:t>одноклассники доставили удовольствие своей работой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6600" smtClean="0">
                <a:latin typeface="Times New Roman" pitchFamily="18" charset="0"/>
              </a:rPr>
              <a:t>К - </a:t>
            </a:r>
            <a:r>
              <a:rPr lang="ru-RU" sz="4400" smtClean="0">
                <a:latin typeface="Times New Roman" pitchFamily="18" charset="0"/>
              </a:rPr>
              <a:t>кое-что показалось сложным, но я постарался найти ответ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84213" y="260350"/>
            <a:ext cx="73914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Домашнее задание: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Выучите стихотворение наизусть(помните об интонации: 1-2 с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уважением, нежностью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, восхищением. Дальше – грустно, спокойно, в раздумье).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2. Попробуйте сочинить свое стихотворение, посвященное маме или бабушке.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3. Создайте свою книжку-малышку о няне </a:t>
            </a:r>
            <a:r>
              <a:rPr lang="ru-RU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А.С.Пушкина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 с рисунками.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4. Попробуйте изобразить НАСТРОЕНИЕ стихотворения «Няне» и составить к нему </a:t>
            </a:r>
            <a:r>
              <a:rPr lang="ru-RU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синквейн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D:\Literatura\3\old paper textut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7"/>
          <p:cNvGrpSpPr>
            <a:grpSpLocks/>
          </p:cNvGrpSpPr>
          <p:nvPr/>
        </p:nvGrpSpPr>
        <p:grpSpPr bwMode="auto">
          <a:xfrm>
            <a:off x="4500563" y="765175"/>
            <a:ext cx="4643437" cy="6392863"/>
            <a:chOff x="4923258" y="-124976"/>
            <a:chExt cx="3462751" cy="4794646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267791" y="225244"/>
              <a:ext cx="2757998" cy="3977882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58376" name="Прямоугольник 6"/>
            <p:cNvSpPr>
              <a:spLocks noChangeArrowheads="1"/>
            </p:cNvSpPr>
            <p:nvPr/>
          </p:nvSpPr>
          <p:spPr bwMode="auto">
            <a:xfrm>
              <a:off x="4927993" y="4372014"/>
              <a:ext cx="137327" cy="297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2000">
                <a:latin typeface="Linux Biolinum G"/>
                <a:ea typeface="Linux Biolinum G"/>
                <a:cs typeface="Linux Biolinum G"/>
              </a:endParaRPr>
            </a:p>
          </p:txBody>
        </p:sp>
      </p:grpSp>
      <p:sp>
        <p:nvSpPr>
          <p:cNvPr id="58377" name="Rectangle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200" cap="none" smtClean="0">
                <a:solidFill>
                  <a:schemeClr val="tx1"/>
                </a:solidFill>
                <a:effectLst/>
              </a:rPr>
              <a:t>Арина</a:t>
            </a:r>
            <a:r>
              <a:rPr lang="en-US" sz="3200" cap="none" smtClean="0">
                <a:solidFill>
                  <a:schemeClr val="tx1"/>
                </a:solidFill>
                <a:effectLst/>
              </a:rPr>
              <a:t>(</a:t>
            </a:r>
            <a:r>
              <a:rPr lang="ru-RU" sz="3200" cap="none" smtClean="0">
                <a:solidFill>
                  <a:schemeClr val="tx1"/>
                </a:solidFill>
                <a:effectLst/>
              </a:rPr>
              <a:t>Иринья) Родионовна Яковлева </a:t>
            </a:r>
            <a:br>
              <a:rPr lang="ru-RU" sz="3200" cap="none" smtClean="0">
                <a:solidFill>
                  <a:schemeClr val="tx1"/>
                </a:solidFill>
                <a:effectLst/>
              </a:rPr>
            </a:br>
            <a:endParaRPr lang="ru-RU" sz="3200" cap="none" smtClean="0">
              <a:solidFill>
                <a:schemeClr val="tx1"/>
              </a:solidFill>
              <a:effectLst/>
            </a:endParaRPr>
          </a:p>
        </p:txBody>
      </p:sp>
      <p:sp>
        <p:nvSpPr>
          <p:cNvPr id="58378" name="Rectangle 10"/>
          <p:cNvSpPr>
            <a:spLocks noGrp="1"/>
          </p:cNvSpPr>
          <p:nvPr>
            <p:ph type="body"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ru-RU" sz="3600" b="1" smtClean="0"/>
          </a:p>
          <a:p>
            <a:pPr>
              <a:buFont typeface="Wingdings 2" pitchFamily="18" charset="2"/>
              <a:buNone/>
            </a:pPr>
            <a:endParaRPr lang="ru-RU" sz="3600" b="1" smtClean="0"/>
          </a:p>
          <a:p>
            <a:pPr>
              <a:buFont typeface="Wingdings 2" pitchFamily="18" charset="2"/>
              <a:buNone/>
            </a:pPr>
            <a:r>
              <a:rPr lang="ru-RU" sz="3600" b="1" smtClean="0"/>
              <a:t>1728-1828</a:t>
            </a:r>
          </a:p>
          <a:p>
            <a:pPr>
              <a:buFont typeface="Wingdings 2" pitchFamily="18" charset="2"/>
              <a:buNone/>
            </a:pPr>
            <a:r>
              <a:rPr lang="ru-RU" b="1" smtClean="0"/>
              <a:t>...Ведь в целом мире,</a:t>
            </a:r>
          </a:p>
          <a:p>
            <a:pPr>
              <a:buFont typeface="Wingdings 2" pitchFamily="18" charset="2"/>
              <a:buNone/>
            </a:pPr>
            <a:r>
              <a:rPr lang="ru-RU" b="1" smtClean="0"/>
              <a:t>может быть,</a:t>
            </a:r>
          </a:p>
          <a:p>
            <a:pPr>
              <a:buFont typeface="Wingdings 2" pitchFamily="18" charset="2"/>
              <a:buNone/>
            </a:pPr>
            <a:r>
              <a:rPr lang="ru-RU" b="1" smtClean="0"/>
              <a:t>Она одна его любила….</a:t>
            </a:r>
          </a:p>
        </p:txBody>
      </p:sp>
      <p:sp>
        <p:nvSpPr>
          <p:cNvPr id="58379" name="Rectangle 11"/>
          <p:cNvSpPr>
            <a:spLocks noGrp="1"/>
          </p:cNvSpPr>
          <p:nvPr>
            <p:ph type="body" sz="half" idx="2"/>
          </p:nvPr>
        </p:nvSpPr>
        <p:spPr>
          <a:xfrm>
            <a:off x="3708400" y="2060575"/>
            <a:ext cx="5202238" cy="4525963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Интернет </a:t>
            </a:r>
            <a:r>
              <a:rPr lang="ru-RU" smtClean="0"/>
              <a:t>-ресурсы: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1800" dirty="0">
                <a:solidFill>
                  <a:schemeClr val="tx1"/>
                </a:solidFill>
                <a:hlinkClick r:id="rId2"/>
              </a:rPr>
              <a:t>http://</a:t>
            </a:r>
            <a:r>
              <a:rPr lang="en-US" sz="1800" dirty="0" smtClean="0">
                <a:solidFill>
                  <a:schemeClr val="tx1"/>
                </a:solidFill>
                <a:hlinkClick r:id="rId2"/>
              </a:rPr>
              <a:t>ppt4web.ru/literatura/njanja-v-zhizni-as-pushkina.html</a:t>
            </a:r>
            <a:endParaRPr lang="ru-RU" sz="18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1800" dirty="0">
                <a:solidFill>
                  <a:schemeClr val="tx1"/>
                </a:solidFill>
                <a:hlinkClick r:id="rId3"/>
              </a:rPr>
              <a:t>http://pushkin.ellink.ru/pushkin/push1.asp</a:t>
            </a:r>
            <a:endParaRPr lang="ru-RU" sz="18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1800" dirty="0">
                <a:solidFill>
                  <a:schemeClr val="tx1"/>
                </a:solidFill>
                <a:hlinkClick r:id="rId4"/>
              </a:rPr>
              <a:t>http://</a:t>
            </a:r>
            <a:r>
              <a:rPr lang="en-US" sz="1800" dirty="0" smtClean="0">
                <a:solidFill>
                  <a:schemeClr val="tx1"/>
                </a:solidFill>
                <a:hlinkClick r:id="rId4"/>
              </a:rPr>
              <a:t>5klass.net/literatura-6-klass/Pushkin-i-njanja/001-Issledovatelskaja-rabota-na-temu.html</a:t>
            </a:r>
            <a:endParaRPr lang="ru-RU" sz="18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1800" dirty="0">
                <a:solidFill>
                  <a:schemeClr val="tx1"/>
                </a:solidFill>
                <a:hlinkClick r:id="rId5"/>
              </a:rPr>
              <a:t>http://</a:t>
            </a:r>
            <a:r>
              <a:rPr lang="en-US" sz="1800" dirty="0" smtClean="0">
                <a:solidFill>
                  <a:schemeClr val="tx1"/>
                </a:solidFill>
                <a:hlinkClick r:id="rId5"/>
              </a:rPr>
              <a:t>prezentacii.com/literatura/670-pushkin-zhizn-i-tvorchestvo.html</a:t>
            </a:r>
            <a:endParaRPr lang="ru-RU" sz="18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1800" dirty="0">
                <a:solidFill>
                  <a:schemeClr val="tx1"/>
                </a:solidFill>
                <a:hlinkClick r:id="rId6"/>
              </a:rPr>
              <a:t>http://</a:t>
            </a:r>
            <a:r>
              <a:rPr lang="en-US" sz="1800" dirty="0" smtClean="0">
                <a:solidFill>
                  <a:schemeClr val="tx1"/>
                </a:solidFill>
                <a:hlinkClick r:id="rId6"/>
              </a:rPr>
              <a:t>ria.ru/spravka/20120606/664908480.html</a:t>
            </a:r>
            <a:endParaRPr lang="ru-RU" sz="18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litera865.blogspot.com/2012/10/5_17.html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18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  <a:hlinkClick r:id="rId7"/>
              </a:rPr>
              <a:t>www/no/</a:t>
            </a:r>
            <a:r>
              <a:rPr lang="en-US" sz="1800" dirty="0" err="1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  <a:hlinkClick r:id="rId7"/>
              </a:rPr>
              <a:t>ped_master</a:t>
            </a:r>
            <a:r>
              <a:rPr lang="en-US" sz="18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  <a:hlinkClick r:id="rId7"/>
              </a:rPr>
              <a:t>/tkachenko1.htm</a:t>
            </a:r>
            <a:endParaRPr lang="ru-RU" sz="16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1800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18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1800" dirty="0">
              <a:solidFill>
                <a:schemeClr val="tx1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ostmetal.info/wp-content/uploads/2009/06/800px-pushkin_and_nurse_monument_in_psk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214313"/>
            <a:ext cx="581025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714375" y="4662488"/>
            <a:ext cx="7572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2400" i="1">
                <a:cs typeface="Times New Roman" pitchFamily="18" charset="0"/>
              </a:rPr>
              <a:t>Да будет же ей, этой няне, и от лица русского общества вечная благодарная память.</a:t>
            </a:r>
            <a:br>
              <a:rPr lang="ru-RU" sz="2400" i="1">
                <a:cs typeface="Times New Roman" pitchFamily="18" charset="0"/>
              </a:rPr>
            </a:br>
            <a:r>
              <a:rPr lang="ru-RU" sz="2400" b="1" i="1">
                <a:cs typeface="Times New Roman" pitchFamily="18" charset="0"/>
              </a:rPr>
              <a:t>И.С.Аксаков</a:t>
            </a:r>
            <a:r>
              <a:rPr lang="ru-RU" sz="2400" i="1">
                <a:cs typeface="Times New Roman" pitchFamily="18" charset="0"/>
              </a:rPr>
              <a:t/>
            </a:r>
            <a:br>
              <a:rPr lang="ru-RU" sz="2400" i="1">
                <a:cs typeface="Times New Roman" pitchFamily="18" charset="0"/>
              </a:rPr>
            </a:br>
            <a:r>
              <a:rPr lang="ru-RU" sz="2400">
                <a:cs typeface="Times New Roman" pitchFamily="18" charset="0"/>
              </a:rPr>
              <a:t>Речь на открытии памятника Пушкину в Москве в1880 году</a:t>
            </a:r>
            <a:endParaRPr lang="ru-RU" sz="320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www.artlib.ru/objects/gallery_6/artlib_gallery-3237-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00" y="-136525"/>
            <a:ext cx="92329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286375" y="4071938"/>
            <a:ext cx="3713163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Franklin Gothic Book" pitchFamily="34" charset="0"/>
              </a:rPr>
              <a:t>«…вечерами слушаю </a:t>
            </a:r>
          </a:p>
          <a:p>
            <a:r>
              <a:rPr lang="ru-RU" sz="2800">
                <a:solidFill>
                  <a:schemeClr val="bg1"/>
                </a:solidFill>
                <a:latin typeface="Franklin Gothic Book" pitchFamily="34" charset="0"/>
              </a:rPr>
              <a:t>сказки моей няни,…</a:t>
            </a:r>
          </a:p>
          <a:p>
            <a:r>
              <a:rPr lang="ru-RU" sz="2800">
                <a:solidFill>
                  <a:schemeClr val="bg1"/>
                </a:solidFill>
                <a:latin typeface="Franklin Gothic Book" pitchFamily="34" charset="0"/>
              </a:rPr>
              <a:t>она единственная моя</a:t>
            </a:r>
          </a:p>
          <a:p>
            <a:r>
              <a:rPr lang="ru-RU" sz="2800">
                <a:solidFill>
                  <a:schemeClr val="bg1"/>
                </a:solidFill>
                <a:latin typeface="Franklin Gothic Book" pitchFamily="34" charset="0"/>
              </a:rPr>
              <a:t> подруга – и с ней мне</a:t>
            </a:r>
          </a:p>
          <a:p>
            <a:r>
              <a:rPr lang="ru-RU" sz="2800">
                <a:solidFill>
                  <a:schemeClr val="bg1"/>
                </a:solidFill>
                <a:latin typeface="Franklin Gothic Book" pitchFamily="34" charset="0"/>
              </a:rPr>
              <a:t> не скучно.»</a:t>
            </a:r>
          </a:p>
          <a:p>
            <a:endParaRPr lang="ru-RU">
              <a:latin typeface="Franklin Gothic Book" pitchFamily="34" charset="0"/>
            </a:endParaRPr>
          </a:p>
        </p:txBody>
      </p:sp>
      <p:pic>
        <p:nvPicPr>
          <p:cNvPr id="2" name="Д.Шостакович - Прелюдия № 5. Для фортепиано и скрипки (mp3ostrov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600352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60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39750" y="188913"/>
            <a:ext cx="388937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Няне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Подруга дней моих суровых,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Голубка дряхлая моя!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Одна в глуши лесов сосновых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Давно, давно ты ждёшь меня.</a:t>
            </a:r>
          </a:p>
          <a:p>
            <a:endParaRPr lang="ru-RU" b="1" i="1">
              <a:solidFill>
                <a:srgbClr val="0D0D0D"/>
              </a:solidFill>
              <a:latin typeface="Times New Roman" pitchFamily="18" charset="0"/>
            </a:endParaRP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Ты под окном своей светлицы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Горюешь, будто на часах,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И медлят поминутно спицы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В твоих наморщенных руках.</a:t>
            </a:r>
          </a:p>
          <a:p>
            <a:endParaRPr lang="ru-RU" b="1" i="1">
              <a:solidFill>
                <a:srgbClr val="0D0D0D"/>
              </a:solidFill>
              <a:latin typeface="Times New Roman" pitchFamily="18" charset="0"/>
            </a:endParaRP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Глядишь в забытые вороты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На чёрный отдалённый путь: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Тоска, предчувствие, заботы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Теснят твою всечасно грудь… 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                                         </a:t>
            </a:r>
          </a:p>
          <a:p>
            <a:r>
              <a:rPr lang="ru-RU" b="1" i="1">
                <a:solidFill>
                  <a:srgbClr val="0D0D0D"/>
                </a:solidFill>
                <a:latin typeface="Times New Roman" pitchFamily="18" charset="0"/>
              </a:rPr>
              <a:t>                                                    Октябрь. 1826</a:t>
            </a:r>
          </a:p>
        </p:txBody>
      </p:sp>
      <p:pic>
        <p:nvPicPr>
          <p:cNvPr id="2969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57825" y="0"/>
            <a:ext cx="3217863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5867400" y="4727575"/>
            <a:ext cx="2808288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>
                <a:latin typeface="Franklin Gothic Book" pitchFamily="34" charset="0"/>
              </a:rPr>
              <a:t>Василий Иванович Качалов (Шверубович)  </a:t>
            </a:r>
          </a:p>
          <a:p>
            <a:pPr algn="ctr"/>
            <a:r>
              <a:rPr lang="ru-RU">
                <a:latin typeface="Franklin Gothic Book" pitchFamily="34" charset="0"/>
              </a:rPr>
              <a:t>мастер художественного слова, </a:t>
            </a:r>
          </a:p>
          <a:p>
            <a:pPr algn="ctr"/>
            <a:r>
              <a:rPr lang="ru-RU">
                <a:latin typeface="Franklin Gothic Book" pitchFamily="34" charset="0"/>
              </a:rPr>
              <a:t>артист Московского Художественного театра.</a:t>
            </a:r>
          </a:p>
        </p:txBody>
      </p:sp>
      <p:sp>
        <p:nvSpPr>
          <p:cNvPr id="6" name="Управляющая кнопка: фильм 5">
            <a:hlinkClick r:id="rId5" action="ppaction://hlinkfile" highlightClick="1"/>
          </p:cNvPr>
          <p:cNvSpPr/>
          <p:nvPr/>
        </p:nvSpPr>
        <p:spPr>
          <a:xfrm>
            <a:off x="4071938" y="5000625"/>
            <a:ext cx="1071562" cy="85725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Pushkin-Nyane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592952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П и ня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2075" y="1057275"/>
            <a:ext cx="39719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барельеф-няни1-копия"/>
          <p:cNvPicPr>
            <a:picLocks noChangeAspect="1" noChangeArrowheads="1"/>
          </p:cNvPicPr>
          <p:nvPr/>
        </p:nvPicPr>
        <p:blipFill>
          <a:blip r:embed="rId3">
            <a:lum bright="12000" contrast="16000"/>
            <a:grayscl/>
          </a:blip>
          <a:srcRect/>
          <a:stretch>
            <a:fillRect/>
          </a:stretch>
        </p:blipFill>
        <p:spPr bwMode="auto">
          <a:xfrm>
            <a:off x="2714625" y="3643313"/>
            <a:ext cx="2312988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57188" y="571500"/>
            <a:ext cx="403225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 i="1">
                <a:solidFill>
                  <a:srgbClr val="0066FF"/>
                </a:solidFill>
                <a:latin typeface="Franklin Gothic Book" pitchFamily="34" charset="0"/>
              </a:rPr>
              <a:t>- Настроение стихотворения грустное, печальное, тоскливое.</a:t>
            </a:r>
          </a:p>
        </p:txBody>
      </p:sp>
      <p:pic>
        <p:nvPicPr>
          <p:cNvPr id="21512" name="Picture 8" descr="Пушки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3571875"/>
            <a:ext cx="2184400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3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Заголовок 1"/>
          <p:cNvPicPr>
            <a:picLocks noGrp="1" noChangeArrowheads="1"/>
          </p:cNvPicPr>
          <p:nvPr>
            <p:ph type="ctrTitle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357438" y="0"/>
            <a:ext cx="3341687" cy="1560513"/>
          </a:xfr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8625" y="3714750"/>
            <a:ext cx="81438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0070C0"/>
                </a:solidFill>
                <a:latin typeface="Franklin Gothic Book" pitchFamily="34" charset="0"/>
              </a:rPr>
              <a:t>Послание</a:t>
            </a:r>
            <a:r>
              <a:rPr lang="ru-RU" sz="3200" i="1">
                <a:solidFill>
                  <a:srgbClr val="FF0000"/>
                </a:solidFill>
                <a:latin typeface="Franklin Gothic Book" pitchFamily="34" charset="0"/>
              </a:rPr>
              <a:t> </a:t>
            </a:r>
            <a:r>
              <a:rPr lang="ru-RU" sz="3200" i="1">
                <a:latin typeface="Franklin Gothic Book" pitchFamily="34" charset="0"/>
              </a:rPr>
              <a:t>-  стихотворный жанр, обращение к какому-либо лицу</a:t>
            </a:r>
          </a:p>
        </p:txBody>
      </p:sp>
      <p:sp>
        <p:nvSpPr>
          <p:cNvPr id="31747" name="TextBox 11"/>
          <p:cNvSpPr txBox="1">
            <a:spLocks noChangeArrowheads="1"/>
          </p:cNvSpPr>
          <p:nvPr/>
        </p:nvSpPr>
        <p:spPr bwMode="auto">
          <a:xfrm>
            <a:off x="3071813" y="1500188"/>
            <a:ext cx="1841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>
              <a:latin typeface="Franklin Gothic Book" pitchFamily="34" charset="0"/>
            </a:endParaRPr>
          </a:p>
          <a:p>
            <a:endParaRPr lang="ru-RU" sz="2400">
              <a:latin typeface="Franklin Gothic Book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00063" y="1285875"/>
            <a:ext cx="8358187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0070C0"/>
                </a:solidFill>
                <a:latin typeface="Franklin Gothic Book" pitchFamily="34" charset="0"/>
              </a:rPr>
              <a:t>Жанр произведения </a:t>
            </a:r>
            <a:r>
              <a:rPr lang="ru-RU" sz="3200" b="1" i="1">
                <a:latin typeface="Franklin Gothic Book" pitchFamily="34" charset="0"/>
              </a:rPr>
              <a:t>- лирика</a:t>
            </a:r>
          </a:p>
          <a:p>
            <a:endParaRPr lang="ru-RU" sz="3200" b="1" i="1">
              <a:latin typeface="Franklin Gothic Book" pitchFamily="34" charset="0"/>
            </a:endParaRPr>
          </a:p>
          <a:p>
            <a:r>
              <a:rPr lang="ru-RU" sz="3200" b="1" i="1">
                <a:solidFill>
                  <a:srgbClr val="0070C0"/>
                </a:solidFill>
                <a:latin typeface="Franklin Gothic Book" pitchFamily="34" charset="0"/>
              </a:rPr>
              <a:t>Лирический герой </a:t>
            </a:r>
            <a:r>
              <a:rPr lang="ru-RU" sz="3200">
                <a:latin typeface="Franklin Gothic Book" pitchFamily="34" charset="0"/>
              </a:rPr>
              <a:t>– личность, чьи мысли и чувства выражены в стихотворении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50825" y="44450"/>
            <a:ext cx="9615488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Суровые дни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000" b="1" dirty="0">
                <a:latin typeface="+mn-lt"/>
                <a:cs typeface="+mn-cs"/>
              </a:rPr>
              <a:t>–   очень тяжёлые, трудные,  тяжкие 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n-lt"/>
                <a:cs typeface="+mn-cs"/>
              </a:rPr>
              <a:t>(«Словарь русского языка» С.И.Ожегова, стр. 677).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15900" y="1125538"/>
            <a:ext cx="89646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Голубка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–    </a:t>
            </a:r>
            <a:r>
              <a:rPr lang="ru-RU" sz="2000" b="1" dirty="0">
                <a:latin typeface="+mn-lt"/>
                <a:cs typeface="+mn-cs"/>
              </a:rPr>
              <a:t>ласковое обращение к женщине (стр.118).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57163" y="2060575"/>
            <a:ext cx="9094787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Дряхлая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(моя) </a:t>
            </a:r>
            <a:r>
              <a:rPr lang="ru-RU" sz="2000" b="1" dirty="0">
                <a:latin typeface="+mn-lt"/>
                <a:cs typeface="+mn-cs"/>
              </a:rPr>
              <a:t>–   слабая, немощная от старости (стр. 156).</a:t>
            </a:r>
            <a:endParaRPr lang="en-US" sz="2000" b="1" dirty="0">
              <a:latin typeface="+mn-lt"/>
              <a:cs typeface="+mn-cs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69863" y="2787650"/>
            <a:ext cx="86502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Светлица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000" b="1" dirty="0">
                <a:latin typeface="+mn-lt"/>
                <a:cs typeface="+mn-cs"/>
              </a:rPr>
              <a:t>– </a:t>
            </a:r>
            <a:r>
              <a:rPr lang="ru-RU" sz="2000" b="1" dirty="0">
                <a:solidFill>
                  <a:srgbClr val="800000"/>
                </a:solidFill>
                <a:latin typeface="+mn-lt"/>
                <a:cs typeface="+mn-cs"/>
              </a:rPr>
              <a:t>  </a:t>
            </a:r>
            <a:r>
              <a:rPr lang="ru-RU" sz="2000" b="1" dirty="0">
                <a:latin typeface="+mn-lt"/>
                <a:cs typeface="+mn-cs"/>
              </a:rPr>
              <a:t>светлая парадная комната в доме (стр. 610).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73025" y="3789363"/>
            <a:ext cx="8675688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i="1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Воро′ты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- устаревшая  форма существительного «ворота».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34925" y="4724400"/>
            <a:ext cx="8969375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000" b="1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Теснят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(заботы грудь) 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–</a:t>
            </a:r>
            <a:r>
              <a:rPr lang="ru-RU" sz="2000" b="1" dirty="0">
                <a:latin typeface="+mn-lt"/>
                <a:cs typeface="+mn-cs"/>
              </a:rPr>
              <a:t>  недомогание, при котором трудно дышать 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								  (стр. 691).</a:t>
            </a:r>
            <a:endParaRPr lang="en-US" b="1" dirty="0">
              <a:latin typeface="+mn-lt"/>
              <a:cs typeface="+mn-cs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71438" y="5451475"/>
            <a:ext cx="8604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Всечасно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(теснят грудь) 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–    </a:t>
            </a:r>
            <a:r>
              <a:rPr lang="ru-RU" sz="2000" b="1" dirty="0">
                <a:latin typeface="+mn-lt"/>
                <a:cs typeface="+mn-cs"/>
              </a:rPr>
              <a:t>постоянно</a:t>
            </a:r>
          </a:p>
        </p:txBody>
      </p:sp>
      <p:pic>
        <p:nvPicPr>
          <p:cNvPr id="20489" name="Romansy_-_Mesiac-Esenin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4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9000" numSld="7"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9"/>
                </p:tgtEl>
              </p:cMediaNode>
            </p:audio>
          </p:childTnLst>
        </p:cTn>
      </p:par>
    </p:tnLst>
    <p:bldLst>
      <p:bldP spid="20482" grpId="0"/>
      <p:bldP spid="20483" grpId="0"/>
      <p:bldP spid="20484" grpId="0"/>
      <p:bldP spid="20485" grpId="0"/>
      <p:bldP spid="20486" grpId="0"/>
      <p:bldP spid="20487" grpId="0"/>
      <p:bldP spid="204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1"/>
          <p:cNvSpPr>
            <a:spLocks noChangeArrowheads="1"/>
          </p:cNvSpPr>
          <p:nvPr/>
        </p:nvSpPr>
        <p:spPr bwMode="auto">
          <a:xfrm>
            <a:off x="142875" y="857250"/>
            <a:ext cx="55721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/>
            <a:r>
              <a:rPr lang="ru-RU" sz="2800" b="1">
                <a:latin typeface="Times New Roman" pitchFamily="18" charset="0"/>
                <a:cs typeface="Times New Roman" pitchFamily="18" charset="0"/>
              </a:rPr>
              <a:t>Подруга дней моих суровых,</a:t>
            </a:r>
          </a:p>
          <a:p>
            <a:pPr lvl="2"/>
            <a:r>
              <a:rPr lang="ru-RU" sz="2800" b="1">
                <a:latin typeface="Times New Roman" pitchFamily="18" charset="0"/>
                <a:cs typeface="Times New Roman" pitchFamily="18" charset="0"/>
              </a:rPr>
              <a:t>Голубка дряхлая моя!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572250" y="928688"/>
            <a:ext cx="2214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-обращение </a:t>
            </a:r>
          </a:p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лирического </a:t>
            </a:r>
          </a:p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героя к няне</a:t>
            </a:r>
          </a:p>
        </p:txBody>
      </p:sp>
      <p:sp>
        <p:nvSpPr>
          <p:cNvPr id="26" name="Выгнутая вниз стрелка 25"/>
          <p:cNvSpPr/>
          <p:nvPr/>
        </p:nvSpPr>
        <p:spPr>
          <a:xfrm rot="16200000">
            <a:off x="5393532" y="1035844"/>
            <a:ext cx="785812" cy="571500"/>
          </a:xfrm>
          <a:prstGeom prst="curvedUpArrow">
            <a:avLst>
              <a:gd name="adj1" fmla="val 25000"/>
              <a:gd name="adj2" fmla="val 44638"/>
              <a:gd name="adj3" fmla="val 232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34820" name="Picture 2" descr="http://www.ayurvedaplus.ru/.synchron/cust/90d2505387b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643188"/>
            <a:ext cx="3400425" cy="37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414</TotalTime>
  <Words>722</Words>
  <Application>Microsoft Office PowerPoint</Application>
  <PresentationFormat>Экран (4:3)</PresentationFormat>
  <Paragraphs>146</Paragraphs>
  <Slides>20</Slides>
  <Notes>4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Презентация PowerPoint</vt:lpstr>
      <vt:lpstr>Арина(Иринья) Родионовна Яковлева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  </vt:lpstr>
      <vt:lpstr>Презентация PowerPoint</vt:lpstr>
      <vt:lpstr>Презентация PowerPoint</vt:lpstr>
      <vt:lpstr>Рефлексия </vt:lpstr>
      <vt:lpstr>Презентация PowerPoint</vt:lpstr>
      <vt:lpstr>Интернет -ресурсы: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Drobokran</dc:creator>
  <cp:lastModifiedBy>Наталья П. Власенко</cp:lastModifiedBy>
  <cp:revision>47</cp:revision>
  <dcterms:created xsi:type="dcterms:W3CDTF">2011-02-23T15:30:09Z</dcterms:created>
  <dcterms:modified xsi:type="dcterms:W3CDTF">2015-10-14T14:01:32Z</dcterms:modified>
</cp:coreProperties>
</file>