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60" r:id="rId2"/>
    <p:sldId id="275" r:id="rId3"/>
    <p:sldId id="261" r:id="rId4"/>
    <p:sldId id="263" r:id="rId5"/>
    <p:sldId id="264" r:id="rId6"/>
    <p:sldId id="340" r:id="rId7"/>
    <p:sldId id="341" r:id="rId8"/>
    <p:sldId id="286" r:id="rId9"/>
    <p:sldId id="267" r:id="rId10"/>
    <p:sldId id="344" r:id="rId11"/>
    <p:sldId id="291" r:id="rId12"/>
    <p:sldId id="328" r:id="rId13"/>
    <p:sldId id="300" r:id="rId14"/>
    <p:sldId id="317" r:id="rId15"/>
    <p:sldId id="269" r:id="rId16"/>
    <p:sldId id="343" r:id="rId17"/>
    <p:sldId id="281" r:id="rId18"/>
    <p:sldId id="268" r:id="rId19"/>
    <p:sldId id="277" r:id="rId20"/>
    <p:sldId id="278" r:id="rId21"/>
    <p:sldId id="273" r:id="rId22"/>
    <p:sldId id="276" r:id="rId23"/>
    <p:sldId id="270" r:id="rId24"/>
    <p:sldId id="363" r:id="rId25"/>
    <p:sldId id="332" r:id="rId26"/>
    <p:sldId id="272" r:id="rId27"/>
    <p:sldId id="354" r:id="rId28"/>
    <p:sldId id="321" r:id="rId29"/>
    <p:sldId id="348" r:id="rId30"/>
    <p:sldId id="318" r:id="rId31"/>
    <p:sldId id="351" r:id="rId32"/>
    <p:sldId id="279" r:id="rId33"/>
    <p:sldId id="337" r:id="rId34"/>
    <p:sldId id="284" r:id="rId35"/>
    <p:sldId id="298" r:id="rId36"/>
    <p:sldId id="359" r:id="rId37"/>
    <p:sldId id="362" r:id="rId38"/>
    <p:sldId id="361" r:id="rId39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CC"/>
    <a:srgbClr val="800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576" autoAdjust="0"/>
  </p:normalViewPr>
  <p:slideViewPr>
    <p:cSldViewPr>
      <p:cViewPr varScale="1">
        <p:scale>
          <a:sx n="78" d="100"/>
          <a:sy n="78" d="100"/>
        </p:scale>
        <p:origin x="-92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2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DA4757-DDBA-4375-B284-8F5269AEE652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C6EF32-090A-4EF0-A57A-CC254AE213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Слоны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Индийские слоны уступают африканским саванным слонам. Их рост 2,5 – 3 м , а длина около 6 метров.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Ноги слонов  высокие, колоннообразные. Пальцы поддерживаются сзади пружинящей подушечкой. На передних конечностях  5, на задних — 3-4 копытца.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Кожа великанов серая, очень толстая. Глаза маленькие с мигательными перепонками.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ндийские слоны сильнее покрыты жёсткой шерстью, чем африканские.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Слух этих животных очень тонкий . Они могут общаться друг с другом на расстоянии десятков километров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Уши африканского слона очень большие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у индийского слона они меньше, вытянуты вниз и заострены.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Хобот служит великанам для дыхания, обоняния, осязания, помогает</a:t>
            </a:r>
            <a:r>
              <a:rPr lang="ru-RU" sz="1200" baseline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 еде, питье, купании.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конце хобота африканского слона  2 отростка - «пальца». А у индийского – «палец» – отросток  один.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общения слоны используют разные звуковые сигналы.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Голос слона — пронзительный, визгливый звук.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нашей планете существуют 2  вида слонов: африканский и индийский. Слоны – самые крупные из современных наземных обитателей.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Основой дружеского общения являются прикосновения хобота. Слоны пользуются ими для приветствия, ласки, ободрения.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слоны – мирные вегетарианцы. Взрослое  животное съедает в день до 300 кг растительности.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Каждые 2-3 дня слон выпивает по 160-200 л воды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Слоны не умеют прыгать. Но очень хорошо плавают.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Спит слон 2–3 часа в сутки.</a:t>
            </a:r>
            <a:r>
              <a:rPr lang="ru-RU" sz="1200" baseline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Африканские чаще спят стоя, прислонившись боком к стволу дерева или обхватив его хоботом. Индийские слоны чаще спят лёжа, согнув задние ноги, а передние вытянув вперёд.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индийских слонов бивни у самцов, а самки без бивней.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африканских слонов бивнями вооружены и самцы и самки. Но у самцов они крупнее (до 3 м), чем у самок.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слоны живут небольшими стадами. Группу возглавляет пожилая самка.</a:t>
            </a: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Появление маленького слонёнка в стаде</a:t>
            </a:r>
            <a:r>
              <a:rPr lang="ru-RU" sz="1200" baseline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воспринимается как праздник. Малыша окружают заботой и вниманием.</a:t>
            </a:r>
            <a:endParaRPr lang="ru-RU" sz="1200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sz="12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Мама – слониха кормит слонёнка молоком до двух лет.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Африканские слоны живут в саваннах и тропических лесах Африки. Там нет холодной зимы и царит лето, дожди бывают редко, кругом засыхают травы и растения, трескается почва.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Растут слонята медленно.</a:t>
            </a:r>
            <a:endParaRPr lang="ru-RU" sz="1200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Становятся самостоятельными к 12-20 годам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Продолжительность жизни слонов 50-60 лет.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Слоны </a:t>
            </a:r>
            <a:r>
              <a:rPr lang="ru-RU" sz="1200" baseline="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необыкновенно умные животные и с давних пор служат человеку. Они легко приручаются, легко поддаются обучению.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Индийских слонов покупают зоопарки и цирки всего мира.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Этим умным и преданным животным благодарные люди поставили памятники. 30 ноября отмечают всемирный день слонов.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Индийский слон получил статус вида, подверженного полному исчезновению в дикой природе. Занесён в 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Международную Красную книгу.</a:t>
            </a:r>
            <a:endParaRPr lang="ru-RU" sz="12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 как только пройдёт  дождь, мир вокруг оживает… Очень быстро вырастает сочная зелёная трава.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Среди высокой травы растут акации, похожие на огромные зонтики.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Индийские слоны – лесные жители. Они обитают в Индии и некоторых странах Юго-Восточной Азии. </a:t>
            </a:r>
            <a:r>
              <a:rPr lang="ru-RU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Здесь времена года не отличаются друг от друга и царит вечное лето с частыми ливнями 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Тропические леса представляют собой буйные, непроходимые заросли.</a:t>
            </a:r>
            <a:r>
              <a:rPr lang="ru-RU" sz="12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Растительность расположена  ярусами.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Самые высокие деревья достигают высоты 60 м. Орхидеи распускают свои диковинные цветы на древесных ветвях.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Длина тела африканского слона 6-7,5 м, хвоста 1-1,3 м, высота до 4 м, масса 3-7 т.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C6EF32-090A-4EF0-A57A-CC254AE213E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A04E-2ACE-419F-A18D-919E7396E7C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29ACB-01BC-4B21-862C-DB87CB0E2C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A04E-2ACE-419F-A18D-919E7396E7C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29ACB-01BC-4B21-862C-DB87CB0E2C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A04E-2ACE-419F-A18D-919E7396E7C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29ACB-01BC-4B21-862C-DB87CB0E2C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A04E-2ACE-419F-A18D-919E7396E7C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29ACB-01BC-4B21-862C-DB87CB0E2C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A04E-2ACE-419F-A18D-919E7396E7C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29ACB-01BC-4B21-862C-DB87CB0E2C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A04E-2ACE-419F-A18D-919E7396E7C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29ACB-01BC-4B21-862C-DB87CB0E2C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A04E-2ACE-419F-A18D-919E7396E7C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29ACB-01BC-4B21-862C-DB87CB0E2C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A04E-2ACE-419F-A18D-919E7396E7C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29ACB-01BC-4B21-862C-DB87CB0E2C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A04E-2ACE-419F-A18D-919E7396E7C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29ACB-01BC-4B21-862C-DB87CB0E2C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A04E-2ACE-419F-A18D-919E7396E7C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29ACB-01BC-4B21-862C-DB87CB0E2C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A04E-2ACE-419F-A18D-919E7396E7C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29ACB-01BC-4B21-862C-DB87CB0E2C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3A04E-2ACE-419F-A18D-919E7396E7CD}" type="datetimeFigureOut">
              <a:rPr lang="ru-RU" smtClean="0"/>
              <a:pPr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29ACB-01BC-4B21-862C-DB87CB0E2C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4;&#1086;&#1082;&#1091;&#1084;&#1077;&#1085;&#1090;&#1099;%20&#1051;&#1077;&#1085;&#1072;\&#1052;&#1086;&#1080;%20&#1088;&#1072;&#1073;&#1086;&#1090;&#1099;\&#1057;&#1083;&#1086;&#1085;&#1099;\&#1057;&#1083;&#1086;&#1085;&#1099;\zvuk-slona.mp3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ascoplanet.com/pictures/large/79b266.jpg" TargetMode="External"/><Relationship Id="rId13" Type="http://schemas.openxmlformats.org/officeDocument/2006/relationships/hyperlink" Target="https://avatars.mds.yandex.net/get-pdb/1221543/059af379-ff64-4050-91fd-9f3b8211b0a9/s1200?webp=false" TargetMode="External"/><Relationship Id="rId18" Type="http://schemas.openxmlformats.org/officeDocument/2006/relationships/hyperlink" Target="https://oir.mobi/uploads/posts/2019-12/thumbs/1576863206_16-18.jpg" TargetMode="External"/><Relationship Id="rId26" Type="http://schemas.openxmlformats.org/officeDocument/2006/relationships/hyperlink" Target="http://asdela.ru/wp-content/uploads/2014/03/IMG_1366-1024x682.jpg" TargetMode="External"/><Relationship Id="rId3" Type="http://schemas.openxmlformats.org/officeDocument/2006/relationships/hyperlink" Target="https://avatars.mds.yandex.net/get-zen_doc/1108934/pub_5aecd2caf03173ba38d0a4e1_5aecd34c9b403c6169f83753/scale_1200" TargetMode="External"/><Relationship Id="rId21" Type="http://schemas.openxmlformats.org/officeDocument/2006/relationships/hyperlink" Target="https://avatars.mds.yandex.net/get-pdb/216365/01148955-d6b4-4a79-949b-04e69e6b7511/s1200?webp=false" TargetMode="External"/><Relationship Id="rId34" Type="http://schemas.openxmlformats.org/officeDocument/2006/relationships/hyperlink" Target="http://rabstol.ru/wallpapers/bc1c3ef6abedfaaf6a2b816446e3b078/910_5.jpg" TargetMode="External"/><Relationship Id="rId7" Type="http://schemas.openxmlformats.org/officeDocument/2006/relationships/hyperlink" Target="https://avatars.mds.yandex.net/get-pdb/163339/6a40aff4-bbf3-4443-970f-7844772b8284/s1200?webp=false" TargetMode="External"/><Relationship Id="rId12" Type="http://schemas.openxmlformats.org/officeDocument/2006/relationships/hyperlink" Target="https://avatars.mds.yandex.net/get-pdb/1678460/8aac69e4-05d4-41ac-b0af-06f8a0abb69d/s1200?webp=false" TargetMode="External"/><Relationship Id="rId17" Type="http://schemas.openxmlformats.org/officeDocument/2006/relationships/hyperlink" Target="https://mydiscoveries.ru/wp-content/uploads/2017/08/rajan_elephant_swimming_3.jpg" TargetMode="External"/><Relationship Id="rId25" Type="http://schemas.openxmlformats.org/officeDocument/2006/relationships/hyperlink" Target="https://tengrinews.kz/userdata/news/2019/news_369495/photo_280822.jpg" TargetMode="External"/><Relationship Id="rId33" Type="http://schemas.openxmlformats.org/officeDocument/2006/relationships/hyperlink" Target="https://animalfair.com/wp-content/uploads/2014/08/DSC07938.jpg" TargetMode="External"/><Relationship Id="rId38" Type="http://schemas.openxmlformats.org/officeDocument/2006/relationships/hyperlink" Target="https://www.trackssafaris.co.uk/userfiles/products/e_371-1.jpg" TargetMode="External"/><Relationship Id="rId2" Type="http://schemas.openxmlformats.org/officeDocument/2006/relationships/hyperlink" Target="https://domposterov.ru/images/tovar/m869.jpg" TargetMode="External"/><Relationship Id="rId16" Type="http://schemas.openxmlformats.org/officeDocument/2006/relationships/hyperlink" Target="https://avatars.mds.yandex.net/get-pdb/1938902/189a877e-d12d-4f77-b172-cd14f162931f/s1200?webp=false" TargetMode="External"/><Relationship Id="rId20" Type="http://schemas.openxmlformats.org/officeDocument/2006/relationships/hyperlink" Target="https://ucarecdn.com/6f6f1a3e-4144-43b3-8664-aa9f934cb511/-/format/auto/-/preview/3000x3000/-/quality/lighter/" TargetMode="External"/><Relationship Id="rId29" Type="http://schemas.openxmlformats.org/officeDocument/2006/relationships/hyperlink" Target="https://&#1074;&#1083;&#1072;&#1076;&#1080;&#1074;&#1086;&#1089;&#1090;&#1086;&#1082;.&#1086;&#1085;&#1083;&#1072;&#1081;&#1085;/upload/000/u0/000/dcffecb2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avatars.mds.yandex.net/get-pdb/402538/dda76e5a-73f4-422c-8373-4662363e5054/s1200?webp=false" TargetMode="External"/><Relationship Id="rId11" Type="http://schemas.openxmlformats.org/officeDocument/2006/relationships/hyperlink" Target="https://newcoin.ru/wa-data/public/shop/img/5-44.jpg" TargetMode="External"/><Relationship Id="rId24" Type="http://schemas.openxmlformats.org/officeDocument/2006/relationships/hyperlink" Target="http://gomel-circus.narod.ru/tfp/2011/3251.jpg" TargetMode="External"/><Relationship Id="rId32" Type="http://schemas.openxmlformats.org/officeDocument/2006/relationships/hyperlink" Target="https://fotostrana.ru/public/post/233971/1834368539/" TargetMode="External"/><Relationship Id="rId37" Type="http://schemas.openxmlformats.org/officeDocument/2006/relationships/hyperlink" Target="https://wildfrontier.ru/wp-content/uploads/2016/02/Indijskij-ili-aziatskij-slon9.jpg" TargetMode="External"/><Relationship Id="rId5" Type="http://schemas.openxmlformats.org/officeDocument/2006/relationships/hyperlink" Target="http://oboi.cc/1366-768-100-uploads/11_05_2013/view/201209/oboik.ru_44091.jpg" TargetMode="External"/><Relationship Id="rId15" Type="http://schemas.openxmlformats.org/officeDocument/2006/relationships/hyperlink" Target="https://insideclimatenews.org/sites/default/files/styles/opengraph_large/public/Photo%202%20(1)_0.jpg?itok=OdqcxoWS" TargetMode="External"/><Relationship Id="rId23" Type="http://schemas.openxmlformats.org/officeDocument/2006/relationships/hyperlink" Target="http://gomel-circus.narod.ru/a/0235/0616.jpg" TargetMode="External"/><Relationship Id="rId28" Type="http://schemas.openxmlformats.org/officeDocument/2006/relationships/hyperlink" Target="https://www.publicdomainpictures.net/pictures/230000/velka/jumbo-the-elephant.jpg" TargetMode="External"/><Relationship Id="rId36" Type="http://schemas.openxmlformats.org/officeDocument/2006/relationships/hyperlink" Target="https://i.pinimg.com/originals/0b/e3/da/0be3da89aef219af2ab1cea0eb4189c8.jpg" TargetMode="External"/><Relationship Id="rId10" Type="http://schemas.openxmlformats.org/officeDocument/2006/relationships/hyperlink" Target="https://avatars.mds.yandex.net/get-zen_doc/198554/pub_5d28dfabc0dcf200ae4e3e31_5d28e5a4cfcc8600ad79c8a9/scale_1200" TargetMode="External"/><Relationship Id="rId19" Type="http://schemas.openxmlformats.org/officeDocument/2006/relationships/hyperlink" Target="http://boobooka.com/zvuki/zvuki-zhivotnyx/zvuki-slona/ttps:/zvukipro.com/index.php?do=download&amp;id=30548" TargetMode="External"/><Relationship Id="rId31" Type="http://schemas.openxmlformats.org/officeDocument/2006/relationships/hyperlink" Target="https://cdn.photosight.ru/img/3/44d/4936919_xlarge.jpg" TargetMode="External"/><Relationship Id="rId4" Type="http://schemas.openxmlformats.org/officeDocument/2006/relationships/hyperlink" Target="https://avatars.mds.yandex.net/get-pdb/1603518/002b437b-03df-4010-a899-e0fecd327188/s1200?webp=false" TargetMode="External"/><Relationship Id="rId9" Type="http://schemas.openxmlformats.org/officeDocument/2006/relationships/hyperlink" Target="https://avatars.mds.yandex.net/get-pdb/2125799/32606024-214f-42d5-ac5f-55c04e331a03/s1200?webp=false" TargetMode="External"/><Relationship Id="rId14" Type="http://schemas.openxmlformats.org/officeDocument/2006/relationships/hyperlink" Target="https://img5.goodfon.ru/original/3840x2400/c/ff/slon-stado-afrika.jpg" TargetMode="External"/><Relationship Id="rId22" Type="http://schemas.openxmlformats.org/officeDocument/2006/relationships/hyperlink" Target="https://pbs.twimg.com/media/CxRt_ycXEAQlhtK.jpg:large" TargetMode="External"/><Relationship Id="rId27" Type="http://schemas.openxmlformats.org/officeDocument/2006/relationships/hyperlink" Target="https://dic.academic.ru/pictures/wiki/files/83/Samutprakanerawanmuseum200306b.jpg" TargetMode="External"/><Relationship Id="rId30" Type="http://schemas.openxmlformats.org/officeDocument/2006/relationships/hyperlink" Target="http://desktopwallpapers.org.ua/pic/201210/1920x1200/desktopwallpapers.org.ua-20155.jpg" TargetMode="External"/><Relationship Id="rId35" Type="http://schemas.openxmlformats.org/officeDocument/2006/relationships/hyperlink" Target="https://avatars.mds.yandex.net/get-pdb/1779909/fccae98c-ba8e-407e-bd1b-c950137fb20b/s1200?webp=false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K:\Лена2\Животный мир Саванн Африки\Слоны\kk3ghvwb70exaqbfkvb2rc652ks5vexu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459" y="285728"/>
            <a:ext cx="8334771" cy="628654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285984" y="2500306"/>
            <a:ext cx="4286280" cy="1633333"/>
          </a:xfrm>
          <a:prstGeom prst="rect">
            <a:avLst/>
          </a:prstGeom>
        </p:spPr>
        <p:txBody>
          <a:bodyPr>
            <a:prstTxWarp prst="textCanUp">
              <a:avLst/>
            </a:prstTxWarp>
            <a:spAutoFit/>
          </a:bodyPr>
          <a:lstStyle/>
          <a:p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Слоны</a:t>
            </a:r>
            <a:endParaRPr lang="ru-RU" sz="8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Индийские слоны уступают африканским саванным слонам</a:t>
            </a:r>
          </a:p>
        </p:txBody>
      </p:sp>
      <p:pic>
        <p:nvPicPr>
          <p:cNvPr id="3" name="Picture 1" descr="K:\слон\200407_Elephant_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714356"/>
            <a:ext cx="7643866" cy="573134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857224" y="6143644"/>
            <a:ext cx="73581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Их рост 2,5 – 3 м , а длина около 6 метров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K:\слон\foto_112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827948" cy="685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572000" y="1285860"/>
            <a:ext cx="44291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Ноги слонов высокие, колоннообразные</a:t>
            </a:r>
          </a:p>
          <a:p>
            <a:pPr algn="ctr"/>
            <a:endParaRPr lang="ru-RU" sz="28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Пальцы поддерживаются сзади пружинящей подушечкой</a:t>
            </a:r>
          </a:p>
          <a:p>
            <a:pPr algn="ctr"/>
            <a:endParaRPr lang="ru-RU" sz="28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На передних конечностях  5 копыт, на задних – 3-4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0"/>
            <a:ext cx="87868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Кожа великанов серая и очень толстая</a:t>
            </a:r>
          </a:p>
        </p:txBody>
      </p:sp>
      <p:pic>
        <p:nvPicPr>
          <p:cNvPr id="4098" name="Picture 2" descr="K:\слон\foto_112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00042"/>
            <a:ext cx="9226044" cy="586050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6143644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Глаза маленькие с мигательными перепонками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14282" y="4643446"/>
            <a:ext cx="450059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ндийские слоны сильнее покрыты жёсткой шерстью, чем африканские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8194" name="Picture 2" descr="D:\Документы Лена\Мои работы\Слоны\Иллюстрации\индийский сло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292323" cy="4233858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195" name="Picture 3" descr="D:\Документы Лена\Мои работы\Слоны\Иллюстрации\африканский сло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352313"/>
            <a:ext cx="4500562" cy="5505687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K:\Лена2\Животный мир Саванн Африки\Слоны\an_sl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2221" y="285728"/>
            <a:ext cx="6591779" cy="621510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0" y="2857496"/>
            <a:ext cx="27146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Они могут общаться друг </a:t>
            </a:r>
          </a:p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другом на расстоянии десятков километров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857232"/>
            <a:ext cx="27860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Слух этих животных очень тонкий        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K:\Лена2\Животный мир Саванн Африки\Слоны\7brc84d5ha10khuubt9oy0grr95u6t43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8715436" cy="6536577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500166" y="0"/>
            <a:ext cx="65730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Уши африканского слона очень большие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слон\txm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857223"/>
            <a:ext cx="8001036" cy="6000777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42844" y="0"/>
            <a:ext cx="88583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у индийского слона они меньше, вытянуты вниз и заострены 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0"/>
            <a:ext cx="86439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Хобот служит великанам для дыхания, обоняния, осязания, помогает при еде, питье, купании</a:t>
            </a:r>
            <a:endParaRPr lang="ru-RU" sz="2800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" name="Рисунок 5" descr="купание аф с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15662" y="2857496"/>
            <a:ext cx="6038497" cy="4000504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Picture 2" descr="K:\слон\foto_112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092350" y="1000108"/>
            <a:ext cx="5051650" cy="321468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714356"/>
            <a:ext cx="44291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конце хобота африканского слона  2 отростка - «пальца»</a:t>
            </a:r>
          </a:p>
        </p:txBody>
      </p:sp>
      <p:pic>
        <p:nvPicPr>
          <p:cNvPr id="5" name="Picture 1" descr="K:\слон\Asian_elephant_trun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643050"/>
            <a:ext cx="3605513" cy="450057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5572132" y="285728"/>
            <a:ext cx="32861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А у индийского – </a:t>
            </a:r>
          </a:p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«палец» – отросток  один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хобот африканского слона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000240"/>
            <a:ext cx="5371987" cy="35719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4285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100" name="Picture 4" descr="K:\Лена2\Животный мир Саванн Африки\Слоны\x5vhp13x9k0j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0"/>
            <a:ext cx="8572528" cy="642939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0" y="6143644"/>
            <a:ext cx="8929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Голос слона — пронзительный, визгливый звук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034" y="142852"/>
            <a:ext cx="82153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общения слоны используют разные звуковые 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сигналы</a:t>
            </a:r>
            <a:endParaRPr lang="ru-RU" sz="2800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zvuk-slo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72528" y="6143644"/>
            <a:ext cx="304800" cy="304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4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4290"/>
            <a:ext cx="885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           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1429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нашей планете существует 2 вида слонов: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90643" y="6581001"/>
            <a:ext cx="5533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D:\Документы Лена\Мои работы\Слоны\африкански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42984"/>
            <a:ext cx="4727737" cy="378621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4" descr="D:\Документы Лена\Мои работы\Слоны\индийски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1285860"/>
            <a:ext cx="4786314" cy="358973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TextBox 7"/>
          <p:cNvSpPr txBox="1"/>
          <p:nvPr/>
        </p:nvSpPr>
        <p:spPr>
          <a:xfrm>
            <a:off x="857224" y="714356"/>
            <a:ext cx="22759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африканский 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5572140"/>
            <a:ext cx="87154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Слоны – самые крупные из современных  наземных  обитателей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43636" y="714356"/>
            <a:ext cx="18549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индийский</a:t>
            </a:r>
            <a:endParaRPr lang="ru-RU" sz="28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K:\Лена2\Животный мир Саванн Африки\Слоны\slon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571480"/>
            <a:ext cx="7500958" cy="5625719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Основой дружеского общения являются прикосновения хобота 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00076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Слоны пользуются ими для приветствия, ласки, ободрения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K:\Лена2\Животный мир Саванн Африки\Слоны\efgmf0oyc941u28my8k2xggjhhwnzdui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892425"/>
            <a:ext cx="8088112" cy="5965575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слоны – мирные вегетарианцы. Взрослое животное съедает в день до 300 кг растительности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5715016"/>
            <a:ext cx="52149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Каждые 2-3 дня слон выпивает по 160-200 л воды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Слоны на водопое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407" y="923096"/>
            <a:ext cx="9078593" cy="593490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857852" y="4429132"/>
            <a:ext cx="32861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 очень хорошо плавают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слон - пловец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61163" y="0"/>
            <a:ext cx="5682837" cy="378619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 descr="слон - пловец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065776"/>
            <a:ext cx="6143636" cy="379222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1000108"/>
            <a:ext cx="35004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Слоны не умеют прыгать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к слоны спя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3500438"/>
            <a:ext cx="4191000" cy="290322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214282" y="571480"/>
            <a:ext cx="41434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Африканские чаще спят стоя, прислонившись боком к стволу дерева или обхватив его хоботом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Спит слон 2–3 часа в сутки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слон спит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97341" y="1142984"/>
            <a:ext cx="4746659" cy="285752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африканский слон спит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285992"/>
            <a:ext cx="4916916" cy="428625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4857752" y="4000504"/>
            <a:ext cx="42862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Индийские слоны чаще спят лёжа, согнув задние ноги, а передние вытянув вперёд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индийских слонов бивни есть только у самцов</a:t>
            </a:r>
          </a:p>
        </p:txBody>
      </p:sp>
      <p:pic>
        <p:nvPicPr>
          <p:cNvPr id="8" name="Рисунок 7" descr="семья - индийские слон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500042"/>
            <a:ext cx="8643966" cy="614133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африканских слонов бивнями вооружены и самцы и </a:t>
            </a:r>
          </a:p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самки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6072206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 у самцов они крупнее (до 3 м), чем у самок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8" name="Рисунок 7" descr="Семья африканских слонов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стадо афр. слоно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000373"/>
            <a:ext cx="6172203" cy="385762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1714488"/>
            <a:ext cx="37147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слоны живут небольшими  стадами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9" name="Рисунок 8" descr="индийский слон - стад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88756" y="0"/>
            <a:ext cx="5555244" cy="364331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76923" y="3857628"/>
            <a:ext cx="286707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Группу возглавляет пожилая самка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14290"/>
            <a:ext cx="30003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Появление маленького слонёнка в стаде воспринимается как праздник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86380" y="4500570"/>
            <a:ext cx="3501408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Малыша окружают </a:t>
            </a:r>
          </a:p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заботой и вниманием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9" name="Рисунок 8" descr="rabstol_ru_9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643182"/>
            <a:ext cx="5334005" cy="400050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инд слон со слонёнком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28992" y="0"/>
            <a:ext cx="5715008" cy="373856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0" name="TextBox 9"/>
          <p:cNvSpPr txBox="1"/>
          <p:nvPr/>
        </p:nvSpPr>
        <p:spPr>
          <a:xfrm>
            <a:off x="8488051" y="6488668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:\Лена2\Животный мир Саванн Африки\Слоны\0807_elephants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620118" y="0"/>
            <a:ext cx="5523882" cy="414338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85720" y="928670"/>
            <a:ext cx="292895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Мама-слониха кормит слонёнка молоком до двух лет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075" name="Picture 3" descr="K:\слон\x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-2" y="2857496"/>
            <a:ext cx="5157277" cy="400050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  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Африканские слоны живут в саваннах и тропических лесах  Африки</a:t>
            </a:r>
          </a:p>
        </p:txBody>
      </p:sp>
      <p:pic>
        <p:nvPicPr>
          <p:cNvPr id="7" name="Picture 2" descr="D:\Документы Лена\Мои работы\Слоны\Иллюстрации\саванны африки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2918"/>
            <a:ext cx="9144000" cy="5140989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5473005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Там нет холодной зимы, царит лето; дожди бывают редко, кругом засыхают травы и растения, трескается почва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0"/>
            <a:ext cx="75724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14285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Растут слонята медленно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Рисунок 4" descr="слониха со слонятам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800100"/>
            <a:ext cx="9144000" cy="60579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слон\Mother_and_baby_Elephas_maximu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688" y="1"/>
            <a:ext cx="8763029" cy="657227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6143644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Становятся самостоятельными к 12-20 годам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2852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Продолжительность жизни слонов составляет 50-60 лет</a:t>
            </a:r>
          </a:p>
        </p:txBody>
      </p:sp>
      <p:pic>
        <p:nvPicPr>
          <p:cNvPr id="9218" name="Picture 2" descr="K:\слон\img_26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785794"/>
            <a:ext cx="8786874" cy="585791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285728"/>
            <a:ext cx="307183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Слоны необыкновенно умные животные и с давних пор служат человеку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слон на службе у челове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3330" y="0"/>
            <a:ext cx="5214950" cy="521495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Рисунок 6" descr="слон на службе у человека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857496"/>
            <a:ext cx="5334006" cy="400050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214942" y="5072074"/>
            <a:ext cx="35719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Они легко приручаются и поддаются обучению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571480"/>
            <a:ext cx="350046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Индийских слонов покупают зоопарки и цирки всего мира</a:t>
            </a:r>
            <a:endParaRPr lang="ru-RU" sz="2800" dirty="0" smtClean="0">
              <a:solidFill>
                <a:schemeClr val="accent5">
                  <a:lumMod val="50000"/>
                </a:schemeClr>
              </a:solidFill>
              <a:latin typeface="Arial" pitchFamily="34" charset="0"/>
            </a:endParaRPr>
          </a:p>
        </p:txBody>
      </p:sp>
      <p:pic>
        <p:nvPicPr>
          <p:cNvPr id="8" name="Рисунок 7" descr="цир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357430"/>
            <a:ext cx="5043742" cy="450057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 descr="слон в цирке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96316" y="0"/>
            <a:ext cx="5447684" cy="373448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0" name="Рисунок 9" descr="цирк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2066" y="3214686"/>
            <a:ext cx="3809980" cy="364331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Этим умным и преданным животным благодарные люди поставили памятники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14282" y="785794"/>
            <a:ext cx="4397696" cy="2928934"/>
            <a:chOff x="214282" y="714356"/>
            <a:chExt cx="4397696" cy="2928934"/>
          </a:xfrm>
        </p:grpSpPr>
        <p:pic>
          <p:nvPicPr>
            <p:cNvPr id="4" name="Рисунок 3" descr="памятник слону - Индия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14282" y="714356"/>
              <a:ext cx="4397696" cy="2928934"/>
            </a:xfrm>
            <a:prstGeom prst="rect">
              <a:avLst/>
            </a:prstGeom>
            <a:effectLst>
              <a:softEdge rad="317500"/>
            </a:effectLst>
          </p:spPr>
        </p:pic>
        <p:sp>
          <p:nvSpPr>
            <p:cNvPr id="5" name="Прямоугольник 4"/>
            <p:cNvSpPr/>
            <p:nvPr/>
          </p:nvSpPr>
          <p:spPr>
            <a:xfrm>
              <a:off x="3428992" y="1000108"/>
              <a:ext cx="82105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Индия</a:t>
              </a:r>
              <a:endParaRPr lang="ru-RU" dirty="0"/>
            </a:p>
          </p:txBody>
        </p:sp>
      </p:grpSp>
      <p:pic>
        <p:nvPicPr>
          <p:cNvPr id="8" name="Рисунок 7" descr="Памятник в Таинланд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43570" y="428604"/>
            <a:ext cx="2992212" cy="319981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TextBox 8"/>
          <p:cNvSpPr txBox="1"/>
          <p:nvPr/>
        </p:nvSpPr>
        <p:spPr>
          <a:xfrm>
            <a:off x="7715272" y="2357430"/>
            <a:ext cx="1004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Тайланд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3357554" y="2428868"/>
            <a:ext cx="3506086" cy="2722964"/>
            <a:chOff x="2857489" y="3286124"/>
            <a:chExt cx="3506086" cy="2722964"/>
          </a:xfrm>
        </p:grpSpPr>
        <p:pic>
          <p:nvPicPr>
            <p:cNvPr id="12" name="Рисунок 11" descr="Джамбо - Америка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57489" y="3286124"/>
              <a:ext cx="3506086" cy="2722964"/>
            </a:xfrm>
            <a:prstGeom prst="rect">
              <a:avLst/>
            </a:prstGeom>
            <a:effectLst>
              <a:softEdge rad="317500"/>
            </a:effectLst>
          </p:spPr>
        </p:pic>
        <p:sp>
          <p:nvSpPr>
            <p:cNvPr id="11" name="TextBox 10"/>
            <p:cNvSpPr txBox="1"/>
            <p:nvPr/>
          </p:nvSpPr>
          <p:spPr>
            <a:xfrm>
              <a:off x="5072066" y="4357694"/>
              <a:ext cx="10500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Америка</a:t>
              </a:r>
              <a:endPara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428596" y="3786190"/>
            <a:ext cx="2877478" cy="2428868"/>
            <a:chOff x="357158" y="4214818"/>
            <a:chExt cx="2877478" cy="2428868"/>
          </a:xfrm>
        </p:grpSpPr>
        <p:pic>
          <p:nvPicPr>
            <p:cNvPr id="14" name="Рисунок 13" descr="Япония - Токие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7158" y="4214818"/>
              <a:ext cx="2877478" cy="2428868"/>
            </a:xfrm>
            <a:prstGeom prst="rect">
              <a:avLst/>
            </a:prstGeom>
            <a:effectLst>
              <a:softEdge rad="127000"/>
            </a:effectLst>
          </p:spPr>
        </p:pic>
        <p:sp>
          <p:nvSpPr>
            <p:cNvPr id="15" name="TextBox 14"/>
            <p:cNvSpPr txBox="1"/>
            <p:nvPr/>
          </p:nvSpPr>
          <p:spPr>
            <a:xfrm>
              <a:off x="571472" y="6215082"/>
              <a:ext cx="9300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Япония</a:t>
              </a:r>
              <a:endPara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5429224" y="4501945"/>
            <a:ext cx="3714776" cy="2356055"/>
            <a:chOff x="5429224" y="4286256"/>
            <a:chExt cx="3714776" cy="2356055"/>
          </a:xfrm>
        </p:grpSpPr>
        <p:pic>
          <p:nvPicPr>
            <p:cNvPr id="17" name="Рисунок 16" descr="Лаос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429224" y="4286256"/>
              <a:ext cx="3714776" cy="2356055"/>
            </a:xfrm>
            <a:prstGeom prst="rect">
              <a:avLst/>
            </a:prstGeom>
            <a:effectLst>
              <a:softEdge rad="317500"/>
            </a:effectLst>
          </p:spPr>
        </p:pic>
        <p:sp>
          <p:nvSpPr>
            <p:cNvPr id="18" name="TextBox 17"/>
            <p:cNvSpPr txBox="1"/>
            <p:nvPr/>
          </p:nvSpPr>
          <p:spPr>
            <a:xfrm>
              <a:off x="6429388" y="4786322"/>
              <a:ext cx="66813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Лаос</a:t>
              </a:r>
              <a:endParaRPr lang="ru-RU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357555" y="4857760"/>
            <a:ext cx="22860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 ноября отмечают всемирный день слонов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Индийский слон получил статус вида, подверженного полному исчезновению в дикой природе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индийский слон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728" y="857232"/>
            <a:ext cx="6180564" cy="550070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285852" y="6143644"/>
            <a:ext cx="68790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Занесён в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Международную Красную книгу 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26" y="428604"/>
            <a:ext cx="8429716" cy="6355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hlinkClick r:id="rId2"/>
              </a:rPr>
              <a:t>https://domposterov.ru/images/tovar/m869.jpg</a:t>
            </a:r>
            <a:endParaRPr lang="ru-RU" sz="1100" dirty="0" smtClean="0"/>
          </a:p>
          <a:p>
            <a:r>
              <a:rPr lang="en-US" sz="1100" dirty="0" smtClean="0">
                <a:hlinkClick r:id="rId3"/>
              </a:rPr>
              <a:t>https://avatars.mds.yandex.net/get-zen_doc/1108934/pub_5aecd2caf03173ba38d0a4e1_5aecd34c9b403c6169f83753/scale_1200</a:t>
            </a:r>
            <a:endParaRPr lang="ru-RU" sz="1100" dirty="0" smtClean="0"/>
          </a:p>
          <a:p>
            <a:r>
              <a:rPr lang="en-US" sz="1100" dirty="0" smtClean="0">
                <a:hlinkClick r:id="rId4"/>
              </a:rPr>
              <a:t>https://avatars.mds.yandex.net/get-pdb/1603518/002b437b-03df-4010-a899-e0fecd327188/s1200?webp=false</a:t>
            </a:r>
            <a:endParaRPr lang="ru-RU" sz="1100" dirty="0" smtClean="0"/>
          </a:p>
          <a:p>
            <a:r>
              <a:rPr lang="en-US" sz="1100" dirty="0" smtClean="0">
                <a:hlinkClick r:id="rId5"/>
              </a:rPr>
              <a:t>http://oboi.cc/1366-768-100-uploads/11_05_2013/view/201209/oboik.ru_44091.jpg</a:t>
            </a:r>
            <a:endParaRPr lang="ru-RU" sz="1100" dirty="0" smtClean="0"/>
          </a:p>
          <a:p>
            <a:r>
              <a:rPr lang="en-US" sz="1100" dirty="0" smtClean="0">
                <a:hlinkClick r:id="rId6"/>
              </a:rPr>
              <a:t>https://avatars.mds.yandex.net/get-pdb/402538/dda76e5a-73f4-422c-8373-4662363e5054/s1200?webp=false</a:t>
            </a:r>
            <a:endParaRPr lang="ru-RU" sz="1100" dirty="0" smtClean="0"/>
          </a:p>
          <a:p>
            <a:r>
              <a:rPr lang="en-US" sz="1100" dirty="0" smtClean="0">
                <a:hlinkClick r:id="rId7"/>
              </a:rPr>
              <a:t>https://avatars.mds.yandex.net/get-pdb/163339/6a40aff4-bbf3-4443-970f-7844772b8284/s1200?webp=false</a:t>
            </a:r>
            <a:endParaRPr lang="ru-RU" sz="1100" dirty="0" smtClean="0"/>
          </a:p>
          <a:p>
            <a:r>
              <a:rPr lang="en-US" sz="1100" dirty="0" smtClean="0">
                <a:hlinkClick r:id="rId8"/>
              </a:rPr>
              <a:t>http://www.vascoplanet.com/pictures/large/79b266.jpg</a:t>
            </a:r>
            <a:endParaRPr lang="ru-RU" sz="1100" dirty="0" smtClean="0"/>
          </a:p>
          <a:p>
            <a:r>
              <a:rPr lang="en-US" sz="1100" dirty="0" smtClean="0">
                <a:hlinkClick r:id="rId9"/>
              </a:rPr>
              <a:t>https://avatars.mds.yandex.net/get-pdb/2125799/32606024-214f-42d5-ac5f-55c04e331a03/s1200?webp=false</a:t>
            </a:r>
            <a:endParaRPr lang="ru-RU" sz="1100" dirty="0" smtClean="0"/>
          </a:p>
          <a:p>
            <a:r>
              <a:rPr lang="en-US" sz="1100" dirty="0" smtClean="0">
                <a:hlinkClick r:id="rId10"/>
              </a:rPr>
              <a:t>https://avatars.mds.yandex.net/get-zen_doc/198554/pub_5d28dfabc0dcf200ae4e3e31_5d28e5a4cfcc8600ad79c8a9/scale_1200</a:t>
            </a:r>
            <a:endParaRPr lang="ru-RU" sz="1100" dirty="0" smtClean="0"/>
          </a:p>
          <a:p>
            <a:r>
              <a:rPr lang="en-US" sz="1100" dirty="0" smtClean="0">
                <a:hlinkClick r:id="rId11"/>
              </a:rPr>
              <a:t>https://newcoin.ru/wa-data/public/shop/img/5-44.jpg</a:t>
            </a:r>
            <a:endParaRPr lang="ru-RU" sz="1100" dirty="0" smtClean="0"/>
          </a:p>
          <a:p>
            <a:r>
              <a:rPr lang="en-US" sz="1100" dirty="0" smtClean="0">
                <a:hlinkClick r:id="rId12"/>
              </a:rPr>
              <a:t>https://avatars.mds.yandex.net/get-pdb/1678460/8aac69e4-05d4-41ac-b0af-06f8a0abb69d/s1200?webp=false</a:t>
            </a:r>
            <a:endParaRPr lang="ru-RU" sz="1100" dirty="0" smtClean="0"/>
          </a:p>
          <a:p>
            <a:r>
              <a:rPr lang="en-US" sz="1100" dirty="0" smtClean="0">
                <a:hlinkClick r:id="rId13"/>
              </a:rPr>
              <a:t>https://avatars.mds.yandex.net/get-pdb/1221543/059af379-ff64-4050-91fd-9f3b8211b0a9/s1200?webp=false</a:t>
            </a:r>
            <a:endParaRPr lang="ru-RU" sz="1100" dirty="0" smtClean="0"/>
          </a:p>
          <a:p>
            <a:r>
              <a:rPr lang="en-US" sz="1100" dirty="0" smtClean="0">
                <a:hlinkClick r:id="rId14"/>
              </a:rPr>
              <a:t>https://img5.goodfon.ru/original/3840x2400/c/ff/slon-stado-afrika.jpg</a:t>
            </a:r>
            <a:endParaRPr lang="ru-RU" sz="1100" dirty="0" smtClean="0"/>
          </a:p>
          <a:p>
            <a:r>
              <a:rPr lang="en-US" sz="1100" dirty="0" smtClean="0">
                <a:hlinkClick r:id="rId15"/>
              </a:rPr>
              <a:t>https://insideclimatenews.org/sites/default/files/styles/opengraph_large/public/Photo%202%20%281%29_0.jpg?itok=OdqcxoWS</a:t>
            </a:r>
            <a:endParaRPr lang="ru-RU" sz="1100" dirty="0" smtClean="0"/>
          </a:p>
          <a:p>
            <a:r>
              <a:rPr lang="en-US" sz="1100" dirty="0" smtClean="0">
                <a:hlinkClick r:id="rId16"/>
              </a:rPr>
              <a:t>https://avatars.mds.yandex.net/get-pdb/1938902/189a877e-d12d-4f77-b172-cd14f162931f/s1200?webp=false</a:t>
            </a:r>
            <a:endParaRPr lang="ru-RU" sz="1100" dirty="0" smtClean="0"/>
          </a:p>
          <a:p>
            <a:r>
              <a:rPr lang="en-US" sz="1100" dirty="0" smtClean="0">
                <a:hlinkClick r:id="rId17"/>
              </a:rPr>
              <a:t>https://mydiscoveries.ru/wp-content/uploads/2017/08/rajan_elephant_swimming_3.jpg</a:t>
            </a:r>
            <a:endParaRPr lang="ru-RU" sz="1100" dirty="0" smtClean="0"/>
          </a:p>
          <a:p>
            <a:r>
              <a:rPr lang="en-US" sz="1100" dirty="0" smtClean="0">
                <a:hlinkClick r:id="rId18"/>
              </a:rPr>
              <a:t>https://oir.mobi/uploads/posts/2019-12/thumbs/1576863206_16-18.jpg</a:t>
            </a:r>
            <a:endParaRPr lang="ru-RU" sz="1100" dirty="0" smtClean="0"/>
          </a:p>
          <a:p>
            <a:r>
              <a:rPr lang="en-US" sz="1100" dirty="0" smtClean="0">
                <a:hlinkClick r:id="rId19"/>
              </a:rPr>
              <a:t>http://boobooka.com/zvuki/zvuki-zhivotnyx/zvuki-slona/ttps://zvukipro.com/index.php?do=download&amp;id=30548</a:t>
            </a:r>
            <a:endParaRPr lang="ru-RU" sz="1100" dirty="0" smtClean="0"/>
          </a:p>
          <a:p>
            <a:r>
              <a:rPr lang="en-US" sz="1100" dirty="0" smtClean="0">
                <a:hlinkClick r:id="rId20"/>
              </a:rPr>
              <a:t>https://ucarecdn.com/6f6f1a3e-4144-43b3-8664-aa9f934cb511/-/format/auto/-/preview/3000x3000/-/quality/lighter/</a:t>
            </a:r>
            <a:endParaRPr lang="ru-RU" sz="1100" dirty="0" smtClean="0"/>
          </a:p>
          <a:p>
            <a:r>
              <a:rPr lang="en-US" sz="1100" dirty="0" smtClean="0">
                <a:hlinkClick r:id="rId21"/>
              </a:rPr>
              <a:t>https://avatars.mds.yandex.net/get-pdb/216365/01148955-d6b4-4a79-949b-04e69e6b7511/s1200?webp=false</a:t>
            </a:r>
            <a:endParaRPr lang="ru-RU" sz="1100" dirty="0" smtClean="0"/>
          </a:p>
          <a:p>
            <a:r>
              <a:rPr lang="en-US" sz="1100" dirty="0" smtClean="0">
                <a:hlinkClick r:id="rId22"/>
              </a:rPr>
              <a:t>https://pbs.twimg.com/media/CxRt_ycXEAQlhtK.jpg:large</a:t>
            </a:r>
            <a:endParaRPr lang="ru-RU" sz="1100" dirty="0" smtClean="0"/>
          </a:p>
          <a:p>
            <a:r>
              <a:rPr lang="en-US" sz="1100" dirty="0" smtClean="0">
                <a:hlinkClick r:id="rId23"/>
              </a:rPr>
              <a:t>http://gomel-circus.narod.ru/a/0235/0616.jpg</a:t>
            </a:r>
            <a:endParaRPr lang="ru-RU" sz="1100" dirty="0" smtClean="0"/>
          </a:p>
          <a:p>
            <a:r>
              <a:rPr lang="en-US" sz="1100" dirty="0" smtClean="0">
                <a:hlinkClick r:id="rId24"/>
              </a:rPr>
              <a:t>http://gomel-circus.narod.ru/tfp/2011/3251.jpg</a:t>
            </a:r>
            <a:endParaRPr lang="ru-RU" sz="1100" dirty="0" smtClean="0"/>
          </a:p>
          <a:p>
            <a:r>
              <a:rPr lang="en-US" sz="1100" dirty="0" smtClean="0">
                <a:hlinkClick r:id="rId25"/>
              </a:rPr>
              <a:t>https://tengrinews.kz/userdata/news/2019/news_369495/photo_280822.jpg</a:t>
            </a:r>
            <a:endParaRPr lang="ru-RU" sz="1100" dirty="0" smtClean="0"/>
          </a:p>
          <a:p>
            <a:r>
              <a:rPr lang="en-US" sz="1100" dirty="0" smtClean="0">
                <a:hlinkClick r:id="rId26"/>
              </a:rPr>
              <a:t>http://asdela.ru/wp-content/uploads/2014/03/IMG_1366-1024x682.jpg</a:t>
            </a:r>
            <a:endParaRPr lang="ru-RU" sz="1100" dirty="0" smtClean="0"/>
          </a:p>
          <a:p>
            <a:r>
              <a:rPr lang="en-US" sz="1100" dirty="0" smtClean="0">
                <a:hlinkClick r:id="rId27"/>
              </a:rPr>
              <a:t>https://dic.academic.ru/pictures/wiki/files/83/Samutprakanerawanmuseum200306b.jpg</a:t>
            </a:r>
            <a:endParaRPr lang="ru-RU" sz="1100" dirty="0" smtClean="0"/>
          </a:p>
          <a:p>
            <a:r>
              <a:rPr lang="en-US" sz="1100" dirty="0" smtClean="0">
                <a:hlinkClick r:id="rId28"/>
              </a:rPr>
              <a:t>https://www.publicdomainpictures.net/pictures/230000/velka/jumbo-the-elephant.jpg</a:t>
            </a:r>
            <a:endParaRPr lang="ru-RU" sz="1100" dirty="0" smtClean="0"/>
          </a:p>
          <a:p>
            <a:r>
              <a:rPr lang="en-US" sz="1100" dirty="0" smtClean="0">
                <a:hlinkClick r:id="rId29"/>
              </a:rPr>
              <a:t>https://</a:t>
            </a:r>
            <a:r>
              <a:rPr lang="ru-RU" sz="1100" dirty="0" err="1" smtClean="0">
                <a:hlinkClick r:id="rId29"/>
              </a:rPr>
              <a:t>владивосток.онлайн</a:t>
            </a:r>
            <a:r>
              <a:rPr lang="ru-RU" sz="1100" dirty="0" smtClean="0">
                <a:hlinkClick r:id="rId29"/>
              </a:rPr>
              <a:t>/</a:t>
            </a:r>
            <a:r>
              <a:rPr lang="en-US" sz="1100" dirty="0" smtClean="0">
                <a:hlinkClick r:id="rId29"/>
              </a:rPr>
              <a:t>upload/000/u0/000/dcffecb2.jpg</a:t>
            </a:r>
            <a:endParaRPr lang="ru-RU" sz="1100" dirty="0" smtClean="0"/>
          </a:p>
          <a:p>
            <a:r>
              <a:rPr lang="en-US" sz="1100" dirty="0" smtClean="0">
                <a:hlinkClick r:id="rId30"/>
              </a:rPr>
              <a:t>http://desktopwallpapers.org.ua/pic/201210/1920x1200/desktopwallpapers.org.ua-20155.jpg</a:t>
            </a:r>
            <a:endParaRPr lang="ru-RU" sz="1100" dirty="0" smtClean="0"/>
          </a:p>
          <a:p>
            <a:r>
              <a:rPr lang="en-US" sz="1100" dirty="0" smtClean="0">
                <a:hlinkClick r:id="rId31"/>
              </a:rPr>
              <a:t>https://cdn.photosight.ru/img/3/44d/4936919_xlarge.jpg</a:t>
            </a:r>
            <a:endParaRPr lang="ru-RU" sz="1100" dirty="0" smtClean="0"/>
          </a:p>
          <a:p>
            <a:r>
              <a:rPr lang="en-US" sz="1100" dirty="0" smtClean="0">
                <a:hlinkClick r:id="rId32"/>
              </a:rPr>
              <a:t>https://fotostrana.ru/public/post/233971/1834368539/</a:t>
            </a:r>
            <a:endParaRPr lang="ru-RU" sz="1100" dirty="0" smtClean="0"/>
          </a:p>
          <a:p>
            <a:r>
              <a:rPr lang="en-US" sz="1100" dirty="0" smtClean="0">
                <a:hlinkClick r:id="rId33"/>
              </a:rPr>
              <a:t>https://animalfair.com/wp-content/uploads/2014/08/DSC07938.jpg</a:t>
            </a:r>
            <a:endParaRPr lang="ru-RU" sz="1100" dirty="0" smtClean="0"/>
          </a:p>
          <a:p>
            <a:r>
              <a:rPr lang="en-US" sz="1100" dirty="0" smtClean="0">
                <a:hlinkClick r:id="rId34"/>
              </a:rPr>
              <a:t>http://rabstol.ru/wallpapers/bc1c3ef6abedfaaf6a2b816446e3b078/910_5.jpg</a:t>
            </a:r>
            <a:endParaRPr lang="ru-RU" sz="1100" dirty="0" smtClean="0"/>
          </a:p>
          <a:p>
            <a:r>
              <a:rPr lang="en-US" sz="1100" dirty="0" smtClean="0">
                <a:hlinkClick r:id="rId35"/>
              </a:rPr>
              <a:t>https://avatars.mds.yandex.net/get-pdb/1779909/fccae98c-ba8e-407e-bd1b-c950137fb20b/s1200?webp=false</a:t>
            </a:r>
            <a:endParaRPr lang="ru-RU" sz="1100" dirty="0" smtClean="0"/>
          </a:p>
          <a:p>
            <a:r>
              <a:rPr lang="en-US" sz="1100" dirty="0" smtClean="0">
                <a:hlinkClick r:id="rId36"/>
              </a:rPr>
              <a:t>https://i.pinimg.com/originals/0b/e3/da/0be3da89aef219af2ab1cea0eb4189c8.jpg</a:t>
            </a:r>
            <a:endParaRPr lang="ru-RU" sz="1100" dirty="0" smtClean="0"/>
          </a:p>
          <a:p>
            <a:r>
              <a:rPr lang="en-US" sz="1100" dirty="0" smtClean="0">
                <a:hlinkClick r:id="rId37"/>
              </a:rPr>
              <a:t>https://wildfrontier.ru/wp-content/uploads/2016/02/Indijskij-ili-aziatskij-slon9.jpg</a:t>
            </a:r>
            <a:endParaRPr lang="ru-RU" sz="1100" dirty="0" smtClean="0"/>
          </a:p>
          <a:p>
            <a:r>
              <a:rPr lang="en-US" sz="1100" dirty="0" smtClean="0">
                <a:hlinkClick r:id="rId38"/>
              </a:rPr>
              <a:t>https://www.trackssafaris.co.uk/userfiles/products/e_371-1.jpg</a:t>
            </a:r>
            <a:endParaRPr lang="ru-RU" sz="11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500298" y="0"/>
            <a:ext cx="396967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Используемые ресурсы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K:\Лена2\Животный мир Саванн Африки\Слоны\kk3ghvwb70exaqbfkvb2rc652ks5vexu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-38909"/>
            <a:ext cx="9144000" cy="6896909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357422" y="2000240"/>
            <a:ext cx="5156027" cy="24929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Работу выполнила</a:t>
            </a:r>
          </a:p>
          <a:p>
            <a:pPr algn="ctr"/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/>
            <a:r>
              <a:rPr lang="ru-RU" sz="32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МБОУ НОШ № 7</a:t>
            </a:r>
          </a:p>
          <a:p>
            <a:pPr algn="ctr"/>
            <a:r>
              <a:rPr lang="ru-RU" sz="32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г. Грязи Липецкой области</a:t>
            </a:r>
          </a:p>
          <a:p>
            <a:pPr algn="ctr"/>
            <a:r>
              <a:rPr lang="ru-RU" sz="3200" b="1" cap="none" spc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Смыслова</a:t>
            </a: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Е. В.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44" y="571480"/>
            <a:ext cx="392909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 как только пройдёт  дождь, мир вокруг оживает…</a:t>
            </a:r>
            <a:b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5008" y="4286256"/>
            <a:ext cx="28575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Очень быстро </a:t>
            </a:r>
          </a:p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вырастает сочная </a:t>
            </a:r>
          </a:p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зеленая трава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D:\Документы Лена\Мои работы\Слоны\Иллюстрации\саванны африки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8875" y="0"/>
            <a:ext cx="5515125" cy="3429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100" name="Picture 4" descr="D:\Документы Лена\Мои работы\Слоны\Иллюстрации\s12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2857496"/>
            <a:ext cx="5798415" cy="4000505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0"/>
            <a:ext cx="89297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  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Среди высокой травы растут акации, похожие на огромные зонтики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Документы Лена\Мои работы\Слоны\Иллюстрации\акация африк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2918"/>
            <a:ext cx="9328453" cy="621508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0"/>
            <a:ext cx="85725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Индийские слоны – лесные жители. Они обитают в Индии и некоторых странах Юго-Восточной Азии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Документы Лена\Мои работы\Слоны\Иллюстрации\Тропические леса Инди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1401" y="785794"/>
            <a:ext cx="9215401" cy="614557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28596" y="5643578"/>
            <a:ext cx="80724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Здесь времена года не отличаются друг от друга и царит вечное лето с частыми ливнями </a:t>
            </a:r>
            <a:endParaRPr lang="ru-RU" sz="2800" dirty="0" smtClean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K:\слон\r_p_0caf61cb0e8d0374d33d4fab750d6ff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714356"/>
            <a:ext cx="8642192" cy="5762621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42844" y="0"/>
            <a:ext cx="9001156" cy="954107"/>
          </a:xfrm>
          <a:prstGeom prst="rect">
            <a:avLst/>
          </a:prstGeom>
          <a:effectLst>
            <a:softEdge rad="317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Тропические леса представляют собой буйные, непроходимые заросли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6143644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Растительность расположена  ярусами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428604"/>
            <a:ext cx="30718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K:\слон\big1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3514" y="0"/>
            <a:ext cx="5490486" cy="378619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143504" y="4286256"/>
            <a:ext cx="364333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Орхидеи распускают свои диковинные цветы на древесных ветвях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928670"/>
            <a:ext cx="321471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Самые высокие деревья достигают высоты 60 м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D:\Документы Лена\Мои работы\Слоны\Иллюстрации\Архидеи в природ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3357562"/>
            <a:ext cx="5253941" cy="350043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:\Лена2\Животный мир Саванн Африки\Слоны\0707_slon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0"/>
            <a:ext cx="7858180" cy="5893635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0" y="5715016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Длина тела африканского слона 6-7,5 м, хвоста 1-1,3 м, высота до 4 м, масса 3-7 т</a:t>
            </a:r>
            <a:endParaRPr lang="ru-RU" sz="28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90643" y="6581001"/>
            <a:ext cx="5533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СЕВа</a:t>
            </a:r>
            <a:endParaRPr lang="ru-RU" sz="1200" dirty="0">
              <a:solidFill>
                <a:schemeClr val="accent1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</TotalTime>
  <Words>1310</Words>
  <Application>Microsoft Office PowerPoint</Application>
  <PresentationFormat>Экран (4:3)</PresentationFormat>
  <Paragraphs>235</Paragraphs>
  <Slides>38</Slides>
  <Notes>37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Слоны</dc:title>
  <dc:creator>СЕВа</dc:creator>
  <cp:lastModifiedBy>Елена</cp:lastModifiedBy>
  <cp:revision>169</cp:revision>
  <dcterms:created xsi:type="dcterms:W3CDTF">2009-01-11T13:36:54Z</dcterms:created>
  <dcterms:modified xsi:type="dcterms:W3CDTF">2021-02-11T15:06:16Z</dcterms:modified>
</cp:coreProperties>
</file>