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37"/>
  </p:notesMasterIdLst>
  <p:sldIdLst>
    <p:sldId id="275" r:id="rId2"/>
    <p:sldId id="274" r:id="rId3"/>
    <p:sldId id="277" r:id="rId4"/>
    <p:sldId id="309" r:id="rId5"/>
    <p:sldId id="310" r:id="rId6"/>
    <p:sldId id="324" r:id="rId7"/>
    <p:sldId id="311" r:id="rId8"/>
    <p:sldId id="312" r:id="rId9"/>
    <p:sldId id="313" r:id="rId10"/>
    <p:sldId id="314" r:id="rId11"/>
    <p:sldId id="315" r:id="rId12"/>
    <p:sldId id="318" r:id="rId13"/>
    <p:sldId id="317" r:id="rId14"/>
    <p:sldId id="279" r:id="rId15"/>
    <p:sldId id="280" r:id="rId16"/>
    <p:sldId id="319" r:id="rId17"/>
    <p:sldId id="286" r:id="rId18"/>
    <p:sldId id="287" r:id="rId19"/>
    <p:sldId id="282" r:id="rId20"/>
    <p:sldId id="265" r:id="rId21"/>
    <p:sldId id="266" r:id="rId22"/>
    <p:sldId id="325" r:id="rId23"/>
    <p:sldId id="268" r:id="rId24"/>
    <p:sldId id="264" r:id="rId25"/>
    <p:sldId id="269" r:id="rId26"/>
    <p:sldId id="270" r:id="rId27"/>
    <p:sldId id="261" r:id="rId28"/>
    <p:sldId id="262" r:id="rId29"/>
    <p:sldId id="263" r:id="rId30"/>
    <p:sldId id="285" r:id="rId31"/>
    <p:sldId id="283" r:id="rId32"/>
    <p:sldId id="259" r:id="rId33"/>
    <p:sldId id="326" r:id="rId34"/>
    <p:sldId id="267" r:id="rId35"/>
    <p:sldId id="307" r:id="rId3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1" d="100"/>
          <a:sy n="81" d="100"/>
        </p:scale>
        <p:origin x="1498" y="6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38.wmf"/><Relationship Id="rId2" Type="http://schemas.openxmlformats.org/officeDocument/2006/relationships/image" Target="../media/image37.wmf"/><Relationship Id="rId1" Type="http://schemas.openxmlformats.org/officeDocument/2006/relationships/image" Target="../media/image36.wmf"/></Relationships>
</file>

<file path=ppt/drawings/_rels/vmlDrawing6.vml.rels><?xml version="1.0" encoding="UTF-8" standalone="yes"?>
<Relationships xmlns="http://schemas.openxmlformats.org/package/2006/relationships"><Relationship Id="rId2" Type="http://schemas.openxmlformats.org/officeDocument/2006/relationships/image" Target="../media/image40.wmf"/><Relationship Id="rId1" Type="http://schemas.openxmlformats.org/officeDocument/2006/relationships/image" Target="../media/image39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5078E-49FE-4A56-9513-86B02F7ED1C2}" type="datetimeFigureOut">
              <a:rPr lang="ru-RU" smtClean="0"/>
              <a:t>15.03.2022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D83255-30B9-4948-A0D4-19DFFE9992F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734945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79" y="182879"/>
            <a:ext cx="8778240" cy="6492240"/>
          </a:xfrm>
          <a:prstGeom prst="rect">
            <a:avLst/>
          </a:prstGeom>
          <a:solidFill>
            <a:schemeClr val="accent1"/>
          </a:solidFill>
          <a:ln w="12700">
            <a:solidFill>
              <a:srgbClr val="FFFF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32485" y="882376"/>
            <a:ext cx="7475220" cy="2926080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6000" b="1" cap="all" baseline="0">
                <a:solidFill>
                  <a:srgbClr val="FFFFFF"/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82148" y="3869635"/>
            <a:ext cx="6575895" cy="1388165"/>
          </a:xfrm>
        </p:spPr>
        <p:txBody>
          <a:bodyPr>
            <a:normAutofit/>
          </a:bodyPr>
          <a:lstStyle>
            <a:lvl1pPr marL="0" indent="0" algn="ctr">
              <a:spcBef>
                <a:spcPts val="1000"/>
              </a:spcBef>
              <a:buNone/>
              <a:defRPr sz="1800">
                <a:solidFill>
                  <a:srgbClr val="FFFFFF"/>
                </a:solidFill>
              </a:defRPr>
            </a:lvl1pPr>
            <a:lvl2pPr marL="342900" indent="0" algn="ctr">
              <a:buNone/>
              <a:defRPr sz="18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1483995" y="3733800"/>
            <a:ext cx="6172201" cy="0"/>
          </a:xfrm>
          <a:prstGeom prst="line">
            <a:avLst/>
          </a:prstGeom>
          <a:ln>
            <a:solidFill>
              <a:srgbClr val="FFFFFF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78061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959890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762000"/>
            <a:ext cx="1743075" cy="5410200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57250" y="762000"/>
            <a:ext cx="5572125" cy="541020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30194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1000"/>
              </a:spcBef>
              <a:defRPr/>
            </a:lvl1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916608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9818" y="1173575"/>
            <a:ext cx="7475220" cy="2926080"/>
          </a:xfrm>
        </p:spPr>
        <p:txBody>
          <a:bodyPr anchor="b">
            <a:noAutofit/>
          </a:bodyPr>
          <a:lstStyle>
            <a:lvl1pPr algn="ctr">
              <a:lnSpc>
                <a:spcPct val="85000"/>
              </a:lnSpc>
              <a:defRPr sz="6000" b="0" cap="all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2446" y="4154520"/>
            <a:ext cx="6576822" cy="1363806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accent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1485900" y="4020408"/>
            <a:ext cx="6172201" cy="0"/>
          </a:xfrm>
          <a:prstGeom prst="line">
            <a:avLst/>
          </a:prstGeom>
          <a:ln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547193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57250" y="2057399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709" y="2057400"/>
            <a:ext cx="3566160" cy="402336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1039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0" y="2001511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57250" y="2721483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1880" y="1999032"/>
            <a:ext cx="3566160" cy="777240"/>
          </a:xfrm>
        </p:spPr>
        <p:txBody>
          <a:bodyPr anchor="ctr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1880" y="2719322"/>
            <a:ext cx="3566160" cy="3383280"/>
          </a:xfrm>
        </p:spPr>
        <p:txBody>
          <a:bodyPr/>
          <a:lstStyle>
            <a:lvl1pPr>
              <a:defRPr sz="1650"/>
            </a:lvl1pPr>
            <a:lvl2pPr>
              <a:defRPr sz="1500"/>
            </a:lvl2pPr>
            <a:lvl3pPr>
              <a:defRPr sz="135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75910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49874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845065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29314" y="1097280"/>
            <a:ext cx="4149638" cy="466344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92608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05514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7250" y="1097280"/>
            <a:ext cx="2834640" cy="1737360"/>
          </a:xfrm>
        </p:spPr>
        <p:txBody>
          <a:bodyPr anchor="b">
            <a:noAutofit/>
          </a:bodyPr>
          <a:lstStyle>
            <a:lvl1pPr>
              <a:lnSpc>
                <a:spcPct val="90000"/>
              </a:lnSpc>
              <a:defRPr sz="3000" b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4019107" y="1069847"/>
            <a:ext cx="4257703" cy="4645153"/>
          </a:xfrm>
        </p:spPr>
        <p:txBody>
          <a:bodyPr lIns="274320" tIns="182880" anchor="t">
            <a:normAutofit/>
          </a:bodyPr>
          <a:lstStyle>
            <a:lvl1pPr marL="0" indent="0">
              <a:buNone/>
              <a:defRPr sz="21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7250" y="2834640"/>
            <a:ext cx="2834640" cy="288036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spcBef>
                <a:spcPts val="800"/>
              </a:spcBef>
              <a:buNone/>
              <a:defRPr sz="1275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53490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82880" y="182880"/>
            <a:ext cx="8778240" cy="6492240"/>
          </a:xfrm>
          <a:prstGeom prst="rect">
            <a:avLst/>
          </a:prstGeom>
          <a:solidFill>
            <a:schemeClr val="bg1"/>
          </a:solidFill>
          <a:ln w="127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57250" y="609600"/>
            <a:ext cx="7406640" cy="135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7251" y="2057400"/>
            <a:ext cx="7404653" cy="4038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57247" y="6223829"/>
            <a:ext cx="174680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accent1"/>
                </a:solidFill>
              </a:defRPr>
            </a:lvl1pPr>
          </a:lstStyle>
          <a:p>
            <a:fld id="{5D43A778-A9C1-4A2E-8EAD-7F33173DEE00}" type="datetimeFigureOut">
              <a:rPr lang="ru-RU" smtClean="0"/>
              <a:pPr/>
              <a:t>15.03.2022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961861" y="6223829"/>
            <a:ext cx="353833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00">
                <a:solidFill>
                  <a:schemeClr val="accent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7148" y="6223829"/>
            <a:ext cx="127966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accent1"/>
                </a:solidFill>
              </a:defRPr>
            </a:lvl1pPr>
          </a:lstStyle>
          <a:p>
            <a:fld id="{023EB51A-B16A-401F-8638-D7B5BE7AD88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29873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</p:titleStyle>
    <p:bodyStyle>
      <a:lvl1pPr marL="171450" indent="-137160" algn="l" defTabSz="685800" rtl="0" eaLnBrk="1" latinLnBrk="0" hangingPunct="1">
        <a:lnSpc>
          <a:spcPct val="90000"/>
        </a:lnSpc>
        <a:spcBef>
          <a:spcPts val="1000"/>
        </a:spcBef>
        <a:buClr>
          <a:schemeClr val="accent1"/>
        </a:buClr>
        <a:buSzPct val="80000"/>
        <a:buFont typeface="Corbel" pitchFamily="34" charset="0"/>
        <a:buChar char="•"/>
        <a:defRPr sz="2000" kern="1200">
          <a:solidFill>
            <a:schemeClr val="accent1"/>
          </a:solidFill>
          <a:latin typeface="+mn-lt"/>
          <a:ea typeface="+mn-ea"/>
          <a:cs typeface="+mn-cs"/>
        </a:defRPr>
      </a:lvl1pPr>
      <a:lvl2pPr marL="34290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800" kern="1200">
          <a:solidFill>
            <a:schemeClr val="accent1"/>
          </a:solidFill>
          <a:latin typeface="+mn-lt"/>
          <a:ea typeface="+mn-ea"/>
          <a:cs typeface="+mn-cs"/>
        </a:defRPr>
      </a:lvl2pPr>
      <a:lvl3pPr marL="54864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6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75438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920120" indent="-13716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5pPr>
      <a:lvl6pPr marL="11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6pPr>
      <a:lvl7pPr marL="13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7pPr>
      <a:lvl8pPr marL="15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8pPr>
      <a:lvl9pPr marL="1700000" indent="-171450" algn="l" defTabSz="685800" rtl="0" eaLnBrk="1" latinLnBrk="0" hangingPunct="1">
        <a:lnSpc>
          <a:spcPct val="90000"/>
        </a:lnSpc>
        <a:spcBef>
          <a:spcPts val="150"/>
        </a:spcBef>
        <a:spcAft>
          <a:spcPts val="300"/>
        </a:spcAft>
        <a:buClr>
          <a:schemeClr val="accent1"/>
        </a:buClr>
        <a:buSzPct val="80000"/>
        <a:buFont typeface="Corbel" pitchFamily="34" charset="0"/>
        <a:buChar char="•"/>
        <a:defRPr sz="1400" kern="1200">
          <a:solidFill>
            <a:schemeClr val="accent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openxmlformats.org/officeDocument/2006/relationships/image" Target="../media/image3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20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4.png"/><Relationship Id="rId4" Type="http://schemas.openxmlformats.org/officeDocument/2006/relationships/image" Target="../media/image21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28.png"/><Relationship Id="rId4" Type="http://schemas.openxmlformats.org/officeDocument/2006/relationships/image" Target="../media/image25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33.png"/><Relationship Id="rId5" Type="http://schemas.openxmlformats.org/officeDocument/2006/relationships/image" Target="../media/image30.png"/><Relationship Id="rId4" Type="http://schemas.openxmlformats.org/officeDocument/2006/relationships/image" Target="../media/image29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6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8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7.bin"/><Relationship Id="rId3" Type="http://schemas.openxmlformats.org/officeDocument/2006/relationships/image" Target="../media/image19.png"/><Relationship Id="rId7" Type="http://schemas.openxmlformats.org/officeDocument/2006/relationships/image" Target="../media/image37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6.bin"/><Relationship Id="rId5" Type="http://schemas.openxmlformats.org/officeDocument/2006/relationships/image" Target="../media/image36.wmf"/><Relationship Id="rId4" Type="http://schemas.openxmlformats.org/officeDocument/2006/relationships/oleObject" Target="../embeddings/oleObject5.bin"/><Relationship Id="rId9" Type="http://schemas.openxmlformats.org/officeDocument/2006/relationships/image" Target="../media/image38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7" Type="http://schemas.openxmlformats.org/officeDocument/2006/relationships/image" Target="../media/image40.wmf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6" Type="http://schemas.openxmlformats.org/officeDocument/2006/relationships/oleObject" Target="../embeddings/oleObject9.bin"/><Relationship Id="rId5" Type="http://schemas.openxmlformats.org/officeDocument/2006/relationships/image" Target="../media/image39.wmf"/><Relationship Id="rId4" Type="http://schemas.openxmlformats.org/officeDocument/2006/relationships/oleObject" Target="../embeddings/oleObject8.bin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hyperlink" Target="https://ege.sdamgia.ru/" TargetMode="External"/><Relationship Id="rId2" Type="http://schemas.openxmlformats.org/officeDocument/2006/relationships/hyperlink" Target="http://www.ege.edu.ru/" TargetMode="Externa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www.mathnet.spb.ru/texts/ege_part_b/" TargetMode="External"/><Relationship Id="rId4" Type="http://schemas.openxmlformats.org/officeDocument/2006/relationships/hyperlink" Target="http://fipi.ru/" TargetMode="Externa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hyperlink" Target="https://math100.ru/demo-variant-profilnogo-ege-po-matematike-2022/" TargetMode="External"/><Relationship Id="rId7" Type="http://schemas.openxmlformats.org/officeDocument/2006/relationships/hyperlink" Target="https://lancmanschool.ru/vocational-guidance/online-test/" TargetMode="External"/><Relationship Id="rId2" Type="http://schemas.openxmlformats.org/officeDocument/2006/relationships/hyperlink" Target="https://ege314.ru/demonstratsionnye-varianty-ege-profilnyj-uroven/demonstratsionnyy-variant-ege-2022-matematika-profilnyy-urove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maximumtest.ru/ege?utm_source=blog&amp;utm_medium=content&amp;utm_campaign=allbe_ik_allclass_29-08-2020_name--ege-matematika-2021---ivanblog" TargetMode="External"/><Relationship Id="rId5" Type="http://schemas.openxmlformats.org/officeDocument/2006/relationships/hyperlink" Target="https://blog.maximumtest.ru/post/profilnyj-ege-po-matematike-chto-nuzhno-znat.html" TargetMode="External"/><Relationship Id="rId4" Type="http://schemas.openxmlformats.org/officeDocument/2006/relationships/hyperlink" Target="https://alexlarin.net/ege/2022/ma_demo_2022_p.html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649928" y="2492896"/>
            <a:ext cx="6042422" cy="841086"/>
          </a:xfrm>
        </p:spPr>
        <p:txBody>
          <a:bodyPr>
            <a:normAutofit fontScale="90000"/>
          </a:bodyPr>
          <a:lstStyle/>
          <a:p>
            <a:r>
              <a:rPr lang="ru-RU" dirty="0"/>
              <a:t>ЕГЭ-2022, математика</a:t>
            </a:r>
            <a:br>
              <a:rPr lang="ru-RU" dirty="0"/>
            </a:br>
            <a:r>
              <a:rPr lang="ru-RU" dirty="0"/>
              <a:t>профильный уровень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AF420922-876D-425D-8C1B-43C09D2048BE}"/>
              </a:ext>
            </a:extLst>
          </p:cNvPr>
          <p:cNvSpPr txBox="1"/>
          <p:nvPr/>
        </p:nvSpPr>
        <p:spPr>
          <a:xfrm>
            <a:off x="2286000" y="3861048"/>
            <a:ext cx="4230216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Составитель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учитель математики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Сафаргалиева Ф.А.</a:t>
            </a:r>
          </a:p>
          <a:p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МАОУ СОШ №7 </a:t>
            </a:r>
            <a:r>
              <a:rPr lang="ru-RU" sz="1800" b="1" dirty="0" err="1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г.Туймазы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Республики Башкортостан</a:t>
            </a:r>
          </a:p>
        </p:txBody>
      </p:sp>
    </p:spTree>
    <p:extLst>
      <p:ext uri="{BB962C8B-B14F-4D97-AF65-F5344CB8AC3E}">
        <p14:creationId xmlns:p14="http://schemas.microsoft.com/office/powerpoint/2010/main" val="130465371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840ACFE-C9D9-473B-A7B7-132C32E4FB1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4173" y="1052736"/>
            <a:ext cx="8473380" cy="5160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4770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26510A8-B751-4939-9DEF-89988238A8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044" y="1196752"/>
            <a:ext cx="8530564" cy="481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84235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271B87E8-3E8D-4F85-A696-0844E5C5FC9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1788" y="1340768"/>
            <a:ext cx="8242503" cy="46893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24212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FF20432-8A97-4E7F-9EA3-0336BC3A3A9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39552" y="1412776"/>
            <a:ext cx="8306861" cy="4484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73457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61203" y="2345426"/>
            <a:ext cx="2019300" cy="20511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364614" y="1239338"/>
                <a:ext cx="7115889" cy="98142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задание.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рисунке изображен график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функции </a:t>
                </a:r>
                <a:r>
                  <a:rPr 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+a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Найдите</a:t>
                </a:r>
                <a:r>
                  <a:rPr lang="en-US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(0,25)</a:t>
                </a:r>
              </a:p>
              <a:p>
                <a:endParaRPr lang="ru-RU" sz="135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64614" y="1239338"/>
                <a:ext cx="7115889" cy="981423"/>
              </a:xfrm>
              <a:prstGeom prst="rect">
                <a:avLst/>
              </a:prstGeom>
              <a:blipFill>
                <a:blip r:embed="rId3"/>
                <a:stretch>
                  <a:fillRect l="-77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836342" y="2174162"/>
                <a:ext cx="5519854" cy="40659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График функции имеет горизонтальную асимптоту y=-2, значит, а=-2.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(График 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+a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получается сдвигом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графика 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ru-RU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вдоль оси </a:t>
                </a:r>
                <a:r>
                  <a:rPr lang="ru-RU" b="1" i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Оу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величину |а| вверх, если а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&gt;0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вниз если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a&lt;0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графику а= -2 и проходит через точку (3;-3).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-3=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-2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отсюда 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k=-3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.Значит,</a:t>
                </a:r>
              </a:p>
              <a:p>
                <a:pPr lvl="0">
                  <a:defRPr/>
                </a:pP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-2, </a:t>
                </a:r>
              </a:p>
              <a:p>
                <a:pPr lvl="0">
                  <a:defRPr/>
                </a:pP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0,25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𝟑</m:t>
                        </m:r>
                      </m:num>
                      <m:den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𝟎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-2= -14.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Ответ:- 14</a:t>
                </a:r>
                <a:endParaRPr lang="en-US" b="1" i="1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defRPr/>
                </a:pPr>
                <a:endParaRPr lang="ru-RU" b="1" i="1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defRPr/>
                </a:pPr>
                <a:endParaRPr lang="ru-RU" b="1" i="1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342" y="2174162"/>
                <a:ext cx="5519854" cy="4065921"/>
              </a:xfrm>
              <a:prstGeom prst="rect">
                <a:avLst/>
              </a:prstGeom>
              <a:blipFill>
                <a:blip r:embed="rId4"/>
                <a:stretch>
                  <a:fillRect l="-883" t="-900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10-конечная звезда 6"/>
          <p:cNvSpPr/>
          <p:nvPr/>
        </p:nvSpPr>
        <p:spPr>
          <a:xfrm>
            <a:off x="761071" y="1047104"/>
            <a:ext cx="498536" cy="373316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dirty="0"/>
              <a:t>13</a:t>
            </a:r>
          </a:p>
        </p:txBody>
      </p:sp>
    </p:spTree>
    <p:extLst>
      <p:ext uri="{BB962C8B-B14F-4D97-AF65-F5344CB8AC3E}">
        <p14:creationId xmlns:p14="http://schemas.microsoft.com/office/powerpoint/2010/main" val="2101031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22074" y="1944702"/>
            <a:ext cx="2095500" cy="2098800"/>
          </a:xfrm>
          <a:prstGeom prst="rect">
            <a:avLst/>
          </a:prstGeom>
        </p:spPr>
      </p:pic>
      <p:sp>
        <p:nvSpPr>
          <p:cNvPr id="4" name="10-конечная звезда 3"/>
          <p:cNvSpPr/>
          <p:nvPr/>
        </p:nvSpPr>
        <p:spPr>
          <a:xfrm>
            <a:off x="761071" y="1047104"/>
            <a:ext cx="498536" cy="373316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dirty="0"/>
              <a:t>14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739591" y="1116517"/>
                <a:ext cx="6122019" cy="783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/>
                <a:r>
                  <a:rPr lang="ru-RU" b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задание.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рисунке изображен график</a:t>
                </a:r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+а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Найдите</a:t>
                </a:r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 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f>
                          <m:f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ru-RU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9591" y="1116517"/>
                <a:ext cx="6122019" cy="783869"/>
              </a:xfrm>
              <a:prstGeom prst="rect">
                <a:avLst/>
              </a:prstGeom>
              <a:blipFill>
                <a:blip r:embed="rId3"/>
                <a:stretch>
                  <a:fillRect l="-796" t="-3876" b="-23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836342" y="1944702"/>
                <a:ext cx="5118410" cy="4169347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</a:t>
                </a:r>
              </a:p>
              <a:p>
                <a:pPr>
                  <a:defRPr/>
                </a:pP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 функции имеет вертикальную асимптоту x=2, значит, а= </a:t>
                </a:r>
                <a:r>
                  <a:rPr 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(График 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+а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получается сдвигом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графика 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</m:den>
                    </m:f>
                    <m:r>
                      <a:rPr lang="ru-RU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  </m:t>
                    </m:r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вдоль оси Ох на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величину |а| влево, если а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&gt;0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вправо если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a&lt;0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графику а= -2 и проходит через точку (-3;-1).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</m:num>
                      <m:den>
                        <m:r>
                          <a:rPr lang="ru-RU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  <m:r>
                          <a:rPr lang="ru-RU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 kern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отсюда 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k=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5.Значит,</a:t>
                </a:r>
              </a:p>
              <a:p>
                <a:pPr lvl="0">
                  <a:defRPr/>
                </a:pP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, </a:t>
                </a:r>
              </a:p>
              <a:p>
                <a:pPr lvl="0">
                  <a:defRPr/>
                </a:pP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  <m:f>
                          <m:f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𝟓</m:t>
                        </m:r>
                      </m:num>
                      <m:den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𝟒</m:t>
                        </m:r>
                        <m:f>
                          <m:f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</m:ctrlPr>
                          </m:fPr>
                          <m:num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=5: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𝟔</m:t>
                        </m:r>
                        <m:f>
                          <m:f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𝟐</m:t>
                            </m:r>
                          </m:num>
                          <m:den>
                            <m: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=-0,75.</a:t>
                </a:r>
              </a:p>
              <a:p>
                <a:pPr lvl="0">
                  <a:defRPr/>
                </a:pP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Ответ:-0,75</a:t>
                </a:r>
                <a:endParaRPr lang="ru-RU" sz="1350" dirty="0"/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342" y="1944702"/>
                <a:ext cx="5118410" cy="4169347"/>
              </a:xfrm>
              <a:prstGeom prst="rect">
                <a:avLst/>
              </a:prstGeom>
              <a:blipFill>
                <a:blip r:embed="rId4"/>
                <a:stretch>
                  <a:fillRect l="-952" t="-731" b="-131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8" name="Прямая со стрелкой 7"/>
          <p:cNvCxnSpPr/>
          <p:nvPr/>
        </p:nvCxnSpPr>
        <p:spPr>
          <a:xfrm>
            <a:off x="6459809" y="3907109"/>
            <a:ext cx="376354" cy="11152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748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761070" y="1072476"/>
                <a:ext cx="7669251" cy="78386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11    На рисунке изображен график функции вида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</a:t>
                </a:r>
                <a:r>
                  <a:rPr lang="en-US" b="1" i="1" dirty="0">
                    <a:solidFill>
                      <a:prstClr val="black"/>
                    </a:solidFill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cos(b</a:t>
                </a:r>
                <a:r>
                  <a:rPr lang="el-GR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en-US" b="1" i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x+c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)+d,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 числа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b,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-целые. Найдите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𝟏𝟎𝟎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ru-RU" b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070" y="1072476"/>
                <a:ext cx="7669251" cy="783869"/>
              </a:xfrm>
              <a:prstGeom prst="rect">
                <a:avLst/>
              </a:prstGeom>
              <a:blipFill>
                <a:blip r:embed="rId2"/>
                <a:stretch>
                  <a:fillRect l="-715" t="-5426" b="-232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37207" y="1597105"/>
            <a:ext cx="3117106" cy="191134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836342" y="2036492"/>
                <a:ext cx="6403530" cy="366376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 </a:t>
                </a:r>
                <a:endParaRPr lang="en-US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графику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𝒎𝒂𝒙</m:t>
                        </m:r>
                      </m:sub>
                    </m:sSub>
                    <m:sSub>
                      <m:sSub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=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𝒇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𝒎𝒊𝒏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=-3</a:t>
                </a:r>
              </a:p>
              <a:p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d=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𝒎𝒂𝒙</m:t>
                            </m:r>
                          </m:sub>
                        </m:s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𝒎𝒊𝒏</m:t>
                            </m:r>
                          </m:sub>
                        </m:sSub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 -1.   |a|=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𝒎𝒂𝒙</m:t>
                            </m:r>
                          </m:sub>
                        </m:s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sSub>
                          <m:sSubPr>
                            <m:ctrlPr>
                              <a:rPr lang="ru-RU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𝒇</m:t>
                            </m:r>
                          </m:e>
                          <m:sub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𝒎𝒊𝒏</m:t>
                            </m:r>
                          </m:sub>
                        </m:sSub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num>
                      <m:den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den>
                    </m:f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=2.</a:t>
                </a:r>
              </a:p>
              <a:p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графику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𝒂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=2,  c=0, T=2</a:t>
                </a:r>
              </a:p>
              <a:p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T=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l-GR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l-GR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𝝅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то есть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отсюда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b=1</a:t>
                </a:r>
              </a:p>
              <a:p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f(x)=2cos</a:t>
                </a:r>
                <a:r>
                  <a:rPr lang="el-GR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x-1,</a:t>
                </a:r>
              </a:p>
              <a:p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𝟏𝟎𝟎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𝟗𝟔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𝒇</m:t>
                    </m:r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𝟑𝟐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  <m:r>
                      <a:rPr lang="ru-RU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 dirty="0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𝟒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=2cos</a:t>
                </a:r>
                <a:r>
                  <a:rPr lang="el-GR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π·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l-GR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2cos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𝟒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l-GR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π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2cos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m:rPr>
                            <m:nor/>
                          </m:rPr>
                          <a:rPr lang="el-GR" b="1" i="1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π</m:t>
                        </m:r>
                        <m:r>
                          <m:rPr>
                            <m:nor/>
                          </m:rPr>
                          <a:rPr lang="en-US" b="1" i="1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f>
                          <m:fPr>
                            <m:ctrlP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l-GR" b="1" i="1" dirty="0">
                                <a:solidFill>
                                  <a:prstClr val="black"/>
                                </a:solidFill>
                                <a:latin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π</m:t>
                            </m:r>
                          </m:num>
                          <m:den>
                            <m:r>
                              <a:rPr lang="en-US" b="1" i="1">
                                <a:solidFill>
                                  <a:prstClr val="black"/>
                                </a:solidFill>
                                <a:latin typeface="Cambria Math" panose="02040503050406030204" pitchFamily="18" charset="0"/>
                                <a:cs typeface="Times New Roman" panose="02020603050405020304" pitchFamily="18" charset="0"/>
                              </a:rPr>
                              <m:t>𝟑</m:t>
                            </m:r>
                          </m:den>
                        </m:f>
                      </m:e>
                    </m:d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-1=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-2cos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m:rPr>
                            <m:nor/>
                          </m:rPr>
                          <a:rPr lang="el-GR" b="1" i="1" dirty="0">
                            <a:solidFill>
                              <a:prstClr val="black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m:t>π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  <m:r>
                      <a:rPr lang="en-US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−</m:t>
                    </m:r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1=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-2.</a:t>
                </a:r>
              </a:p>
              <a:p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Ответ:-2</a:t>
                </a:r>
                <a:endParaRPr lang="en-US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ru-RU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6342" y="2036492"/>
                <a:ext cx="6403530" cy="3663760"/>
              </a:xfrm>
              <a:prstGeom prst="rect">
                <a:avLst/>
              </a:prstGeom>
              <a:blipFill>
                <a:blip r:embed="rId4"/>
                <a:stretch>
                  <a:fillRect l="-761" t="-8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единительная линия 6"/>
          <p:cNvCxnSpPr/>
          <p:nvPr/>
        </p:nvCxnSpPr>
        <p:spPr>
          <a:xfrm>
            <a:off x="5360949" y="2647097"/>
            <a:ext cx="3602807" cy="14088"/>
          </a:xfrm>
          <a:prstGeom prst="line">
            <a:avLst/>
          </a:prstGeom>
          <a:noFill/>
          <a:ln w="6350" cap="flat" cmpd="sng" algn="ctr">
            <a:solidFill>
              <a:srgbClr val="5B9BD5"/>
            </a:solidFill>
            <a:prstDash val="solid"/>
            <a:miter lim="800000"/>
          </a:ln>
          <a:effectLst/>
        </p:spPr>
      </p:cxnSp>
      <p:cxnSp>
        <p:nvCxnSpPr>
          <p:cNvPr id="8" name="Прямая соединительная линия 7"/>
          <p:cNvCxnSpPr/>
          <p:nvPr/>
        </p:nvCxnSpPr>
        <p:spPr>
          <a:xfrm flipV="1">
            <a:off x="6021658" y="1979890"/>
            <a:ext cx="683942" cy="4677"/>
          </a:xfrm>
          <a:prstGeom prst="line">
            <a:avLst/>
          </a:prstGeom>
          <a:noFill/>
          <a:ln w="57150" cap="flat" cmpd="sng" algn="ctr">
            <a:solidFill>
              <a:srgbClr val="ED7D31"/>
            </a:solidFill>
            <a:prstDash val="solid"/>
            <a:miter lim="800000"/>
          </a:ln>
          <a:effectLst/>
        </p:spPr>
      </p:cxnSp>
      <p:sp>
        <p:nvSpPr>
          <p:cNvPr id="9" name="TextBox 8"/>
          <p:cNvSpPr txBox="1"/>
          <p:nvPr/>
        </p:nvSpPr>
        <p:spPr>
          <a:xfrm>
            <a:off x="6222381" y="1727045"/>
            <a:ext cx="700934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>
              <a:defRPr/>
            </a:pPr>
            <a:r>
              <a:rPr lang="ru-RU" sz="1350" kern="0" dirty="0">
                <a:solidFill>
                  <a:prstClr val="black"/>
                </a:solidFill>
              </a:rPr>
              <a:t>Т=2</a:t>
            </a:r>
          </a:p>
        </p:txBody>
      </p:sp>
      <p:sp>
        <p:nvSpPr>
          <p:cNvPr id="16" name="10-конечная звезда 15"/>
          <p:cNvSpPr/>
          <p:nvPr/>
        </p:nvSpPr>
        <p:spPr>
          <a:xfrm>
            <a:off x="761071" y="1047104"/>
            <a:ext cx="498536" cy="373316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 sz="1350" dirty="0"/>
          </a:p>
        </p:txBody>
      </p:sp>
    </p:spTree>
    <p:extLst>
      <p:ext uri="{BB962C8B-B14F-4D97-AF65-F5344CB8AC3E}">
        <p14:creationId xmlns:p14="http://schemas.microsoft.com/office/powerpoint/2010/main" val="3291504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1298" y="1946498"/>
            <a:ext cx="2014606" cy="188812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" name="Прямоугольник 2"/>
              <p:cNvSpPr/>
              <p:nvPr/>
            </p:nvSpPr>
            <p:spPr>
              <a:xfrm>
                <a:off x="1062154" y="1241967"/>
                <a:ext cx="6755966" cy="73879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задание.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 рисунке изображён график функции вида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en-US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+c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где числа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a, b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c </a:t>
                </a:r>
                <a:r>
                  <a:rPr lang="ru-RU" b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— целые. Найдите </a:t>
                </a:r>
                <a:r>
                  <a:rPr lang="ru-RU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f(13).</a:t>
                </a:r>
              </a:p>
            </p:txBody>
          </p:sp>
        </mc:Choice>
        <mc:Fallback xmlns="">
          <p:sp>
            <p:nvSpPr>
              <p:cNvPr id="3" name="Прямоугольник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62154" y="1241967"/>
                <a:ext cx="6755966" cy="738792"/>
              </a:xfrm>
              <a:prstGeom prst="rect">
                <a:avLst/>
              </a:prstGeom>
              <a:blipFill>
                <a:blip r:embed="rId3"/>
                <a:stretch>
                  <a:fillRect l="-721" t="-4959" b="-413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844705" y="2136852"/>
                <a:ext cx="5486593" cy="26828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 функции имеет горизонтальную асимптоту y=2, значит, c=2.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 функции имеет вертикальную асимптоту x=3, значит, b= </a:t>
                </a:r>
                <a:r>
                  <a:rPr lang="en-US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</a:t>
                </a:r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3.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графику f(2)=1, тогда</a:t>
                </a:r>
                <a:r>
                  <a:rPr lang="en-US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𝟐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en-US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+2=1, </a:t>
                </a:r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отсюда  a=1.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Таким образом, 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х−</m:t>
                        </m:r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+2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Найдём f(13)=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</m:t>
                        </m:r>
                      </m:num>
                      <m:den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𝟏𝟑</m:t>
                        </m:r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den>
                    </m:f>
                  </m:oMath>
                </a14:m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+2=2,1.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f(13)=2,1.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Ответ:2,1</a:t>
                </a:r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44705" y="2136852"/>
                <a:ext cx="5486593" cy="2682850"/>
              </a:xfrm>
              <a:prstGeom prst="rect">
                <a:avLst/>
              </a:prstGeom>
              <a:blipFill>
                <a:blip r:embed="rId4"/>
                <a:stretch>
                  <a:fillRect l="-444" t="-682" b="-1591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10-конечная звезда 5"/>
          <p:cNvSpPr/>
          <p:nvPr/>
        </p:nvSpPr>
        <p:spPr>
          <a:xfrm>
            <a:off x="761071" y="1047104"/>
            <a:ext cx="498536" cy="373316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dirty="0"/>
              <a:t>15</a:t>
            </a:r>
          </a:p>
        </p:txBody>
      </p:sp>
    </p:spTree>
    <p:extLst>
      <p:ext uri="{BB962C8B-B14F-4D97-AF65-F5344CB8AC3E}">
        <p14:creationId xmlns:p14="http://schemas.microsoft.com/office/powerpoint/2010/main" val="3225924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8067" y="1849099"/>
            <a:ext cx="2558126" cy="237860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1221059" y="1175061"/>
                <a:ext cx="6732549" cy="7737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задание.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рисунке изображен график</a:t>
                </a:r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𝒌𝒙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den>
                    </m:f>
                  </m:oMath>
                </a14:m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 Найдите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1350" dirty="0"/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1059" y="1175061"/>
                <a:ext cx="6732549" cy="773738"/>
              </a:xfrm>
              <a:prstGeom prst="rect">
                <a:avLst/>
              </a:prstGeom>
              <a:blipFill>
                <a:blip r:embed="rId3"/>
                <a:stretch>
                  <a:fillRect l="-724" b="-1102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903249" y="2153579"/>
                <a:ext cx="5954751" cy="353725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</a:t>
                </a: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Преобразуем данную функцию</a:t>
                </a:r>
                <a:endParaRPr lang="en-US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𝒌𝒙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𝒙</m:t>
                        </m:r>
                        <m:r>
                          <a:rPr lang="ru-RU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+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</a:rPr>
                          <m:t>𝒃</m:t>
                        </m:r>
                      </m:den>
                    </m:f>
                    <m:r>
                      <a:rPr lang="en-US" sz="15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</a:rPr>
                      <m:t>=</m:t>
                    </m:r>
                    <m:f>
                      <m:fPr>
                        <m:ctrlP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𝒌𝒙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𝒌𝒃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𝒌𝒃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  <m:r>
                      <a:rPr lang="en-US" sz="15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ru-RU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(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)−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𝒌𝒃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num>
                      <m:den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  <m:r>
                      <a:rPr lang="en-US" sz="15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15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𝒌</m:t>
                    </m:r>
                    <m:r>
                      <a:rPr lang="en-US" sz="15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𝒌𝒃</m:t>
                        </m:r>
                      </m:num>
                      <m:den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  <m:r>
                      <a:rPr lang="en-US" sz="1500" b="1" i="1"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ru-RU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Или</a:t>
                </a:r>
                <a:endParaRPr lang="en-US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</a:p>
              <a:p>
                <a:endParaRPr lang="en-US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en-US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</a:t>
                </a:r>
                <a:r>
                  <a:rPr lang="ru-RU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en-US" sz="15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𝒌</m:t>
                    </m:r>
                    <m:r>
                      <a:rPr lang="en-US" sz="1500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+</m:t>
                    </m:r>
                    <m:f>
                      <m:fPr>
                        <m:ctrlP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𝒌𝒃</m:t>
                        </m:r>
                      </m:num>
                      <m:den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𝒙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sz="1500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𝒃</m:t>
                        </m:r>
                      </m:den>
                    </m:f>
                  </m:oMath>
                </a14:m>
                <a:endParaRPr lang="ru-RU" sz="15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endParaRPr lang="ru-RU" sz="15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 функции имеет горизонтальную асимптоту y=2, </a:t>
                </a:r>
                <a:endParaRPr lang="en-US" sz="15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значит, </a:t>
                </a:r>
                <a:r>
                  <a:rPr lang="en-US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k</a:t>
                </a:r>
                <a:r>
                  <a:rPr lang="ru-RU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=2.</a:t>
                </a:r>
                <a:endParaRPr lang="en-US" sz="1500" b="1" i="1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/>
                <a:r>
                  <a:rPr lang="ru-RU" sz="1500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Ответ:2</a:t>
                </a:r>
              </a:p>
              <a:p>
                <a:endParaRPr lang="en-US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endParaRPr lang="en-US" sz="1500" b="1" i="1" dirty="0"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r>
                  <a:rPr lang="ru-RU" sz="1500" b="1" i="1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03249" y="2153579"/>
                <a:ext cx="5954751" cy="3537250"/>
              </a:xfrm>
              <a:prstGeom prst="rect">
                <a:avLst/>
              </a:prstGeom>
              <a:blipFill>
                <a:blip r:embed="rId4"/>
                <a:stretch>
                  <a:fillRect l="-409" t="-34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10-конечная звезда 9"/>
          <p:cNvSpPr/>
          <p:nvPr/>
        </p:nvSpPr>
        <p:spPr>
          <a:xfrm>
            <a:off x="761071" y="1047104"/>
            <a:ext cx="498536" cy="373316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dirty="0"/>
              <a:t>16</a:t>
            </a: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50407" y="2967734"/>
            <a:ext cx="1056079" cy="740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75658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0-конечная звезда 1"/>
          <p:cNvSpPr/>
          <p:nvPr/>
        </p:nvSpPr>
        <p:spPr>
          <a:xfrm>
            <a:off x="761071" y="1047104"/>
            <a:ext cx="498536" cy="373316"/>
          </a:xfrm>
          <a:prstGeom prst="star10">
            <a:avLst/>
          </a:prstGeom>
          <a:noFill/>
          <a:ln w="76200">
            <a:solidFill>
              <a:srgbClr val="92D050"/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350" dirty="0"/>
              <a:t>18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3055" y="1739764"/>
            <a:ext cx="1978296" cy="1483722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705473" y="1206337"/>
                <a:ext cx="6331105" cy="64633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b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9 задание.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рисунке изображен график</a:t>
                </a:r>
                <a:r>
                  <a:rPr lang="en-US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f(x)=b+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x.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Найдите значение 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х </a:t>
                </a:r>
                <a:r>
                  <a:rPr lang="ru-RU" b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при котором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)=2.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ru-RU" sz="1350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05473" y="1206337"/>
                <a:ext cx="6331105" cy="646331"/>
              </a:xfrm>
              <a:prstGeom prst="rect">
                <a:avLst/>
              </a:prstGeom>
              <a:blipFill>
                <a:blip r:embed="rId3"/>
                <a:stretch>
                  <a:fillRect l="-867" t="-5660" b="-132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Прямоугольник 5"/>
              <p:cNvSpPr/>
              <p:nvPr/>
            </p:nvSpPr>
            <p:spPr>
              <a:xfrm>
                <a:off x="878159" y="1919404"/>
                <a:ext cx="5979842" cy="2862322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Решение.</a:t>
                </a:r>
                <a:endParaRPr lang="en-US" b="1" i="1" kern="0" dirty="0">
                  <a:solidFill>
                    <a:prstClr val="black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 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b+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получается сдвигом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графика функции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x. 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вдоль оси </a:t>
                </a:r>
                <a:r>
                  <a:rPr lang="ru-RU" b="1" i="1" dirty="0" err="1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Оу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на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величину </a:t>
                </a:r>
              </a:p>
              <a:p>
                <a:pPr lvl="0">
                  <a:defRPr/>
                </a:pP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|b|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вверх, если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&gt;0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и вниз если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&lt;0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По графику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b 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 -2 и проходит через точку (3;-1).</a:t>
                </a:r>
              </a:p>
              <a:p>
                <a:pPr lvl="0">
                  <a:defRPr/>
                </a:pP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-1=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-2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+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𝒂</m:t>
                        </m:r>
                      </m:sub>
                    </m:sSub>
                    <m:r>
                      <a:rPr lang="ru-RU" b="1" i="1">
                        <a:solidFill>
                          <a:prstClr val="black"/>
                        </a:solidFill>
                        <a:latin typeface="Cambria Math" panose="02040503050406030204" pitchFamily="18" charset="0"/>
                        <a:cs typeface="Times New Roman" panose="02020603050405020304" pitchFamily="18" charset="0"/>
                      </a:rPr>
                      <m:t>𝟑</m:t>
                    </m:r>
                  </m:oMath>
                </a14:m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 отсюда   а</a:t>
                </a:r>
                <a:r>
                  <a:rPr lang="en-US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=3</a:t>
                </a:r>
                <a:r>
                  <a:rPr lang="ru-RU" b="1" i="1" kern="0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.Значит,</a:t>
                </a:r>
              </a:p>
              <a:p>
                <a:pPr lvl="0">
                  <a:defRPr/>
                </a:pP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f(x)= 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-2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 найдем х при котором </a:t>
                </a:r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f(x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)=2.</a:t>
                </a:r>
              </a:p>
              <a:p>
                <a:pPr lvl="0">
                  <a:defRPr/>
                </a:pP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2=-2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+</m:t>
                        </m:r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,</a:t>
                </a:r>
              </a:p>
              <a:p>
                <a:pPr lvl="0">
                  <a:defRPr/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𝒍𝒐𝒈</m:t>
                        </m:r>
                      </m:e>
                      <m:sub>
                        <m:r>
                          <a:rPr lang="ru-RU" b="1" i="1">
                            <a:solidFill>
                              <a:prstClr val="black"/>
                            </a:solidFill>
                            <a:latin typeface="Cambria Math" panose="02040503050406030204" pitchFamily="18" charset="0"/>
                            <a:cs typeface="Times New Roman" panose="02020603050405020304" pitchFamily="18" charset="0"/>
                          </a:rPr>
                          <m:t>𝟑</m:t>
                        </m:r>
                      </m:sub>
                    </m:sSub>
                  </m:oMath>
                </a14:m>
                <a:r>
                  <a:rPr lang="en-US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x</a:t>
                </a: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=4, значит, х=81.</a:t>
                </a:r>
              </a:p>
              <a:p>
                <a:pPr lvl="0">
                  <a:defRPr/>
                </a:pPr>
                <a:r>
                  <a:rPr lang="ru-RU" b="1" i="1" dirty="0">
                    <a:solidFill>
                      <a:prstClr val="black"/>
                    </a:solidFill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Ответ:81</a:t>
                </a:r>
              </a:p>
            </p:txBody>
          </p:sp>
        </mc:Choice>
        <mc:Fallback xmlns="">
          <p:sp>
            <p:nvSpPr>
              <p:cNvPr id="6" name="Прямоугольник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8159" y="1919404"/>
                <a:ext cx="5979842" cy="2862322"/>
              </a:xfrm>
              <a:prstGeom prst="rect">
                <a:avLst/>
              </a:prstGeom>
              <a:blipFill>
                <a:blip r:embed="rId4"/>
                <a:stretch>
                  <a:fillRect l="-815" t="-1279" b="-255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Прямая со стрелкой 6"/>
          <p:cNvCxnSpPr/>
          <p:nvPr/>
        </p:nvCxnSpPr>
        <p:spPr>
          <a:xfrm flipH="1">
            <a:off x="7133992" y="2183198"/>
            <a:ext cx="2" cy="422006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2675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:a16="http://schemas.microsoft.com/office/drawing/2014/main" id="{01A969D3-00BB-4664-B84E-B3A899769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51520" y="1785104"/>
            <a:ext cx="8640960" cy="4884256"/>
          </a:xfrm>
        </p:spPr>
        <p:txBody>
          <a:bodyPr>
            <a:noAutofit/>
          </a:bodyPr>
          <a:lstStyle/>
          <a:p>
            <a:pPr marL="18000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Экзаменационная работа состоит из двух частей, которые различаются по содержанию, сложности, числу заданий и форме ответа.</a:t>
            </a:r>
          </a:p>
          <a:p>
            <a:pPr marL="18000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1 содержит 11 заданий (задания 1–11) с кратким числовым ответом. </a:t>
            </a:r>
          </a:p>
          <a:p>
            <a:pPr marL="180000" indent="0">
              <a:lnSpc>
                <a:spcPct val="100000"/>
              </a:lnSpc>
              <a:spcBef>
                <a:spcPts val="600"/>
              </a:spcBef>
              <a:buNone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Часть 2 содержит 7 заданий (задания 12-18) с развернутым ответом. </a:t>
            </a:r>
            <a:endParaRPr lang="ru-RU" sz="1800" dirty="0">
              <a:solidFill>
                <a:srgbClr val="000000"/>
              </a:solidFill>
            </a:endParaRPr>
          </a:p>
          <a:p>
            <a:pPr marL="180000" lvl="0" indent="0">
              <a:lnSpc>
                <a:spcPct val="100000"/>
              </a:lnSpc>
              <a:spcBef>
                <a:spcPts val="600"/>
              </a:spcBef>
              <a:buClr>
                <a:srgbClr val="A6B727"/>
              </a:buClr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Правильное решение каждого из заданий 1–11 оценивается </a:t>
            </a:r>
            <a:r>
              <a:rPr lang="ru-RU" sz="18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баллом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Задание считается выполненным верно, если экзаменуемый дал правильный ответ в виде </a:t>
            </a:r>
            <a:r>
              <a:rPr lang="ru-RU" sz="18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целого числа или конечной десятичной дроби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000" lvl="0" indent="0">
              <a:lnSpc>
                <a:spcPct val="100000"/>
              </a:lnSpc>
              <a:spcBef>
                <a:spcPts val="600"/>
              </a:spcBef>
              <a:buClr>
                <a:srgbClr val="A6B727"/>
              </a:buClr>
              <a:buNone/>
            </a:pP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Решения заданий с развёрнутым ответом оцениваются от </a:t>
            </a:r>
            <a:r>
              <a:rPr lang="ru-RU" sz="1800" b="1" u="sng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 до 4 баллов</a:t>
            </a:r>
            <a:r>
              <a:rPr lang="ru-RU" sz="1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Развёрнутый ответ предполагает </a:t>
            </a: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полную запись решения с обоснованием выполненных действий.</a:t>
            </a:r>
          </a:p>
          <a:p>
            <a:pPr marL="180000" lvl="0" indent="0">
              <a:lnSpc>
                <a:spcPct val="100000"/>
              </a:lnSpc>
              <a:spcBef>
                <a:spcPts val="600"/>
              </a:spcBef>
              <a:buClr>
                <a:srgbClr val="A6B727"/>
              </a:buClr>
              <a:buNone/>
            </a:pP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Полное правильное решение каждого из заданий 12, 14 и 15 оценивается </a:t>
            </a: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баллами; 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каждого из заданий 13 и 16 – </a:t>
            </a: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баллами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каждого из заданий 17 и 18 – </a:t>
            </a: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 баллами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b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Проверка выполнения заданий 12–18 проводится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экспертами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основе разработанной системы </a:t>
            </a: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критериев оценивания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180000" lvl="0" indent="0">
              <a:lnSpc>
                <a:spcPct val="100000"/>
              </a:lnSpc>
              <a:spcBef>
                <a:spcPts val="600"/>
              </a:spcBef>
              <a:buClr>
                <a:srgbClr val="A6B727"/>
              </a:buClr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Максимальный первичный балл за всю работу – 31.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067905B-DF11-4F79-A660-242BF573D9AC}"/>
              </a:ext>
            </a:extLst>
          </p:cNvPr>
          <p:cNvSpPr/>
          <p:nvPr/>
        </p:nvSpPr>
        <p:spPr>
          <a:xfrm>
            <a:off x="125760" y="188640"/>
            <a:ext cx="8892480" cy="1384995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Характеристика контрольных измерительных материалов ЕГЭ 2022 года </a:t>
            </a:r>
          </a:p>
          <a:p>
            <a:pPr algn="ctr"/>
            <a:r>
              <a:rPr lang="ru-RU" sz="2800" b="1" dirty="0">
                <a:ln w="0"/>
                <a:solidFill>
                  <a:schemeClr val="accent2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по математике профильного уровня</a:t>
            </a:r>
            <a:endParaRPr lang="ru-RU" sz="2800" b="1" dirty="0">
              <a:ln w="22225">
                <a:solidFill>
                  <a:srgbClr val="5ECCF3"/>
                </a:solidFill>
                <a:prstDash val="solid"/>
              </a:ln>
              <a:solidFill>
                <a:schemeClr val="accent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457045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632856CF-FD05-4731-9092-DC93FAFC73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14E89681-F57F-46DA-9B8E-4B4411310132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20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4099" name="Прямоугольник 2">
            <a:extLst>
              <a:ext uri="{FF2B5EF4-FFF2-40B4-BE49-F238E27FC236}">
                <a16:creationId xmlns:a16="http://schemas.microsoft.com/office/drawing/2014/main" id="{C8CEAE7B-6767-4714-8005-523617B04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8429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Классическое определение вероятности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0" name="Прямоугольник 2">
            <a:extLst>
              <a:ext uri="{FF2B5EF4-FFF2-40B4-BE49-F238E27FC236}">
                <a16:creationId xmlns:a16="http://schemas.microsoft.com/office/drawing/2014/main" id="{4C39C6E8-C0F6-4FF2-B243-931B16C33EE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1071563"/>
            <a:ext cx="8429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Стохастическим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опыт, если заранее нельзя предугадать его результаты. Результаты (исходы) такого опыта называются </a:t>
            </a:r>
            <a:r>
              <a:rPr lang="ru-RU" alt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событиями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221" name="Прямоугольник 2">
            <a:extLst>
              <a:ext uri="{FF2B5EF4-FFF2-40B4-BE49-F238E27FC236}">
                <a16:creationId xmlns:a16="http://schemas.microsoft.com/office/drawing/2014/main" id="{0D4AE64A-376F-4649-84EE-9B8A77369B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71563" y="2143125"/>
            <a:ext cx="6143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Пример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выбрасывается игральный кубик (опыт)</a:t>
            </a:r>
            <a:r>
              <a:rPr lang="en-US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</a:p>
          <a:p>
            <a:pPr eaLnBrk="1" hangingPunct="1"/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выпадает двойка (событие).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2" name="Прямоугольник 2">
            <a:extLst>
              <a:ext uri="{FF2B5EF4-FFF2-40B4-BE49-F238E27FC236}">
                <a16:creationId xmlns:a16="http://schemas.microsoft.com/office/drawing/2014/main" id="{1241B42F-50A5-4559-82FC-181E75D528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3071813"/>
            <a:ext cx="8429625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Событие, которое обязательно произойдет в результате испытания, называется </a:t>
            </a:r>
            <a:r>
              <a:rPr lang="ru-RU" alt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достоверным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 которое не может произойти, -</a:t>
            </a:r>
            <a:r>
              <a:rPr lang="ru-RU" alt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невозможным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9223" name="Прямоугольник 2">
            <a:extLst>
              <a:ext uri="{FF2B5EF4-FFF2-40B4-BE49-F238E27FC236}">
                <a16:creationId xmlns:a16="http://schemas.microsoft.com/office/drawing/2014/main" id="{D126AA54-AF39-44E3-A73B-2BF46AFAF2A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4429125"/>
            <a:ext cx="6357938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/>
              <a:t>Пример</a:t>
            </a:r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мешке лежат три картофелины.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4" name="Прямоугольник 2">
            <a:extLst>
              <a:ext uri="{FF2B5EF4-FFF2-40B4-BE49-F238E27FC236}">
                <a16:creationId xmlns:a16="http://schemas.microsoft.com/office/drawing/2014/main" id="{A0432095-72B6-4CCF-B8C0-F41956FE49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438" y="4829175"/>
            <a:ext cx="61436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         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– изъятие овоща из мешка.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5" name="Прямоугольник 2">
            <a:extLst>
              <a:ext uri="{FF2B5EF4-FFF2-40B4-BE49-F238E27FC236}">
                <a16:creationId xmlns:a16="http://schemas.microsoft.com/office/drawing/2014/main" id="{B2F99A8D-88A6-4475-93B4-3CD45BAE34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438" y="5214938"/>
            <a:ext cx="6643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         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Достоверное событие – изъятие картофелины.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226" name="Прямоугольник 2">
            <a:extLst>
              <a:ext uri="{FF2B5EF4-FFF2-40B4-BE49-F238E27FC236}">
                <a16:creationId xmlns:a16="http://schemas.microsoft.com/office/drawing/2014/main" id="{5B4E104A-EC26-48CB-ADC7-9EAF0A7FF9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4438" y="5572125"/>
            <a:ext cx="6643687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/>
              <a:t>         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Невозможное событие – изъятие кабачка.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227" name="Picture 6" descr="Без имени-1">
            <a:extLst>
              <a:ext uri="{FF2B5EF4-FFF2-40B4-BE49-F238E27FC236}">
                <a16:creationId xmlns:a16="http://schemas.microsoft.com/office/drawing/2014/main" id="{A252A110-80A9-4663-9A81-633A8DBBD89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938" y="2071688"/>
            <a:ext cx="571500" cy="515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92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1" dur="500"/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0" grpId="0"/>
      <p:bldP spid="9221" grpId="0"/>
      <p:bldP spid="9222" grpId="0"/>
      <p:bldP spid="9224" grpId="0"/>
      <p:bldP spid="9225" grpId="0"/>
      <p:bldP spid="9226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4F456EDF-35D2-4A90-9090-53A0429B1BB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2CA76708-AB04-48A5-972B-54404C1AE83A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21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5123" name="Прямоугольник 2">
            <a:extLst>
              <a:ext uri="{FF2B5EF4-FFF2-40B4-BE49-F238E27FC236}">
                <a16:creationId xmlns:a16="http://schemas.microsoft.com/office/drawing/2014/main" id="{0CCEE641-0E64-4380-925A-57D6D2FB29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8429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Классическое определение вероятности</a:t>
            </a:r>
            <a:endParaRPr lang="ru-RU" altLang="ru-RU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4" name="Прямоугольник 2">
            <a:extLst>
              <a:ext uri="{FF2B5EF4-FFF2-40B4-BE49-F238E27FC236}">
                <a16:creationId xmlns:a16="http://schemas.microsoft.com/office/drawing/2014/main" id="{F64835BF-F3D6-4162-93F4-5A5CDF37AA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1071563"/>
            <a:ext cx="842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Равновозможными 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называют события, если в результате опыта ни одно из них не имеет большую возможность появления, чем другие.</a:t>
            </a:r>
          </a:p>
        </p:txBody>
      </p:sp>
      <p:sp>
        <p:nvSpPr>
          <p:cNvPr id="10245" name="Прямоугольник 2">
            <a:extLst>
              <a:ext uri="{FF2B5EF4-FFF2-40B4-BE49-F238E27FC236}">
                <a16:creationId xmlns:a16="http://schemas.microsoft.com/office/drawing/2014/main" id="{22ABCFBB-36E7-4A7F-85CC-6C44F75C31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0" y="2143125"/>
            <a:ext cx="63579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 dirty="0"/>
              <a:t>Примеры</a:t>
            </a:r>
            <a:r>
              <a:rPr lang="en-US" altLang="ru-RU" sz="2000" b="1" dirty="0"/>
              <a:t>:</a:t>
            </a:r>
            <a:r>
              <a:rPr lang="ru-RU" altLang="ru-RU" sz="2000" b="1" dirty="0"/>
              <a:t>  </a:t>
            </a:r>
            <a:r>
              <a:rPr lang="ru-RU" altLang="ru-RU" sz="2000" dirty="0"/>
              <a:t>1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Опыт -</a:t>
            </a:r>
            <a:r>
              <a:rPr lang="ru-RU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выбрасывается монета. </a:t>
            </a:r>
            <a:endParaRPr lang="en-US" alt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1" hangingPunct="1"/>
            <a:r>
              <a:rPr lang="en-US" altLang="ru-RU" sz="2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</a:t>
            </a:r>
            <a:endParaRPr lang="ru-RU" alt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6" name="Прямоугольник 13">
            <a:extLst>
              <a:ext uri="{FF2B5EF4-FFF2-40B4-BE49-F238E27FC236}">
                <a16:creationId xmlns:a16="http://schemas.microsoft.com/office/drawing/2014/main" id="{2A6D4C64-7DF5-4FD9-9E96-635A52766B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2428875"/>
            <a:ext cx="437793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Выпадение орла и выпадение решки –</a:t>
            </a:r>
          </a:p>
          <a:p>
            <a:pPr eaLnBrk="1" hangingPunct="1"/>
            <a:r>
              <a:rPr lang="ru-RU" alt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равновозможные события.</a:t>
            </a:r>
          </a:p>
        </p:txBody>
      </p:sp>
      <p:sp>
        <p:nvSpPr>
          <p:cNvPr id="10247" name="Прямоугольник 14">
            <a:extLst>
              <a:ext uri="{FF2B5EF4-FFF2-40B4-BE49-F238E27FC236}">
                <a16:creationId xmlns:a16="http://schemas.microsoft.com/office/drawing/2014/main" id="{ECC8A35D-A2B5-4F28-874E-42034E4971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286125"/>
            <a:ext cx="5257465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0000"/>
                </a:solidFill>
              </a:rPr>
              <a:t>2) </a:t>
            </a:r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урне лежат три шара. Два белых и синий.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8" name="Прямоугольник 15">
            <a:extLst>
              <a:ext uri="{FF2B5EF4-FFF2-40B4-BE49-F238E27FC236}">
                <a16:creationId xmlns:a16="http://schemas.microsoft.com/office/drawing/2014/main" id="{FCEA2798-978C-4B1C-92DE-BF65B9A16D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643313"/>
            <a:ext cx="295606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Опыт – извлечение шара.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249" name="Прямоугольник 16">
            <a:extLst>
              <a:ext uri="{FF2B5EF4-FFF2-40B4-BE49-F238E27FC236}">
                <a16:creationId xmlns:a16="http://schemas.microsoft.com/office/drawing/2014/main" id="{0A3BB53F-6B38-475B-995F-F252100FA8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000500"/>
            <a:ext cx="5387975" cy="984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События – извлекли синий шар и извлекли </a:t>
            </a:r>
          </a:p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белый шар - </a:t>
            </a:r>
            <a:r>
              <a:rPr lang="ru-RU" altLang="ru-RU" sz="2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неравновозможны</a:t>
            </a:r>
            <a:r>
              <a:rPr lang="ru-RU" altLang="ru-RU" sz="2000" dirty="0">
                <a:solidFill>
                  <a:srgbClr val="000000"/>
                </a:solidFill>
              </a:rPr>
              <a:t>.</a:t>
            </a:r>
          </a:p>
          <a:p>
            <a:pPr eaLnBrk="1" hangingPunct="1"/>
            <a:endParaRPr lang="ru-RU" altLang="ru-RU" dirty="0"/>
          </a:p>
        </p:txBody>
      </p:sp>
      <p:sp>
        <p:nvSpPr>
          <p:cNvPr id="10250" name="Прямоугольник 17">
            <a:extLst>
              <a:ext uri="{FF2B5EF4-FFF2-40B4-BE49-F238E27FC236}">
                <a16:creationId xmlns:a16="http://schemas.microsoft.com/office/drawing/2014/main" id="{570B4017-2E08-41A5-9E45-7F46E22C121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4643438"/>
            <a:ext cx="535210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Появление белого шара имеет больше шансов..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02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4" grpId="0"/>
      <p:bldP spid="10245" grpId="0"/>
      <p:bldP spid="10246" grpId="0"/>
      <p:bldP spid="10247" grpId="0"/>
      <p:bldP spid="10248" grpId="0"/>
      <p:bldP spid="10249" grpId="0"/>
      <p:bldP spid="1025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F72296CA-A8C3-4371-8609-FB0EA899EA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0B090D42-E30B-4BE1-BF43-7D3CAA486C9F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22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6147" name="Прямоугольник 2">
            <a:extLst>
              <a:ext uri="{FF2B5EF4-FFF2-40B4-BE49-F238E27FC236}">
                <a16:creationId xmlns:a16="http://schemas.microsoft.com/office/drawing/2014/main" id="{C0885F23-8BC3-4EA2-8D6D-C6D4E269F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8429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/>
              <a:t>Классическое определение вероятности</a:t>
            </a:r>
            <a:endParaRPr lang="ru-RU" altLang="ru-RU" sz="3200" b="1"/>
          </a:p>
        </p:txBody>
      </p:sp>
      <p:sp>
        <p:nvSpPr>
          <p:cNvPr id="11268" name="Прямоугольник 2">
            <a:extLst>
              <a:ext uri="{FF2B5EF4-FFF2-40B4-BE49-F238E27FC236}">
                <a16:creationId xmlns:a16="http://schemas.microsoft.com/office/drawing/2014/main" id="{85CD729E-38C3-492B-8B52-C1A5891E25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1071563"/>
            <a:ext cx="842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C00000"/>
                </a:solidFill>
              </a:rPr>
              <a:t>Несовместимыми  (несовместными)  </a:t>
            </a:r>
            <a:r>
              <a:rPr lang="ru-RU" altLang="ru-RU" sz="2000"/>
              <a:t>называют события, если наступление одного из них исключает наступление других.  </a:t>
            </a:r>
          </a:p>
        </p:txBody>
      </p:sp>
      <p:sp>
        <p:nvSpPr>
          <p:cNvPr id="11269" name="Прямоугольник 2">
            <a:extLst>
              <a:ext uri="{FF2B5EF4-FFF2-40B4-BE49-F238E27FC236}">
                <a16:creationId xmlns:a16="http://schemas.microsoft.com/office/drawing/2014/main" id="{2FFF05E4-9EF2-41FE-8EFC-BFE7EAF99A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125" y="2143125"/>
            <a:ext cx="7572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/>
              <a:t>Пример</a:t>
            </a:r>
            <a:r>
              <a:rPr lang="en-US" altLang="ru-RU" sz="2000" b="1"/>
              <a:t>:</a:t>
            </a:r>
            <a:r>
              <a:rPr lang="ru-RU" altLang="ru-RU" sz="2000" b="1"/>
              <a:t> </a:t>
            </a:r>
            <a:r>
              <a:rPr lang="ru-RU" altLang="ru-RU" sz="2000"/>
              <a:t>1) В результате одного выбрасывания выпадает</a:t>
            </a:r>
          </a:p>
          <a:p>
            <a:pPr eaLnBrk="1" hangingPunct="1"/>
            <a:r>
              <a:rPr lang="ru-RU" altLang="ru-RU" sz="2000" b="1"/>
              <a:t>                </a:t>
            </a:r>
            <a:r>
              <a:rPr lang="ru-RU" altLang="ru-RU" sz="2000"/>
              <a:t>орел (событие А) или решка (событие В).</a:t>
            </a:r>
            <a:endParaRPr lang="ru-RU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11270" name="Прямоугольник 13">
            <a:extLst>
              <a:ext uri="{FF2B5EF4-FFF2-40B4-BE49-F238E27FC236}">
                <a16:creationId xmlns:a16="http://schemas.microsoft.com/office/drawing/2014/main" id="{EB4BE3B4-0613-471E-9BB6-D45D2F5714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25" y="2786063"/>
            <a:ext cx="4572000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События А и В - несовместны.</a:t>
            </a:r>
            <a:endParaRPr lang="ru-RU" altLang="ru-RU" sz="2000" b="1"/>
          </a:p>
        </p:txBody>
      </p:sp>
      <p:sp>
        <p:nvSpPr>
          <p:cNvPr id="11271" name="Прямоугольник 2">
            <a:extLst>
              <a:ext uri="{FF2B5EF4-FFF2-40B4-BE49-F238E27FC236}">
                <a16:creationId xmlns:a16="http://schemas.microsoft.com/office/drawing/2014/main" id="{BEA7A98D-A45F-444B-9644-51803F11F71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125" y="3214688"/>
            <a:ext cx="75723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/>
              <a:t>                </a:t>
            </a:r>
            <a:r>
              <a:rPr lang="ru-RU" altLang="ru-RU" sz="2000"/>
              <a:t>2) В результате двух выбрасываний выпадает</a:t>
            </a:r>
          </a:p>
          <a:p>
            <a:pPr eaLnBrk="1" hangingPunct="1"/>
            <a:r>
              <a:rPr lang="ru-RU" altLang="ru-RU" sz="2000" b="1"/>
              <a:t>                </a:t>
            </a:r>
            <a:r>
              <a:rPr lang="ru-RU" altLang="ru-RU" sz="2000"/>
              <a:t>орел (событие А) или решка (событие В).</a:t>
            </a:r>
            <a:endParaRPr lang="ru-RU" altLang="ru-RU" sz="2000" b="1"/>
          </a:p>
          <a:p>
            <a:pPr eaLnBrk="1" hangingPunct="1"/>
            <a:endParaRPr lang="ru-RU" altLang="ru-RU" sz="2000" b="1"/>
          </a:p>
        </p:txBody>
      </p:sp>
      <p:sp>
        <p:nvSpPr>
          <p:cNvPr id="11272" name="Прямоугольник 15">
            <a:extLst>
              <a:ext uri="{FF2B5EF4-FFF2-40B4-BE49-F238E27FC236}">
                <a16:creationId xmlns:a16="http://schemas.microsoft.com/office/drawing/2014/main" id="{78CF6497-5FB9-4E6D-9E83-FACDEBA247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25" y="3857625"/>
            <a:ext cx="4572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События А и В - совместны. Выпадение орла в первый раз</a:t>
            </a:r>
          </a:p>
          <a:p>
            <a:pPr eaLnBrk="1" hangingPunct="1"/>
            <a:r>
              <a:rPr lang="ru-RU" altLang="ru-RU" sz="2000"/>
              <a:t>не исключает выпадение решки во второй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69" grpId="0"/>
      <p:bldP spid="11270" grpId="0"/>
      <p:bldP spid="11271" grpId="0"/>
      <p:bldP spid="1127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95039519-3533-42F5-970C-EE4226C8A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989A3985-F7D9-4B68-9987-27584651E13F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23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171" name="Прямоугольник 2">
            <a:extLst>
              <a:ext uri="{FF2B5EF4-FFF2-40B4-BE49-F238E27FC236}">
                <a16:creationId xmlns:a16="http://schemas.microsoft.com/office/drawing/2014/main" id="{937AD8F7-5352-4244-84A0-13B1B83D23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8429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/>
              <a:t>Классическое определение вероятности</a:t>
            </a:r>
            <a:endParaRPr lang="ru-RU" altLang="ru-RU" sz="3200" b="1"/>
          </a:p>
        </p:txBody>
      </p:sp>
      <p:sp>
        <p:nvSpPr>
          <p:cNvPr id="12292" name="Прямоугольник 2">
            <a:extLst>
              <a:ext uri="{FF2B5EF4-FFF2-40B4-BE49-F238E27FC236}">
                <a16:creationId xmlns:a16="http://schemas.microsoft.com/office/drawing/2014/main" id="{08215A8F-DD8C-41F2-BEF2-C8E335343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7188" y="1071563"/>
            <a:ext cx="842962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C00000"/>
                </a:solidFill>
              </a:rPr>
              <a:t>Полной группой событий  </a:t>
            </a:r>
            <a:r>
              <a:rPr lang="ru-RU" altLang="ru-RU" sz="2000"/>
              <a:t>называется множество всех событий рассматриваемого опыта, одно из которых обязательно произойдет, а любые два других несовместны.</a:t>
            </a:r>
          </a:p>
        </p:txBody>
      </p:sp>
      <p:sp>
        <p:nvSpPr>
          <p:cNvPr id="12293" name="Прямоугольник 2">
            <a:extLst>
              <a:ext uri="{FF2B5EF4-FFF2-40B4-BE49-F238E27FC236}">
                <a16:creationId xmlns:a16="http://schemas.microsoft.com/office/drawing/2014/main" id="{503A6185-B839-4CA0-9B35-348D8A72AE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3000" y="2928938"/>
            <a:ext cx="685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/>
              <a:t>Пример</a:t>
            </a:r>
            <a:r>
              <a:rPr lang="en-US" altLang="ru-RU" sz="2000" b="1"/>
              <a:t>:</a:t>
            </a:r>
            <a:r>
              <a:rPr lang="ru-RU" altLang="ru-RU" sz="2000" b="1"/>
              <a:t>  </a:t>
            </a:r>
            <a:r>
              <a:rPr lang="ru-RU" altLang="ru-RU" sz="2000"/>
              <a:t>1)</a:t>
            </a:r>
            <a:r>
              <a:rPr lang="ru-RU" altLang="ru-RU" sz="2000" b="1"/>
              <a:t> </a:t>
            </a:r>
            <a:r>
              <a:rPr lang="ru-RU" altLang="ru-RU" sz="2000"/>
              <a:t>Опыт –</a:t>
            </a:r>
            <a:r>
              <a:rPr lang="ru-RU" altLang="ru-RU" sz="2000" b="1"/>
              <a:t> </a:t>
            </a:r>
            <a:r>
              <a:rPr lang="ru-RU" altLang="ru-RU" sz="2000"/>
              <a:t>один раз</a:t>
            </a:r>
            <a:r>
              <a:rPr lang="ru-RU" altLang="ru-RU" sz="2000" b="1"/>
              <a:t> </a:t>
            </a:r>
            <a:r>
              <a:rPr lang="ru-RU" altLang="ru-RU" sz="2000"/>
              <a:t>выбрасывается  монета.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2294" name="Прямоугольник 13">
            <a:extLst>
              <a:ext uri="{FF2B5EF4-FFF2-40B4-BE49-F238E27FC236}">
                <a16:creationId xmlns:a16="http://schemas.microsoft.com/office/drawing/2014/main" id="{BCDF713B-69E1-48E5-B6DB-9B7A303AC6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0" y="3357563"/>
            <a:ext cx="56435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Элементарные события</a:t>
            </a:r>
            <a:r>
              <a:rPr lang="en-US" altLang="ru-RU" sz="2000"/>
              <a:t>:</a:t>
            </a:r>
            <a:r>
              <a:rPr lang="ru-RU" altLang="ru-RU" sz="2000"/>
              <a:t> выпадение орла </a:t>
            </a:r>
          </a:p>
          <a:p>
            <a:pPr eaLnBrk="1" hangingPunct="1"/>
            <a:r>
              <a:rPr lang="ru-RU" altLang="ru-RU" sz="2000"/>
              <a:t>и выпадение решки образуют полную группу.</a:t>
            </a:r>
          </a:p>
        </p:txBody>
      </p:sp>
      <p:sp>
        <p:nvSpPr>
          <p:cNvPr id="12295" name="Прямоугольник 2">
            <a:extLst>
              <a:ext uri="{FF2B5EF4-FFF2-40B4-BE49-F238E27FC236}">
                <a16:creationId xmlns:a16="http://schemas.microsoft.com/office/drawing/2014/main" id="{4B0E5C51-A8C1-42F5-8F82-D24FA2CF99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2214563"/>
            <a:ext cx="84296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C00000"/>
                </a:solidFill>
              </a:rPr>
              <a:t> </a:t>
            </a:r>
            <a:r>
              <a:rPr lang="ru-RU" altLang="ru-RU" sz="2000"/>
              <a:t>События образующие полную группу называют </a:t>
            </a:r>
            <a:r>
              <a:rPr lang="ru-RU" altLang="ru-RU" sz="2000" i="1">
                <a:solidFill>
                  <a:srgbClr val="C00000"/>
                </a:solidFill>
              </a:rPr>
              <a:t>элементарными.  </a:t>
            </a:r>
            <a:endParaRPr lang="ru-RU" altLang="ru-RU" sz="2000"/>
          </a:p>
          <a:p>
            <a:pPr eaLnBrk="1" hangingPunct="1"/>
            <a:endParaRPr lang="ru-RU" altLang="ru-RU" sz="200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  <p:bldP spid="12293" grpId="0"/>
      <p:bldP spid="12294" grpId="0"/>
      <p:bldP spid="1229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25E4D86F-921A-4528-A9B8-E47C8C6CD0E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6361395A-4CE5-4BB0-9645-F8121080101A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24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3315" name="Прямоугольник 2">
            <a:extLst>
              <a:ext uri="{FF2B5EF4-FFF2-40B4-BE49-F238E27FC236}">
                <a16:creationId xmlns:a16="http://schemas.microsoft.com/office/drawing/2014/main" id="{A3EEEE23-0526-4A35-B77F-B12D87178D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1928813"/>
            <a:ext cx="8429625" cy="1631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i="1">
                <a:solidFill>
                  <a:srgbClr val="C00000"/>
                </a:solidFill>
              </a:rPr>
              <a:t>Вероятностью</a:t>
            </a:r>
            <a:r>
              <a:rPr lang="ru-RU" altLang="ru-RU" sz="2000"/>
              <a:t>  случайного события А называется отношение числа элементарных событий, которые благоприятствуют этому событию, к общему числу всех элементарных событий, входящих в данную группу.</a:t>
            </a:r>
            <a:br>
              <a:rPr lang="ru-RU" altLang="ru-RU" sz="2000"/>
            </a:br>
            <a:endParaRPr lang="ru-RU" altLang="ru-RU" sz="2000" b="1"/>
          </a:p>
        </p:txBody>
      </p:sp>
      <p:sp>
        <p:nvSpPr>
          <p:cNvPr id="13316" name="Прямоугольник 2">
            <a:extLst>
              <a:ext uri="{FF2B5EF4-FFF2-40B4-BE49-F238E27FC236}">
                <a16:creationId xmlns:a16="http://schemas.microsoft.com/office/drawing/2014/main" id="{E7382941-4584-4468-825D-4AF96E4C4C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4214813"/>
            <a:ext cx="84296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4800" b="1"/>
              <a:t>P(A) = m/n</a:t>
            </a:r>
          </a:p>
        </p:txBody>
      </p:sp>
      <p:sp>
        <p:nvSpPr>
          <p:cNvPr id="8197" name="Прямоугольник 2">
            <a:extLst>
              <a:ext uri="{FF2B5EF4-FFF2-40B4-BE49-F238E27FC236}">
                <a16:creationId xmlns:a16="http://schemas.microsoft.com/office/drawing/2014/main" id="{A1EA872E-88D9-49F4-AEC6-16A9F32380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842962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/>
              <a:t>Классическое определение вероятности</a:t>
            </a:r>
            <a:endParaRPr lang="ru-RU" altLang="ru-RU" sz="32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5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  <p:bldP spid="1331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8866F6E-05FE-4896-A9A7-15C6633CD8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861B780-3529-4504-B45A-40B8F1EC397D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25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9219" name="Прямоугольник 2">
            <a:extLst>
              <a:ext uri="{FF2B5EF4-FFF2-40B4-BE49-F238E27FC236}">
                <a16:creationId xmlns:a16="http://schemas.microsoft.com/office/drawing/2014/main" id="{200CD13A-E1EA-457D-9E00-2AE359D611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5750" y="357188"/>
            <a:ext cx="8429625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/>
              <a:t>Для конечных множеств событий при нахождении </a:t>
            </a:r>
            <a:r>
              <a:rPr lang="en-US" altLang="ru-RU" sz="3200"/>
              <a:t>m</a:t>
            </a:r>
            <a:r>
              <a:rPr lang="ru-RU" altLang="ru-RU" sz="3200"/>
              <a:t> и</a:t>
            </a:r>
            <a:r>
              <a:rPr lang="en-US" altLang="ru-RU" sz="3200"/>
              <a:t> n</a:t>
            </a:r>
            <a:r>
              <a:rPr lang="ru-RU" altLang="ru-RU" sz="3200"/>
              <a:t> широко используют правила комбинаторики. </a:t>
            </a:r>
            <a:endParaRPr lang="ru-RU" altLang="ru-RU" sz="3200" b="1"/>
          </a:p>
        </p:txBody>
      </p:sp>
      <p:sp>
        <p:nvSpPr>
          <p:cNvPr id="9220" name="Прямоугольник 2">
            <a:extLst>
              <a:ext uri="{FF2B5EF4-FFF2-40B4-BE49-F238E27FC236}">
                <a16:creationId xmlns:a16="http://schemas.microsoft.com/office/drawing/2014/main" id="{9750AADC-646B-4739-80D6-81A8C230D5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8625" y="2214563"/>
            <a:ext cx="6858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/>
              <a:t>Задача №1</a:t>
            </a:r>
            <a:r>
              <a:rPr lang="en-US" altLang="ru-RU" sz="2000" b="1"/>
              <a:t>:</a:t>
            </a:r>
            <a:r>
              <a:rPr lang="ru-RU" altLang="ru-RU" sz="2000" b="1"/>
              <a:t>  </a:t>
            </a:r>
            <a:r>
              <a:rPr lang="ru-RU" altLang="ru-RU" sz="2000"/>
              <a:t>Сколько двузначных чисел можно</a:t>
            </a:r>
          </a:p>
          <a:p>
            <a:pPr eaLnBrk="1" hangingPunct="1"/>
            <a:r>
              <a:rPr lang="ru-RU" altLang="ru-RU" sz="2000"/>
              <a:t>                       составить, используя цифры 7</a:t>
            </a:r>
            <a:r>
              <a:rPr lang="en-US" altLang="ru-RU" sz="2000"/>
              <a:t>; 8; 9</a:t>
            </a:r>
            <a:endParaRPr lang="ru-RU" altLang="ru-RU" sz="2000"/>
          </a:p>
          <a:p>
            <a:pPr eaLnBrk="1" hangingPunct="1"/>
            <a:r>
              <a:rPr lang="ru-RU" altLang="ru-RU" sz="2000"/>
              <a:t>                       (цифры могут повторяться)</a:t>
            </a:r>
            <a:r>
              <a:rPr lang="en-US" altLang="ru-RU" sz="2000"/>
              <a:t>?</a:t>
            </a:r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4341" name="Прямоугольник 2">
            <a:extLst>
              <a:ext uri="{FF2B5EF4-FFF2-40B4-BE49-F238E27FC236}">
                <a16:creationId xmlns:a16="http://schemas.microsoft.com/office/drawing/2014/main" id="{9EA42A25-9FA0-464C-9C08-8E45FF5F76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125" y="3286125"/>
            <a:ext cx="685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В данном случае легко перебрать все комбинации.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4342" name="Прямоугольник 2">
            <a:extLst>
              <a:ext uri="{FF2B5EF4-FFF2-40B4-BE49-F238E27FC236}">
                <a16:creationId xmlns:a16="http://schemas.microsoft.com/office/drawing/2014/main" id="{FB473D71-CC9B-4B0F-9483-51F60A9A10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00125" y="3857625"/>
            <a:ext cx="785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77</a:t>
            </a:r>
          </a:p>
          <a:p>
            <a:pPr eaLnBrk="1" hangingPunct="1"/>
            <a:r>
              <a:rPr lang="ru-RU" altLang="ru-RU" sz="2000"/>
              <a:t>78</a:t>
            </a:r>
          </a:p>
          <a:p>
            <a:pPr eaLnBrk="1" hangingPunct="1"/>
            <a:r>
              <a:rPr lang="ru-RU" altLang="ru-RU" sz="2000"/>
              <a:t>79</a:t>
            </a:r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4343" name="Прямоугольник 2">
            <a:extLst>
              <a:ext uri="{FF2B5EF4-FFF2-40B4-BE49-F238E27FC236}">
                <a16:creationId xmlns:a16="http://schemas.microsoft.com/office/drawing/2014/main" id="{FE78A03D-35F6-4425-AFDC-1D553C7CDD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7375" y="3857625"/>
            <a:ext cx="785813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88</a:t>
            </a:r>
          </a:p>
          <a:p>
            <a:pPr eaLnBrk="1" hangingPunct="1"/>
            <a:r>
              <a:rPr lang="ru-RU" altLang="ru-RU" sz="2000"/>
              <a:t>87</a:t>
            </a:r>
          </a:p>
          <a:p>
            <a:pPr eaLnBrk="1" hangingPunct="1"/>
            <a:r>
              <a:rPr lang="ru-RU" altLang="ru-RU" sz="2000"/>
              <a:t>89</a:t>
            </a:r>
          </a:p>
          <a:p>
            <a:pPr eaLnBrk="1" hangingPunct="1"/>
            <a:r>
              <a:rPr lang="en-US" altLang="ru-RU" sz="2000"/>
              <a:t>    </a:t>
            </a:r>
            <a:r>
              <a:rPr lang="en-US" altLang="ru-RU" sz="2000" b="1"/>
              <a:t>            </a:t>
            </a:r>
            <a:endParaRPr lang="ru-RU" altLang="ru-RU" sz="2000" b="1"/>
          </a:p>
        </p:txBody>
      </p:sp>
      <p:sp>
        <p:nvSpPr>
          <p:cNvPr id="14344" name="Прямоугольник 2">
            <a:extLst>
              <a:ext uri="{FF2B5EF4-FFF2-40B4-BE49-F238E27FC236}">
                <a16:creationId xmlns:a16="http://schemas.microsoft.com/office/drawing/2014/main" id="{AC7D0292-0F32-49B3-AF77-3792806BE5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43188" y="3857625"/>
            <a:ext cx="785812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99</a:t>
            </a:r>
          </a:p>
          <a:p>
            <a:pPr eaLnBrk="1" hangingPunct="1"/>
            <a:r>
              <a:rPr lang="ru-RU" altLang="ru-RU" sz="2000"/>
              <a:t>97</a:t>
            </a:r>
          </a:p>
          <a:p>
            <a:pPr eaLnBrk="1" hangingPunct="1"/>
            <a:r>
              <a:rPr lang="ru-RU" altLang="ru-RU" sz="2000"/>
              <a:t>98</a:t>
            </a:r>
          </a:p>
          <a:p>
            <a:pPr eaLnBrk="1" hangingPunct="1"/>
            <a:r>
              <a:rPr lang="en-US" altLang="ru-RU" sz="2000"/>
              <a:t>    </a:t>
            </a:r>
            <a:r>
              <a:rPr lang="en-US" altLang="ru-RU" sz="2000" b="1"/>
              <a:t>            </a:t>
            </a:r>
            <a:endParaRPr lang="ru-RU" altLang="ru-RU" sz="2000" b="1"/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97903A68-9C7B-4659-AF92-2E85654B4A58}"/>
              </a:ext>
            </a:extLst>
          </p:cNvPr>
          <p:cNvSpPr/>
          <p:nvPr/>
        </p:nvSpPr>
        <p:spPr>
          <a:xfrm rot="5400000">
            <a:off x="1821656" y="4107657"/>
            <a:ext cx="500063" cy="2000250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4346" name="Прямоугольник 2">
            <a:extLst>
              <a:ext uri="{FF2B5EF4-FFF2-40B4-BE49-F238E27FC236}">
                <a16:creationId xmlns:a16="http://schemas.microsoft.com/office/drawing/2014/main" id="{E11A3CB4-6B6C-4E6A-BF07-764008517B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85875" y="5357813"/>
            <a:ext cx="1643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9 вариантов</a:t>
            </a:r>
          </a:p>
          <a:p>
            <a:pPr eaLnBrk="1" hangingPunct="1"/>
            <a:r>
              <a:rPr lang="en-US" altLang="ru-RU" sz="2000"/>
              <a:t>    </a:t>
            </a:r>
            <a:r>
              <a:rPr lang="en-US" altLang="ru-RU" sz="2000" b="1"/>
              <a:t>            </a:t>
            </a:r>
            <a:endParaRPr lang="ru-RU" altLang="ru-RU" sz="2000" b="1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1" dur="5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43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9" dur="5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1" grpId="0"/>
      <p:bldP spid="14342" grpId="0"/>
      <p:bldP spid="14343" grpId="0"/>
      <p:bldP spid="14344" grpId="0"/>
      <p:bldP spid="15" grpId="0" animBg="1"/>
      <p:bldP spid="1434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омер слайда 1">
            <a:extLst>
              <a:ext uri="{FF2B5EF4-FFF2-40B4-BE49-F238E27FC236}">
                <a16:creationId xmlns:a16="http://schemas.microsoft.com/office/drawing/2014/main" id="{D746998B-8445-4273-9EA4-6DF87E3B43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D520E46A-AAA0-4343-B324-5DAC51D991A6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26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028" name="Прямоугольник 2">
            <a:extLst>
              <a:ext uri="{FF2B5EF4-FFF2-40B4-BE49-F238E27FC236}">
                <a16:creationId xmlns:a16="http://schemas.microsoft.com/office/drawing/2014/main" id="{9A7EDE31-D571-438B-9F5D-16B8750561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0063" y="428625"/>
            <a:ext cx="685800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 b="1"/>
              <a:t>Задача №2</a:t>
            </a:r>
            <a:r>
              <a:rPr lang="en-US" altLang="ru-RU" sz="2000" b="1"/>
              <a:t>:</a:t>
            </a:r>
            <a:r>
              <a:rPr lang="ru-RU" altLang="ru-RU" sz="2000" b="1"/>
              <a:t>  </a:t>
            </a:r>
            <a:r>
              <a:rPr lang="ru-RU" altLang="ru-RU" sz="2000"/>
              <a:t>Сколько пятизначных чисел можно</a:t>
            </a:r>
          </a:p>
          <a:p>
            <a:pPr eaLnBrk="1" hangingPunct="1"/>
            <a:r>
              <a:rPr lang="ru-RU" altLang="ru-RU" sz="2000"/>
              <a:t>                       составить, используя цифры 7</a:t>
            </a:r>
            <a:r>
              <a:rPr lang="en-US" altLang="ru-RU" sz="2000"/>
              <a:t>; 8; 9</a:t>
            </a:r>
            <a:endParaRPr lang="ru-RU" altLang="ru-RU" sz="2000"/>
          </a:p>
          <a:p>
            <a:pPr eaLnBrk="1" hangingPunct="1"/>
            <a:r>
              <a:rPr lang="ru-RU" altLang="ru-RU" sz="2000"/>
              <a:t>                       (цифры могут повторяться)</a:t>
            </a:r>
            <a:r>
              <a:rPr lang="en-US" altLang="ru-RU" sz="2000"/>
              <a:t>?</a:t>
            </a:r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029" name="Прямоугольник 2">
            <a:extLst>
              <a:ext uri="{FF2B5EF4-FFF2-40B4-BE49-F238E27FC236}">
                <a16:creationId xmlns:a16="http://schemas.microsoft.com/office/drawing/2014/main" id="{16121DF1-3FC3-4CD4-97A1-5F576EDB14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7250" y="1500188"/>
            <a:ext cx="6858000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Как видим, в этой задаче перебор довольно затруднителен. </a:t>
            </a:r>
            <a:r>
              <a:rPr lang="en-US" altLang="ru-RU" sz="2000" b="1"/>
              <a:t>       </a:t>
            </a:r>
            <a:endParaRPr lang="ru-RU" altLang="ru-RU" sz="2000" b="1"/>
          </a:p>
        </p:txBody>
      </p:sp>
      <p:sp>
        <p:nvSpPr>
          <p:cNvPr id="15" name="Правая фигурная скобка 14">
            <a:extLst>
              <a:ext uri="{FF2B5EF4-FFF2-40B4-BE49-F238E27FC236}">
                <a16:creationId xmlns:a16="http://schemas.microsoft.com/office/drawing/2014/main" id="{9080FF10-13C4-4507-AA06-F065D20B2D67}"/>
              </a:ext>
            </a:extLst>
          </p:cNvPr>
          <p:cNvSpPr/>
          <p:nvPr/>
        </p:nvSpPr>
        <p:spPr>
          <a:xfrm>
            <a:off x="5214938" y="2286000"/>
            <a:ext cx="500062" cy="3429000"/>
          </a:xfrm>
          <a:prstGeom prst="rightBrac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031" name="Прямоугольник 2">
            <a:extLst>
              <a:ext uri="{FF2B5EF4-FFF2-40B4-BE49-F238E27FC236}">
                <a16:creationId xmlns:a16="http://schemas.microsoft.com/office/drawing/2014/main" id="{9F71D7E5-8FA3-4247-867C-2E17B36232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00338" y="1789113"/>
            <a:ext cx="3286125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Решим задачу иначе.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032" name="Прямоугольник 2">
            <a:extLst>
              <a:ext uri="{FF2B5EF4-FFF2-40B4-BE49-F238E27FC236}">
                <a16:creationId xmlns:a16="http://schemas.microsoft.com/office/drawing/2014/main" id="{0A9D4E7A-CD4D-4F8E-93B6-B9D194D39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2143125"/>
            <a:ext cx="6858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На первом месте может стоять </a:t>
            </a:r>
          </a:p>
          <a:p>
            <a:pPr eaLnBrk="1" hangingPunct="1"/>
            <a:r>
              <a:rPr lang="ru-RU" altLang="ru-RU" sz="2000"/>
              <a:t>любая из трех цифр – 3 варианта.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033" name="Прямоугольник 2">
            <a:extLst>
              <a:ext uri="{FF2B5EF4-FFF2-40B4-BE49-F238E27FC236}">
                <a16:creationId xmlns:a16="http://schemas.microsoft.com/office/drawing/2014/main" id="{798F4FB7-DD24-42E8-B589-CA14998A50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2786063"/>
            <a:ext cx="6858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На втором месте может стоять </a:t>
            </a:r>
          </a:p>
          <a:p>
            <a:pPr eaLnBrk="1" hangingPunct="1"/>
            <a:r>
              <a:rPr lang="ru-RU" altLang="ru-RU" sz="2000"/>
              <a:t>любая из трех цифр – 3 варианта.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034" name="Прямоугольник 2">
            <a:extLst>
              <a:ext uri="{FF2B5EF4-FFF2-40B4-BE49-F238E27FC236}">
                <a16:creationId xmlns:a16="http://schemas.microsoft.com/office/drawing/2014/main" id="{8F3CC6C7-2994-4069-B859-306E84A3760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3500438"/>
            <a:ext cx="68580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На третьем месте может стоять </a:t>
            </a:r>
          </a:p>
          <a:p>
            <a:pPr eaLnBrk="1" hangingPunct="1"/>
            <a:r>
              <a:rPr lang="ru-RU" altLang="ru-RU" sz="2000"/>
              <a:t>любая из трех цифр – 3 варианта.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035" name="Прямоугольник 2">
            <a:extLst>
              <a:ext uri="{FF2B5EF4-FFF2-40B4-BE49-F238E27FC236}">
                <a16:creationId xmlns:a16="http://schemas.microsoft.com/office/drawing/2014/main" id="{B99525DB-D72F-4D6E-B63D-211AB4A738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4214813"/>
            <a:ext cx="42862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На четвертом месте может стоять </a:t>
            </a:r>
          </a:p>
          <a:p>
            <a:pPr eaLnBrk="1" hangingPunct="1"/>
            <a:r>
              <a:rPr lang="ru-RU" altLang="ru-RU" sz="2000"/>
              <a:t>любая из трех цифр – 3 варианта.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sp>
        <p:nvSpPr>
          <p:cNvPr id="1036" name="Прямоугольник 2">
            <a:extLst>
              <a:ext uri="{FF2B5EF4-FFF2-40B4-BE49-F238E27FC236}">
                <a16:creationId xmlns:a16="http://schemas.microsoft.com/office/drawing/2014/main" id="{FF6DABB1-F0B7-4488-BD51-1557E877E7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5813" y="4929188"/>
            <a:ext cx="428625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sz="2000"/>
              <a:t>На пятом месте может стоять </a:t>
            </a:r>
          </a:p>
          <a:p>
            <a:pPr eaLnBrk="1" hangingPunct="1"/>
            <a:r>
              <a:rPr lang="ru-RU" altLang="ru-RU" sz="2000"/>
              <a:t>любая из трех цифр – 3 варианта. </a:t>
            </a:r>
            <a:endParaRPr lang="en-US" altLang="ru-RU" sz="2000"/>
          </a:p>
          <a:p>
            <a:pPr eaLnBrk="1" hangingPunct="1"/>
            <a:r>
              <a:rPr lang="en-US" altLang="ru-RU" sz="2000" b="1"/>
              <a:t>                </a:t>
            </a:r>
            <a:endParaRPr lang="ru-RU" altLang="ru-RU" sz="2000" b="1"/>
          </a:p>
        </p:txBody>
      </p:sp>
      <p:graphicFrame>
        <p:nvGraphicFramePr>
          <p:cNvPr id="8215" name="Object 23">
            <a:extLst>
              <a:ext uri="{FF2B5EF4-FFF2-40B4-BE49-F238E27FC236}">
                <a16:creationId xmlns:a16="http://schemas.microsoft.com/office/drawing/2014/main" id="{A1ACDF38-1A50-4FCF-8097-3507A8CEED89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786438" y="3786188"/>
          <a:ext cx="2547937" cy="4016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1" name="Формула" r:id="rId3" imgW="1129810" imgH="177723" progId="Equation.3">
                  <p:embed/>
                </p:oleObj>
              </mc:Choice>
              <mc:Fallback>
                <p:oleObj name="Формула" r:id="rId3" imgW="1129810" imgH="177723" progId="Equation.3">
                  <p:embed/>
                  <p:pic>
                    <p:nvPicPr>
                      <p:cNvPr id="8215" name="Object 23">
                        <a:extLst>
                          <a:ext uri="{FF2B5EF4-FFF2-40B4-BE49-F238E27FC236}">
                            <a16:creationId xmlns:a16="http://schemas.microsoft.com/office/drawing/2014/main" id="{A1ACDF38-1A50-4FCF-8097-3507A8CEED89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786438" y="3786188"/>
                        <a:ext cx="2547937" cy="4016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37" name="Прямоугольник 2">
            <a:extLst>
              <a:ext uri="{FF2B5EF4-FFF2-40B4-BE49-F238E27FC236}">
                <a16:creationId xmlns:a16="http://schemas.microsoft.com/office/drawing/2014/main" id="{25B2BABA-6168-4E4B-9DB7-91D3822B2E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4313" y="5857875"/>
            <a:ext cx="77152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ru-RU" altLang="ru-RU" sz="3200">
                <a:solidFill>
                  <a:srgbClr val="C00000"/>
                </a:solidFill>
              </a:rPr>
              <a:t>Комбинаторное правило умножения</a:t>
            </a:r>
            <a:endParaRPr lang="ru-RU" altLang="ru-RU" sz="3200" b="1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5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2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0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2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2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8" dur="500"/>
                                        <p:tgtEl>
                                          <p:spTgt spid="1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8" grpId="0"/>
      <p:bldP spid="1029" grpId="0"/>
      <p:bldP spid="15" grpId="0" animBg="1"/>
      <p:bldP spid="1031" grpId="0"/>
      <p:bldP spid="1032" grpId="0"/>
      <p:bldP spid="1033" grpId="0"/>
      <p:bldP spid="1034" grpId="0"/>
      <p:bldP spid="1035" grpId="0"/>
      <p:bldP spid="1036" grpId="0"/>
      <p:bldP spid="1037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6">
            <a:extLst>
              <a:ext uri="{FF2B5EF4-FFF2-40B4-BE49-F238E27FC236}">
                <a16:creationId xmlns:a16="http://schemas.microsoft.com/office/drawing/2014/main" id="{8CECBA3C-F086-48C5-B38C-E637682D5E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29313" y="5111750"/>
            <a:ext cx="785812" cy="431800"/>
          </a:xfrm>
          <a:prstGeom prst="roundRect">
            <a:avLst>
              <a:gd name="adj" fmla="val 16667"/>
            </a:avLst>
          </a:prstGeom>
          <a:solidFill>
            <a:srgbClr val="FF9900">
              <a:alpha val="5607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3315" name="Заголовок 1">
            <a:extLst>
              <a:ext uri="{FF2B5EF4-FFF2-40B4-BE49-F238E27FC236}">
                <a16:creationId xmlns:a16="http://schemas.microsoft.com/office/drawing/2014/main" id="{018CE549-B65F-4148-BB2A-124235420A4D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57188" y="714375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2000" b="1" dirty="0"/>
            </a:br>
            <a:r>
              <a:rPr lang="ru-RU" altLang="ru-RU" sz="2000" b="1" dirty="0"/>
              <a:t>№ 1</a:t>
            </a:r>
            <a:br>
              <a:rPr lang="ru-RU" altLang="ru-RU" sz="2000" b="1" dirty="0"/>
            </a:br>
            <a:r>
              <a:rPr lang="ru-RU" altLang="ru-RU" sz="2000" b="1" dirty="0">
                <a:solidFill>
                  <a:schemeClr val="tx1"/>
                </a:solidFill>
              </a:rPr>
              <a:t>В чемпионате по гимнастике участвуют 50 спортсменок: 24 из США, 13 из Мексики, остальные — из Канады. Порядок, в котором выступают гимнастки, определяется жребием. Найдите вероятность того, что спортсменка, выступающая первой, окажется из Канады.</a:t>
            </a:r>
            <a:br>
              <a:rPr lang="ru-RU" altLang="ru-RU" dirty="0">
                <a:solidFill>
                  <a:schemeClr val="tx1"/>
                </a:solidFill>
              </a:rPr>
            </a:b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5EFFE89A-69A8-404E-96BE-79594EAC7A2D}"/>
              </a:ext>
            </a:extLst>
          </p:cNvPr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D9845EC-924B-40A2-B7F1-A3AF9F6B9CA7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15.03.2022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8586FC1-1C3A-415D-8578-823EF2D1D573}"/>
              </a:ext>
            </a:extLst>
          </p:cNvPr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2716E02F-582D-402D-8A1A-E5515835DCFC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27</a:t>
            </a:fld>
            <a:endParaRPr lang="ru-RU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E19B8F55-CCED-4CE2-A86E-A066F8EA9C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143250" y="2214563"/>
            <a:ext cx="5114925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Благоприятное событие А</a:t>
            </a:r>
            <a:r>
              <a:rPr lang="en-US" altLang="ru-RU"/>
              <a:t>:</a:t>
            </a:r>
            <a:r>
              <a:rPr lang="ru-RU" altLang="ru-RU"/>
              <a:t> первой выступает </a:t>
            </a:r>
          </a:p>
          <a:p>
            <a:pPr eaLnBrk="1" hangingPunct="1"/>
            <a:r>
              <a:rPr lang="ru-RU" altLang="ru-RU"/>
              <a:t>спортсменка из Канады</a:t>
            </a:r>
          </a:p>
        </p:txBody>
      </p:sp>
      <p:sp>
        <p:nvSpPr>
          <p:cNvPr id="8" name="Text Box 11">
            <a:extLst>
              <a:ext uri="{FF2B5EF4-FFF2-40B4-BE49-F238E27FC236}">
                <a16:creationId xmlns:a16="http://schemas.microsoft.com/office/drawing/2014/main" id="{E35CDD2F-0139-4A40-A574-5C09730FEED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1500" y="3857625"/>
            <a:ext cx="2320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 dirty="0"/>
              <a:t>К-во благоприятных</a:t>
            </a:r>
          </a:p>
          <a:p>
            <a:pPr eaLnBrk="1" hangingPunct="1"/>
            <a:r>
              <a:rPr lang="ru-RU" altLang="ru-RU" dirty="0"/>
              <a:t> событий</a:t>
            </a:r>
            <a:r>
              <a:rPr lang="en-US" altLang="ru-RU" dirty="0"/>
              <a:t>:</a:t>
            </a:r>
            <a:r>
              <a:rPr lang="ru-RU" altLang="ru-RU" dirty="0"/>
              <a:t> </a:t>
            </a:r>
            <a:r>
              <a:rPr lang="en-US" altLang="ru-RU" dirty="0"/>
              <a:t>m</a:t>
            </a:r>
            <a:r>
              <a:rPr lang="ru-RU" altLang="ru-RU" dirty="0"/>
              <a:t>=</a:t>
            </a:r>
            <a:r>
              <a:rPr lang="en-US" altLang="ru-RU" dirty="0"/>
              <a:t>?</a:t>
            </a:r>
            <a:endParaRPr lang="ru-RU" altLang="ru-RU" dirty="0"/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id="{D4B78EA2-3EBC-42F4-A519-965755BCA8F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71875" y="3214688"/>
            <a:ext cx="3544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всех событий группы</a:t>
            </a:r>
            <a:r>
              <a:rPr lang="en-US" altLang="ru-RU"/>
              <a:t>:</a:t>
            </a:r>
            <a:r>
              <a:rPr lang="ru-RU" altLang="ru-RU"/>
              <a:t> </a:t>
            </a:r>
            <a:r>
              <a:rPr lang="en-US" altLang="ru-RU"/>
              <a:t>n=? </a:t>
            </a:r>
            <a:endParaRPr lang="ru-RU" altLang="ru-RU"/>
          </a:p>
        </p:txBody>
      </p:sp>
      <p:graphicFrame>
        <p:nvGraphicFramePr>
          <p:cNvPr id="8215" name="Object 23">
            <a:extLst>
              <a:ext uri="{FF2B5EF4-FFF2-40B4-BE49-F238E27FC236}">
                <a16:creationId xmlns:a16="http://schemas.microsoft.com/office/drawing/2014/main" id="{C1153D69-7C18-404B-919B-F8D53FE4A985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429000" y="4857750"/>
          <a:ext cx="3263900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5" name="Формула" r:id="rId3" imgW="1447172" imgH="406224" progId="Equation.3">
                  <p:embed/>
                </p:oleObj>
              </mc:Choice>
              <mc:Fallback>
                <p:oleObj name="Формула" r:id="rId3" imgW="1447172" imgH="406224" progId="Equation.3">
                  <p:embed/>
                  <p:pic>
                    <p:nvPicPr>
                      <p:cNvPr id="8215" name="Object 23">
                        <a:extLst>
                          <a:ext uri="{FF2B5EF4-FFF2-40B4-BE49-F238E27FC236}">
                            <a16:creationId xmlns:a16="http://schemas.microsoft.com/office/drawing/2014/main" id="{C1153D69-7C18-404B-919B-F8D53FE4A985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29000" y="4857750"/>
                        <a:ext cx="3263900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1">
            <a:extLst>
              <a:ext uri="{FF2B5EF4-FFF2-40B4-BE49-F238E27FC236}">
                <a16:creationId xmlns:a16="http://schemas.microsoft.com/office/drawing/2014/main" id="{9D20A1B4-BF54-4E1C-A851-A51B835F06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643438"/>
            <a:ext cx="2101850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Соответствует </a:t>
            </a:r>
          </a:p>
          <a:p>
            <a:pPr eaLnBrk="1" hangingPunct="1"/>
            <a:r>
              <a:rPr lang="ru-RU" altLang="ru-RU"/>
              <a:t>количеству</a:t>
            </a:r>
          </a:p>
          <a:p>
            <a:pPr eaLnBrk="1" hangingPunct="1"/>
            <a:r>
              <a:rPr lang="ru-RU" altLang="ru-RU"/>
              <a:t>гимнасток</a:t>
            </a:r>
          </a:p>
          <a:p>
            <a:pPr eaLnBrk="1" hangingPunct="1"/>
            <a:r>
              <a:rPr lang="ru-RU" altLang="ru-RU"/>
              <a:t>из Канады.</a:t>
            </a:r>
          </a:p>
          <a:p>
            <a:pPr eaLnBrk="1" hangingPunct="1"/>
            <a:r>
              <a:rPr lang="ru-RU" altLang="ru-RU"/>
              <a:t> </a:t>
            </a:r>
            <a:r>
              <a:rPr lang="en-US" altLang="ru-RU"/>
              <a:t>m</a:t>
            </a:r>
            <a:r>
              <a:rPr lang="ru-RU" altLang="ru-RU"/>
              <a:t>=50-(24+13)=13</a:t>
            </a:r>
          </a:p>
        </p:txBody>
      </p:sp>
      <p:sp>
        <p:nvSpPr>
          <p:cNvPr id="12" name="Text Box 17">
            <a:extLst>
              <a:ext uri="{FF2B5EF4-FFF2-40B4-BE49-F238E27FC236}">
                <a16:creationId xmlns:a16="http://schemas.microsoft.com/office/drawing/2014/main" id="{C8617A82-A562-4741-9197-442AAB3C7A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313" y="3929063"/>
            <a:ext cx="473233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Соответствует количеству всех гимнасток.</a:t>
            </a:r>
          </a:p>
          <a:p>
            <a:pPr eaLnBrk="1" hangingPunct="1"/>
            <a:r>
              <a:rPr lang="en-US" altLang="ru-RU"/>
              <a:t>n=</a:t>
            </a:r>
            <a:r>
              <a:rPr lang="ru-RU" altLang="ru-RU"/>
              <a:t>50</a:t>
            </a:r>
            <a:r>
              <a:rPr lang="en-US" altLang="ru-RU"/>
              <a:t> </a:t>
            </a:r>
            <a:endParaRPr lang="ru-RU" altLang="ru-RU"/>
          </a:p>
        </p:txBody>
      </p:sp>
      <p:pic>
        <p:nvPicPr>
          <p:cNvPr id="13324" name="Picture 3" descr="C:\Documents and Settings\Администратор\Рабочий стол\Безимени-2.png">
            <a:extLst>
              <a:ext uri="{FF2B5EF4-FFF2-40B4-BE49-F238E27FC236}">
                <a16:creationId xmlns:a16="http://schemas.microsoft.com/office/drawing/2014/main" id="{3A2A0822-D248-4EC9-A562-0AFF1F6AFB3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1857375"/>
            <a:ext cx="2952750" cy="200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8" grpId="0"/>
      <p:bldP spid="9" grpId="0"/>
      <p:bldP spid="11" grpId="0"/>
      <p:bldP spid="1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6">
            <a:extLst>
              <a:ext uri="{FF2B5EF4-FFF2-40B4-BE49-F238E27FC236}">
                <a16:creationId xmlns:a16="http://schemas.microsoft.com/office/drawing/2014/main" id="{D0C39B48-45C6-4E9A-8FF0-25D2ADC634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438" y="5000625"/>
            <a:ext cx="785812" cy="431800"/>
          </a:xfrm>
          <a:prstGeom prst="roundRect">
            <a:avLst>
              <a:gd name="adj" fmla="val 16667"/>
            </a:avLst>
          </a:prstGeom>
          <a:solidFill>
            <a:srgbClr val="FF9900">
              <a:alpha val="5607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5363" name="Заголовок 1">
            <a:extLst>
              <a:ext uri="{FF2B5EF4-FFF2-40B4-BE49-F238E27FC236}">
                <a16:creationId xmlns:a16="http://schemas.microsoft.com/office/drawing/2014/main" id="{807D59DE-FD23-4F5F-B803-F7961665126A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357188" y="714375"/>
            <a:ext cx="8229600" cy="1143000"/>
          </a:xfrm>
        </p:spPr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2000" b="1" dirty="0"/>
            </a:br>
            <a:br>
              <a:rPr lang="ru-RU" altLang="ru-RU" sz="2000" b="1" dirty="0"/>
            </a:br>
            <a:r>
              <a:rPr lang="ru-RU" altLang="ru-RU" sz="2000" b="1" dirty="0"/>
              <a:t>№ 2</a:t>
            </a:r>
            <a:br>
              <a:rPr lang="ru-RU" altLang="ru-RU" sz="2000" b="1" dirty="0"/>
            </a:br>
            <a:r>
              <a:rPr lang="ru-RU" altLang="ru-RU" sz="2000" b="1" dirty="0">
                <a:solidFill>
                  <a:schemeClr val="tx1"/>
                </a:solidFill>
              </a:rPr>
              <a:t>В среднем из 1400 садовых насосов, поступивших в продажу, 14 подтекают. Найдите вероятность того, что один случайно выбранный для контроля насос не подтекает.</a:t>
            </a:r>
            <a:br>
              <a:rPr lang="ru-RU" altLang="ru-RU" sz="2000" dirty="0">
                <a:solidFill>
                  <a:schemeClr val="tx1"/>
                </a:solidFill>
              </a:rPr>
            </a:br>
            <a:br>
              <a:rPr lang="ru-RU" altLang="ru-RU" dirty="0"/>
            </a:br>
            <a:endParaRPr lang="ru-RU" altLang="ru-RU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BAA9F39-CF39-462B-844D-47823A27B499}"/>
              </a:ext>
            </a:extLst>
          </p:cNvPr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D9845EC-924B-40A2-B7F1-A3AF9F6B9CA7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15.03.2022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4251A41-CFF4-4417-9370-00A864E4FD45}"/>
              </a:ext>
            </a:extLst>
          </p:cNvPr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56515BF-2FAF-4ED2-B69B-3CEFF5EEE89C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28</a:t>
            </a:fld>
            <a:endParaRPr lang="ru-RU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832DBFEF-6DCF-44EE-9D46-294F5326436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71688" y="2214563"/>
            <a:ext cx="5030787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Благоприятное событие А</a:t>
            </a:r>
            <a:r>
              <a:rPr lang="en-US" altLang="ru-RU"/>
              <a:t>:</a:t>
            </a:r>
            <a:r>
              <a:rPr lang="ru-RU" altLang="ru-RU"/>
              <a:t> выбранный насос</a:t>
            </a:r>
          </a:p>
          <a:p>
            <a:pPr eaLnBrk="1" hangingPunct="1"/>
            <a:r>
              <a:rPr lang="ru-RU" altLang="ru-RU"/>
              <a:t>не подтекает.</a:t>
            </a:r>
          </a:p>
        </p:txBody>
      </p:sp>
      <p:sp>
        <p:nvSpPr>
          <p:cNvPr id="8" name="Text Box 11">
            <a:extLst>
              <a:ext uri="{FF2B5EF4-FFF2-40B4-BE49-F238E27FC236}">
                <a16:creationId xmlns:a16="http://schemas.microsoft.com/office/drawing/2014/main" id="{2BC0A6D7-11F9-45A7-A690-8E640BE678F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3929063"/>
            <a:ext cx="2320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благоприятных</a:t>
            </a:r>
          </a:p>
          <a:p>
            <a:pPr eaLnBrk="1" hangingPunct="1"/>
            <a:r>
              <a:rPr lang="ru-RU" altLang="ru-RU"/>
              <a:t> событий</a:t>
            </a:r>
            <a:r>
              <a:rPr lang="en-US" altLang="ru-RU"/>
              <a:t>:</a:t>
            </a:r>
            <a:r>
              <a:rPr lang="ru-RU" altLang="ru-RU"/>
              <a:t> </a:t>
            </a:r>
            <a:r>
              <a:rPr lang="en-US" altLang="ru-RU"/>
              <a:t>m</a:t>
            </a:r>
            <a:r>
              <a:rPr lang="ru-RU" altLang="ru-RU"/>
              <a:t>=</a:t>
            </a:r>
            <a:r>
              <a:rPr lang="en-US" altLang="ru-RU"/>
              <a:t>?</a:t>
            </a:r>
            <a:endParaRPr lang="ru-RU" altLang="ru-RU"/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id="{E2D0D0AA-CBD5-4131-B0FB-8C0E36F5C67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313" y="3214688"/>
            <a:ext cx="3544887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всех событий группы</a:t>
            </a:r>
            <a:r>
              <a:rPr lang="en-US" altLang="ru-RU"/>
              <a:t>:</a:t>
            </a:r>
            <a:r>
              <a:rPr lang="ru-RU" altLang="ru-RU"/>
              <a:t> </a:t>
            </a:r>
            <a:r>
              <a:rPr lang="en-US" altLang="ru-RU"/>
              <a:t>n=? </a:t>
            </a:r>
            <a:endParaRPr lang="ru-RU" altLang="ru-RU"/>
          </a:p>
        </p:txBody>
      </p:sp>
      <p:graphicFrame>
        <p:nvGraphicFramePr>
          <p:cNvPr id="8215" name="Object 23">
            <a:extLst>
              <a:ext uri="{FF2B5EF4-FFF2-40B4-BE49-F238E27FC236}">
                <a16:creationId xmlns:a16="http://schemas.microsoft.com/office/drawing/2014/main" id="{FB2FE132-9035-4DC8-8D9B-D87921AEEF4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928938" y="4786313"/>
          <a:ext cx="3579812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9" name="Формула" r:id="rId3" imgW="1586811" imgH="406224" progId="Equation.3">
                  <p:embed/>
                </p:oleObj>
              </mc:Choice>
              <mc:Fallback>
                <p:oleObj name="Формула" r:id="rId3" imgW="1586811" imgH="406224" progId="Equation.3">
                  <p:embed/>
                  <p:pic>
                    <p:nvPicPr>
                      <p:cNvPr id="8215" name="Object 23">
                        <a:extLst>
                          <a:ext uri="{FF2B5EF4-FFF2-40B4-BE49-F238E27FC236}">
                            <a16:creationId xmlns:a16="http://schemas.microsoft.com/office/drawing/2014/main" id="{FB2FE132-9035-4DC8-8D9B-D87921AEEF4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928938" y="4786313"/>
                        <a:ext cx="3579812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1">
            <a:extLst>
              <a:ext uri="{FF2B5EF4-FFF2-40B4-BE49-F238E27FC236}">
                <a16:creationId xmlns:a16="http://schemas.microsoft.com/office/drawing/2014/main" id="{BF580460-D20F-4450-9109-4B8035C5975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714875"/>
            <a:ext cx="2070100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Соответствует </a:t>
            </a:r>
          </a:p>
          <a:p>
            <a:pPr eaLnBrk="1" hangingPunct="1"/>
            <a:r>
              <a:rPr lang="ru-RU" altLang="ru-RU"/>
              <a:t>количеству</a:t>
            </a:r>
          </a:p>
          <a:p>
            <a:pPr eaLnBrk="1" hangingPunct="1"/>
            <a:r>
              <a:rPr lang="ru-RU" altLang="ru-RU"/>
              <a:t>исправных</a:t>
            </a:r>
          </a:p>
          <a:p>
            <a:pPr eaLnBrk="1" hangingPunct="1"/>
            <a:r>
              <a:rPr lang="ru-RU" altLang="ru-RU"/>
              <a:t>насосов</a:t>
            </a:r>
          </a:p>
          <a:p>
            <a:pPr eaLnBrk="1" hangingPunct="1"/>
            <a:r>
              <a:rPr lang="ru-RU" altLang="ru-RU"/>
              <a:t> </a:t>
            </a:r>
            <a:r>
              <a:rPr lang="en-US" altLang="ru-RU"/>
              <a:t>m</a:t>
            </a:r>
            <a:r>
              <a:rPr lang="ru-RU" altLang="ru-RU"/>
              <a:t>=1400-14=1386</a:t>
            </a:r>
          </a:p>
        </p:txBody>
      </p:sp>
      <p:sp>
        <p:nvSpPr>
          <p:cNvPr id="12" name="Text Box 17">
            <a:extLst>
              <a:ext uri="{FF2B5EF4-FFF2-40B4-BE49-F238E27FC236}">
                <a16:creationId xmlns:a16="http://schemas.microsoft.com/office/drawing/2014/main" id="{85E47022-4171-4DC7-8C7B-E2AEA7BF4A6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313" y="3714750"/>
            <a:ext cx="452913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Соответствует количеству всех насосов.</a:t>
            </a:r>
          </a:p>
          <a:p>
            <a:pPr eaLnBrk="1" hangingPunct="1"/>
            <a:r>
              <a:rPr lang="en-US" altLang="ru-RU"/>
              <a:t>n=</a:t>
            </a:r>
            <a:r>
              <a:rPr lang="ru-RU" altLang="ru-RU"/>
              <a:t>1400</a:t>
            </a:r>
            <a:r>
              <a:rPr lang="en-US" altLang="ru-RU"/>
              <a:t> </a:t>
            </a:r>
            <a:endParaRPr lang="ru-RU" altLang="ru-RU"/>
          </a:p>
        </p:txBody>
      </p:sp>
      <p:pic>
        <p:nvPicPr>
          <p:cNvPr id="15372" name="Picture 3" descr="C:\Documents and Settings\Администратор\Рабочий стол\колод.png">
            <a:extLst>
              <a:ext uri="{FF2B5EF4-FFF2-40B4-BE49-F238E27FC236}">
                <a16:creationId xmlns:a16="http://schemas.microsoft.com/office/drawing/2014/main" id="{C5863A4C-640D-43D5-B09E-EFF4FF79F37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063" y="1571625"/>
            <a:ext cx="1217612" cy="2143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8" grpId="0"/>
      <p:bldP spid="9" grpId="0"/>
      <p:bldP spid="11" grpId="0"/>
      <p:bldP spid="1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AutoShape 26">
            <a:extLst>
              <a:ext uri="{FF2B5EF4-FFF2-40B4-BE49-F238E27FC236}">
                <a16:creationId xmlns:a16="http://schemas.microsoft.com/office/drawing/2014/main" id="{D037AA6C-07E0-4B8B-871A-0FEA9EF911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72250" y="4929188"/>
            <a:ext cx="785813" cy="431800"/>
          </a:xfrm>
          <a:prstGeom prst="roundRect">
            <a:avLst>
              <a:gd name="adj" fmla="val 16667"/>
            </a:avLst>
          </a:prstGeom>
          <a:solidFill>
            <a:srgbClr val="FF9900">
              <a:alpha val="5607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17411" name="Заголовок 1">
            <a:extLst>
              <a:ext uri="{FF2B5EF4-FFF2-40B4-BE49-F238E27FC236}">
                <a16:creationId xmlns:a16="http://schemas.microsoft.com/office/drawing/2014/main" id="{A1479367-3E85-4EBA-9C82-7D9DCB7B2C6E}"/>
              </a:ext>
            </a:extLst>
          </p:cNvPr>
          <p:cNvSpPr>
            <a:spLocks noGrp="1"/>
          </p:cNvSpPr>
          <p:nvPr>
            <p:ph type="title" idx="4294967295"/>
          </p:nvPr>
        </p:nvSpPr>
        <p:spPr>
          <a:xfrm>
            <a:off x="468313" y="620713"/>
            <a:ext cx="8229600" cy="1143000"/>
          </a:xfrm>
        </p:spPr>
        <p:txBody>
          <a:bodyPr>
            <a:normAutofit fontScale="90000"/>
          </a:bodyPr>
          <a:lstStyle/>
          <a:p>
            <a:pPr algn="l"/>
            <a:br>
              <a:rPr lang="ru-RU" altLang="ru-RU" sz="2000" b="1" dirty="0"/>
            </a:br>
            <a:br>
              <a:rPr lang="ru-RU" altLang="ru-RU" sz="2000" b="1" dirty="0"/>
            </a:br>
            <a:br>
              <a:rPr lang="ru-RU" altLang="ru-RU" sz="2000" b="1" dirty="0"/>
            </a:br>
            <a:r>
              <a:rPr lang="ru-RU" altLang="ru-RU" sz="2000" b="1" dirty="0"/>
              <a:t>№ 3</a:t>
            </a:r>
            <a:br>
              <a:rPr lang="ru-RU" altLang="ru-RU" sz="2000" dirty="0"/>
            </a:br>
            <a:r>
              <a:rPr lang="ru-RU" altLang="ru-RU" sz="2000" b="1" dirty="0">
                <a:solidFill>
                  <a:schemeClr val="tx1"/>
                </a:solidFill>
              </a:rPr>
              <a:t>Фабрика выпускает сумки. В среднем на 190 качественных сумок приходится восемь сумок со скрытыми дефектами. Найдите вероятность того, что купленная сумка окажется качественной. Результат округлите до сотых.</a:t>
            </a:r>
            <a:br>
              <a:rPr lang="ru-RU" altLang="ru-RU" sz="2000" b="1" dirty="0">
                <a:solidFill>
                  <a:schemeClr val="tx1"/>
                </a:solidFill>
              </a:rPr>
            </a:br>
            <a:br>
              <a:rPr lang="ru-RU" altLang="ru-RU" dirty="0">
                <a:solidFill>
                  <a:schemeClr val="tx1"/>
                </a:solidFill>
              </a:rPr>
            </a:br>
            <a:endParaRPr lang="ru-RU" altLang="ru-RU" dirty="0">
              <a:solidFill>
                <a:schemeClr val="tx1"/>
              </a:solidFill>
            </a:endParaRP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07E14DA-FB12-4A0A-B749-C16B45C6995F}"/>
              </a:ext>
            </a:extLst>
          </p:cNvPr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D9845EC-924B-40A2-B7F1-A3AF9F6B9CA7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15.03.2022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1528C24-BCB7-440E-8F1E-6715485AEF10}"/>
              </a:ext>
            </a:extLst>
          </p:cNvPr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E21F144-BD72-41E9-9C95-1676120491C2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29</a:t>
            </a:fld>
            <a:endParaRPr lang="ru-RU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7" name="Text Box 8">
            <a:extLst>
              <a:ext uri="{FF2B5EF4-FFF2-40B4-BE49-F238E27FC236}">
                <a16:creationId xmlns:a16="http://schemas.microsoft.com/office/drawing/2014/main" id="{12FAE949-22C4-43C7-928A-1114B6BC6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57563" y="2357438"/>
            <a:ext cx="49212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Благоприятное событие А</a:t>
            </a:r>
            <a:r>
              <a:rPr lang="en-US" altLang="ru-RU"/>
              <a:t>:</a:t>
            </a:r>
            <a:r>
              <a:rPr lang="ru-RU" altLang="ru-RU"/>
              <a:t> купленная сумка</a:t>
            </a:r>
          </a:p>
          <a:p>
            <a:pPr eaLnBrk="1" hangingPunct="1"/>
            <a:r>
              <a:rPr lang="ru-RU" altLang="ru-RU"/>
              <a:t>оказалась качественной.</a:t>
            </a:r>
          </a:p>
        </p:txBody>
      </p:sp>
      <p:sp>
        <p:nvSpPr>
          <p:cNvPr id="8" name="Text Box 11">
            <a:extLst>
              <a:ext uri="{FF2B5EF4-FFF2-40B4-BE49-F238E27FC236}">
                <a16:creationId xmlns:a16="http://schemas.microsoft.com/office/drawing/2014/main" id="{D019E480-37C6-4579-8FDD-DFDC812DB4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28625" y="3857625"/>
            <a:ext cx="2320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благоприятных</a:t>
            </a:r>
          </a:p>
          <a:p>
            <a:pPr eaLnBrk="1" hangingPunct="1"/>
            <a:r>
              <a:rPr lang="ru-RU" altLang="ru-RU"/>
              <a:t> событий</a:t>
            </a:r>
            <a:r>
              <a:rPr lang="en-US" altLang="ru-RU"/>
              <a:t>:</a:t>
            </a:r>
            <a:r>
              <a:rPr lang="ru-RU" altLang="ru-RU"/>
              <a:t> </a:t>
            </a:r>
            <a:r>
              <a:rPr lang="en-US" altLang="ru-RU"/>
              <a:t>m</a:t>
            </a:r>
            <a:r>
              <a:rPr lang="ru-RU" altLang="ru-RU"/>
              <a:t>=</a:t>
            </a:r>
            <a:r>
              <a:rPr lang="en-US" altLang="ru-RU"/>
              <a:t>?</a:t>
            </a:r>
            <a:endParaRPr lang="ru-RU" altLang="ru-RU"/>
          </a:p>
        </p:txBody>
      </p:sp>
      <p:sp>
        <p:nvSpPr>
          <p:cNvPr id="9" name="Text Box 17">
            <a:extLst>
              <a:ext uri="{FF2B5EF4-FFF2-40B4-BE49-F238E27FC236}">
                <a16:creationId xmlns:a16="http://schemas.microsoft.com/office/drawing/2014/main" id="{CDC7E704-4716-44E7-8CC7-07EC4074D73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214688"/>
            <a:ext cx="354488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всех событий группы</a:t>
            </a:r>
            <a:r>
              <a:rPr lang="en-US" altLang="ru-RU"/>
              <a:t>:</a:t>
            </a:r>
            <a:r>
              <a:rPr lang="ru-RU" altLang="ru-RU"/>
              <a:t> </a:t>
            </a:r>
            <a:r>
              <a:rPr lang="en-US" altLang="ru-RU"/>
              <a:t>n=? </a:t>
            </a:r>
            <a:endParaRPr lang="ru-RU" altLang="ru-RU"/>
          </a:p>
        </p:txBody>
      </p:sp>
      <p:graphicFrame>
        <p:nvGraphicFramePr>
          <p:cNvPr id="8215" name="Object 23">
            <a:extLst>
              <a:ext uri="{FF2B5EF4-FFF2-40B4-BE49-F238E27FC236}">
                <a16:creationId xmlns:a16="http://schemas.microsoft.com/office/drawing/2014/main" id="{BD6EFE4C-617A-4B3A-9147-7D3ABB55ABF7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500313" y="4714875"/>
          <a:ext cx="4783137" cy="917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3" name="Формула" r:id="rId3" imgW="2120900" imgH="406400" progId="Equation.3">
                  <p:embed/>
                </p:oleObj>
              </mc:Choice>
              <mc:Fallback>
                <p:oleObj name="Формула" r:id="rId3" imgW="2120900" imgH="406400" progId="Equation.3">
                  <p:embed/>
                  <p:pic>
                    <p:nvPicPr>
                      <p:cNvPr id="8215" name="Object 23">
                        <a:extLst>
                          <a:ext uri="{FF2B5EF4-FFF2-40B4-BE49-F238E27FC236}">
                            <a16:creationId xmlns:a16="http://schemas.microsoft.com/office/drawing/2014/main" id="{BD6EFE4C-617A-4B3A-9147-7D3ABB55ABF7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00313" y="4714875"/>
                        <a:ext cx="4783137" cy="917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Text Box 11">
            <a:extLst>
              <a:ext uri="{FF2B5EF4-FFF2-40B4-BE49-F238E27FC236}">
                <a16:creationId xmlns:a16="http://schemas.microsoft.com/office/drawing/2014/main" id="{2AAE6901-55F0-4961-813E-25C907F9E3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00063" y="4643438"/>
            <a:ext cx="1795462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Соответствует </a:t>
            </a:r>
          </a:p>
          <a:p>
            <a:pPr eaLnBrk="1" hangingPunct="1"/>
            <a:r>
              <a:rPr lang="ru-RU" altLang="ru-RU"/>
              <a:t>количеству</a:t>
            </a:r>
          </a:p>
          <a:p>
            <a:pPr eaLnBrk="1" hangingPunct="1"/>
            <a:r>
              <a:rPr lang="ru-RU" altLang="ru-RU"/>
              <a:t>качественных </a:t>
            </a:r>
          </a:p>
          <a:p>
            <a:pPr eaLnBrk="1" hangingPunct="1"/>
            <a:r>
              <a:rPr lang="ru-RU" altLang="ru-RU"/>
              <a:t>сумок.</a:t>
            </a:r>
          </a:p>
          <a:p>
            <a:pPr eaLnBrk="1" hangingPunct="1"/>
            <a:r>
              <a:rPr lang="en-US" altLang="ru-RU"/>
              <a:t>m</a:t>
            </a:r>
            <a:r>
              <a:rPr lang="ru-RU" altLang="ru-RU"/>
              <a:t>=190</a:t>
            </a:r>
          </a:p>
        </p:txBody>
      </p:sp>
      <p:sp>
        <p:nvSpPr>
          <p:cNvPr id="12" name="Text Box 17">
            <a:extLst>
              <a:ext uri="{FF2B5EF4-FFF2-40B4-BE49-F238E27FC236}">
                <a16:creationId xmlns:a16="http://schemas.microsoft.com/office/drawing/2014/main" id="{3ABAC216-6EA9-4B08-A66A-1FDE5FD7598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29000" y="3786188"/>
            <a:ext cx="4271963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Соответствует количеству всех сумок.</a:t>
            </a:r>
          </a:p>
          <a:p>
            <a:pPr eaLnBrk="1" hangingPunct="1"/>
            <a:r>
              <a:rPr lang="en-US" altLang="ru-RU"/>
              <a:t>n=</a:t>
            </a:r>
            <a:r>
              <a:rPr lang="ru-RU" altLang="ru-RU"/>
              <a:t>190+8=198</a:t>
            </a:r>
            <a:r>
              <a:rPr lang="en-US" altLang="ru-RU"/>
              <a:t> </a:t>
            </a:r>
            <a:endParaRPr lang="ru-RU" altLang="ru-RU"/>
          </a:p>
        </p:txBody>
      </p:sp>
      <p:pic>
        <p:nvPicPr>
          <p:cNvPr id="17420" name="Picture 4" descr="C:\Documents and Settings\Администратор\Рабочий стол\сс.png">
            <a:extLst>
              <a:ext uri="{FF2B5EF4-FFF2-40B4-BE49-F238E27FC236}">
                <a16:creationId xmlns:a16="http://schemas.microsoft.com/office/drawing/2014/main" id="{917ED3A9-7135-4898-B6C3-352F261AC2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215884">
            <a:off x="244475" y="1601788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1" name="Picture 4" descr="C:\Documents and Settings\Администратор\Рабочий стол\сс.png">
            <a:extLst>
              <a:ext uri="{FF2B5EF4-FFF2-40B4-BE49-F238E27FC236}">
                <a16:creationId xmlns:a16="http://schemas.microsoft.com/office/drawing/2014/main" id="{D8811327-9FC6-4B80-8DAF-11EFC9B7956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1785938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2" name="Picture 4" descr="C:\Documents and Settings\Администратор\Рабочий стол\сс.png">
            <a:extLst>
              <a:ext uri="{FF2B5EF4-FFF2-40B4-BE49-F238E27FC236}">
                <a16:creationId xmlns:a16="http://schemas.microsoft.com/office/drawing/2014/main" id="{28F94CA1-ADE2-4A95-909E-EE52FB8D3DD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12858">
            <a:off x="1244600" y="1530350"/>
            <a:ext cx="1714500" cy="171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3" name="Picture 15" descr="C:\Documents and Settings\Администратор\Рабочий стол\ссс.png">
            <a:extLst>
              <a:ext uri="{FF2B5EF4-FFF2-40B4-BE49-F238E27FC236}">
                <a16:creationId xmlns:a16="http://schemas.microsoft.com/office/drawing/2014/main" id="{5EED81AE-8317-4CCB-9E9E-F2BACAF8601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25" y="2711450"/>
            <a:ext cx="1214438" cy="1231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  <p:bldP spid="8" grpId="0"/>
      <p:bldP spid="9" grpId="0"/>
      <p:bldP spid="11" grpId="0"/>
      <p:bldP spid="1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2">
            <a:extLst>
              <a:ext uri="{FF2B5EF4-FFF2-40B4-BE49-F238E27FC236}">
                <a16:creationId xmlns:a16="http://schemas.microsoft.com/office/drawing/2014/main" id="{01A969D3-00BB-4664-B84E-B3A899769D2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67544" y="1628800"/>
            <a:ext cx="8229600" cy="4896544"/>
          </a:xfrm>
        </p:spPr>
        <p:txBody>
          <a:bodyPr>
            <a:noAutofit/>
          </a:bodyPr>
          <a:lstStyle/>
          <a:p>
            <a:pPr marL="3429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1. Удалены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задания 1 и 2, проверяющие умение использовать приобретённые знания и умения в практической и повседневной жизни, задание 3, проверяющее умение выполнять действия с геометрическими фигурами, координатами и векторами.</a:t>
            </a:r>
          </a:p>
          <a:p>
            <a:pPr marL="3429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2. Добавлены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задание 9, проверяющее умение выполнять действия с функциями, и задание 10, проверяющее умение моделировать реальные ситуации на языке теории вероятностей и статистики, вычислять в простейших случаях вероятности событий.</a:t>
            </a:r>
          </a:p>
          <a:p>
            <a:pPr marL="3429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3. Внесено изменение в систему оценивания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максимальный балл за выполнение задания повышенного уровня 13, проверяющего умение выполнять действия с геометрическими фигурами, координатами и векторами, стал равен 3; максимальный балл за выполнение задания повышенного уровня 15, проверяющего умение использовать приобретённые знания и умения в практической деятельности и повседневной жизни, стал равен 2.</a:t>
            </a:r>
          </a:p>
          <a:p>
            <a:pPr marL="34290" indent="0">
              <a:lnSpc>
                <a:spcPct val="10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ru-RU" sz="18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4. Количество заданий </a:t>
            </a:r>
            <a:r>
              <a:rPr lang="ru-RU" sz="1800" b="1" u="sng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уменьшилось с 19 до 18</a:t>
            </a:r>
            <a:r>
              <a:rPr lang="ru-RU" sz="1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максимальный балл за выполнение всей работы стал равным 31.</a:t>
            </a:r>
          </a:p>
        </p:txBody>
      </p:sp>
      <p:sp>
        <p:nvSpPr>
          <p:cNvPr id="5" name="Прямоугольник 4">
            <a:extLst>
              <a:ext uri="{FF2B5EF4-FFF2-40B4-BE49-F238E27FC236}">
                <a16:creationId xmlns:a16="http://schemas.microsoft.com/office/drawing/2014/main" id="{1067905B-DF11-4F79-A660-242BF573D9AC}"/>
              </a:ext>
            </a:extLst>
          </p:cNvPr>
          <p:cNvSpPr/>
          <p:nvPr/>
        </p:nvSpPr>
        <p:spPr>
          <a:xfrm>
            <a:off x="0" y="0"/>
            <a:ext cx="8892480" cy="13542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>
                <a:ln w="22225">
                  <a:solidFill>
                    <a:srgbClr val="5ECCF3"/>
                  </a:solidFill>
                  <a:prstDash val="solid"/>
                </a:ln>
                <a:solidFill>
                  <a:srgbClr val="5ECCF3">
                    <a:lumMod val="40000"/>
                    <a:lumOff val="60000"/>
                  </a:srgbClr>
                </a:solidFill>
                <a:effectLst/>
                <a:uLnTx/>
                <a:uFillTx/>
                <a:latin typeface="Trebuchet MS"/>
                <a:ea typeface="+mn-ea"/>
                <a:cs typeface="+mn-cs"/>
              </a:rPr>
              <a:t> </a:t>
            </a:r>
            <a:r>
              <a:rPr kumimoji="0" lang="ru-RU" sz="2800" b="1" i="0" u="none" strike="noStrike" kern="1200" cap="none" spc="0" normalizeH="0" baseline="0" noProof="0" dirty="0">
                <a:ln w="0"/>
                <a:solidFill>
                  <a:srgbClr val="DF5327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Изменения КИМ ЕГЭ 2022 года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0" u="none" strike="noStrike" kern="1200" cap="none" spc="0" normalizeH="0" baseline="0" noProof="0" dirty="0">
                <a:ln w="0"/>
                <a:solidFill>
                  <a:srgbClr val="DF5327"/>
                </a:solidFill>
                <a:effectLst>
                  <a:outerShdw blurRad="38100" dist="19050" dir="2700000" algn="tl" rotWithShape="0">
                    <a:prstClr val="black">
                      <a:alpha val="40000"/>
                    </a:prstClr>
                  </a:outerShdw>
                </a:effectLst>
                <a:uLnTx/>
                <a:uFillTx/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rPr>
              <a:t>по сравнению с КИМ ЕГЭ 2018-2021 годов</a:t>
            </a:r>
            <a:endParaRPr kumimoji="0" lang="ru-RU" sz="2800" b="1" i="0" u="none" strike="noStrike" kern="1200" cap="none" spc="0" normalizeH="0" baseline="0" noProof="0" dirty="0">
              <a:ln w="22225">
                <a:solidFill>
                  <a:srgbClr val="5ECCF3"/>
                </a:solidFill>
                <a:prstDash val="solid"/>
              </a:ln>
              <a:solidFill>
                <a:srgbClr val="DF5327"/>
              </a:solidFill>
              <a:effectLst/>
              <a:uLnTx/>
              <a:uFillTx/>
              <a:latin typeface="Times New Roman" panose="02020603050405020304" pitchFamily="18" charset="0"/>
              <a:ea typeface="+mn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568288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595CCE-6948-4948-B317-253F04D6CAE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48038" y="274638"/>
            <a:ext cx="4895850" cy="1143000"/>
          </a:xfrm>
        </p:spPr>
        <p:txBody>
          <a:bodyPr/>
          <a:lstStyle/>
          <a:p>
            <a:r>
              <a:rPr lang="ru-RU" altLang="ru-RU" sz="3200" dirty="0">
                <a:solidFill>
                  <a:schemeClr val="tx1"/>
                </a:solidFill>
              </a:rPr>
              <a:t>Вероятность и правило произведения</a:t>
            </a: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0205340-EEA1-4AE3-9ABC-7129EB1540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4E5671EE-E6F9-499F-B187-F9F5C80BD139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30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sp>
        <p:nvSpPr>
          <p:cNvPr id="18436" name="Содержимое 2">
            <a:extLst>
              <a:ext uri="{FF2B5EF4-FFF2-40B4-BE49-F238E27FC236}">
                <a16:creationId xmlns:a16="http://schemas.microsoft.com/office/drawing/2014/main" id="{793C7753-BC28-4476-9021-638D348A757B}"/>
              </a:ext>
            </a:extLst>
          </p:cNvPr>
          <p:cNvSpPr>
            <a:spLocks noGrp="1"/>
          </p:cNvSpPr>
          <p:nvPr>
            <p:ph idx="4294967295"/>
          </p:nvPr>
        </p:nvSpPr>
        <p:spPr>
          <a:xfrm>
            <a:off x="8675688" y="333375"/>
            <a:ext cx="468312" cy="5853113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endParaRPr lang="ru-RU" altLang="ru-RU" sz="2800"/>
          </a:p>
        </p:txBody>
      </p:sp>
      <p:sp>
        <p:nvSpPr>
          <p:cNvPr id="20484" name="Текст 3">
            <a:extLst>
              <a:ext uri="{FF2B5EF4-FFF2-40B4-BE49-F238E27FC236}">
                <a16:creationId xmlns:a16="http://schemas.microsoft.com/office/drawing/2014/main" id="{35D4992A-B7EA-4AC3-A98D-1FD154E74AA5}"/>
              </a:ext>
            </a:extLst>
          </p:cNvPr>
          <p:cNvSpPr>
            <a:spLocks noGrp="1"/>
          </p:cNvSpPr>
          <p:nvPr>
            <p:ph type="body" sz="half" idx="4294967295"/>
          </p:nvPr>
        </p:nvSpPr>
        <p:spPr>
          <a:xfrm>
            <a:off x="827088" y="1700213"/>
            <a:ext cx="7058025" cy="3168650"/>
          </a:xfrm>
        </p:spPr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Два события называются </a:t>
            </a:r>
            <a:r>
              <a:rPr lang="ru-RU" altLang="ru-RU" sz="2000" b="1" i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независимыми</a:t>
            </a:r>
            <a:r>
              <a:rPr lang="ru-RU" altLang="ru-RU" sz="2000" dirty="0">
                <a:latin typeface="Arial" panose="020B0604020202020204" pitchFamily="34" charset="0"/>
                <a:cs typeface="Arial" panose="020B0604020202020204" pitchFamily="34" charset="0"/>
              </a:rPr>
              <a:t>, </a:t>
            </a:r>
            <a:r>
              <a:rPr lang="ru-RU" altLang="ru-RU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если появление одного из них не влияет на вероятность появления другого.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Правило произведения </a:t>
            </a:r>
            <a:r>
              <a:rPr lang="ru-RU" altLang="ru-RU" sz="16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(теорема об умножении вероятностей)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Вероятность совместного появления двух независимых событий равна произведению вероятностей этих событий.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20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Теорема о сложении вероятностей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ru-RU" altLang="ru-RU" sz="18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Вероятность появления одного из двух несовместных событий равна сумме вероятностей этих событий.</a:t>
            </a:r>
          </a:p>
        </p:txBody>
      </p:sp>
      <p:pic>
        <p:nvPicPr>
          <p:cNvPr id="18438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C4DBEF5F-A520-462D-9291-E5F0EC7FAD6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39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EAB32D78-F90B-46DF-8742-0F368EEE7C5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0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923389D1-E447-4560-83FA-CCDBA90245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1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E8F4299A-2635-465A-8BE9-184F130E4C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2" name="Picture 3" descr="C:\Documents and Settings\bad\Рабочий стол\images.jpg">
            <a:extLst>
              <a:ext uri="{FF2B5EF4-FFF2-40B4-BE49-F238E27FC236}">
                <a16:creationId xmlns:a16="http://schemas.microsoft.com/office/drawing/2014/main" id="{2BE3A765-A78D-44DF-9A6D-C6967E0403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439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443" name="Picture 3" descr="C:\Documents and Settings\bad\Рабочий стол\images.jpg">
            <a:extLst>
              <a:ext uri="{FF2B5EF4-FFF2-40B4-BE49-F238E27FC236}">
                <a16:creationId xmlns:a16="http://schemas.microsoft.com/office/drawing/2014/main" id="{21A90B85-AA03-4A97-B965-CF506E2EFE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33375"/>
            <a:ext cx="1439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2048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2048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2048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6" dur="2000"/>
                                        <p:tgtEl>
                                          <p:spTgt spid="2048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2048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Заголовок 1">
            <a:extLst>
              <a:ext uri="{FF2B5EF4-FFF2-40B4-BE49-F238E27FC236}">
                <a16:creationId xmlns:a16="http://schemas.microsoft.com/office/drawing/2014/main" id="{EEBE5DCF-1526-4DD5-A97B-205B9DFF857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/>
          </a:p>
        </p:txBody>
      </p:sp>
      <p:sp>
        <p:nvSpPr>
          <p:cNvPr id="19459" name="Содержимое 2">
            <a:extLst>
              <a:ext uri="{FF2B5EF4-FFF2-40B4-BE49-F238E27FC236}">
                <a16:creationId xmlns:a16="http://schemas.microsoft.com/office/drawing/2014/main" id="{2C119885-7DE1-4EED-AE29-E0EDCC71A1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635375" y="260350"/>
            <a:ext cx="5111750" cy="5853113"/>
          </a:xfrm>
        </p:spPr>
        <p:txBody>
          <a:bodyPr>
            <a:normAutofit lnSpcReduction="10000"/>
          </a:bodyPr>
          <a:lstStyle/>
          <a:p>
            <a:pPr marL="0" indent="0" algn="ctr">
              <a:buFont typeface="Arial" charset="0"/>
              <a:buNone/>
              <a:defRPr/>
            </a:pPr>
            <a:r>
              <a:rPr lang="ru-RU" sz="2800" dirty="0"/>
              <a:t>Вероятность и правило произведения 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b="1" dirty="0"/>
              <a:t>Решение: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Всего 6 монет. Возможны варианты перекладывания: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u="sng" dirty="0">
                <a:solidFill>
                  <a:schemeClr val="tx1"/>
                </a:solidFill>
              </a:rPr>
              <a:t>1 карман</a:t>
            </a:r>
            <a:r>
              <a:rPr lang="ru-RU" sz="1800" dirty="0">
                <a:solidFill>
                  <a:schemeClr val="tx1"/>
                </a:solidFill>
              </a:rPr>
              <a:t>              </a:t>
            </a:r>
            <a:r>
              <a:rPr lang="ru-RU" sz="1800" u="sng" dirty="0">
                <a:solidFill>
                  <a:schemeClr val="tx1"/>
                </a:solidFill>
              </a:rPr>
              <a:t>2 карман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5   1  1                      5  1  1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1   5  1                      1  5  1</a:t>
            </a:r>
          </a:p>
          <a:p>
            <a:pPr marL="0" indent="0">
              <a:buFont typeface="Arial" charset="0"/>
              <a:buNone/>
              <a:defRPr/>
            </a:pPr>
            <a:r>
              <a:rPr lang="ru-RU" sz="1800" dirty="0">
                <a:solidFill>
                  <a:schemeClr val="tx1"/>
                </a:solidFill>
              </a:rPr>
              <a:t>1   1  5                      1  1  5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dirty="0">
                <a:solidFill>
                  <a:schemeClr val="tx1"/>
                </a:solidFill>
              </a:rPr>
              <a:t>P</a:t>
            </a:r>
            <a:r>
              <a:rPr lang="ru-RU" sz="1800" baseline="-25000" dirty="0">
                <a:solidFill>
                  <a:schemeClr val="tx1"/>
                </a:solidFill>
              </a:rPr>
              <a:t>1</a:t>
            </a:r>
            <a:r>
              <a:rPr lang="ru-RU" sz="1800" dirty="0">
                <a:solidFill>
                  <a:schemeClr val="tx1"/>
                </a:solidFill>
              </a:rPr>
              <a:t> =</a:t>
            </a:r>
            <a:r>
              <a:rPr lang="en-US" sz="1800" dirty="0">
                <a:solidFill>
                  <a:schemeClr val="tx1"/>
                </a:solidFill>
              </a:rPr>
              <a:t> </a:t>
            </a:r>
            <a:r>
              <a:rPr lang="ru-RU" sz="1800" dirty="0">
                <a:solidFill>
                  <a:schemeClr val="tx1"/>
                </a:solidFill>
              </a:rPr>
              <a:t> 2</a:t>
            </a:r>
            <a:r>
              <a:rPr lang="en-US" sz="1800" dirty="0">
                <a:solidFill>
                  <a:schemeClr val="tx1"/>
                </a:solidFill>
              </a:rPr>
              <a:t>/6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*</a:t>
            </a:r>
            <a:r>
              <a:rPr lang="ru-RU" sz="1800" dirty="0">
                <a:solidFill>
                  <a:schemeClr val="tx1"/>
                </a:solidFill>
              </a:rPr>
              <a:t> 4</a:t>
            </a:r>
            <a:r>
              <a:rPr lang="en-US" sz="1800" dirty="0">
                <a:solidFill>
                  <a:schemeClr val="tx1"/>
                </a:solidFill>
              </a:rPr>
              <a:t>/5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*</a:t>
            </a:r>
            <a:r>
              <a:rPr lang="ru-RU" sz="1800" dirty="0">
                <a:solidFill>
                  <a:schemeClr val="tx1"/>
                </a:solidFill>
              </a:rPr>
              <a:t> 3</a:t>
            </a:r>
            <a:r>
              <a:rPr lang="en-US" sz="1800" dirty="0">
                <a:solidFill>
                  <a:schemeClr val="tx1"/>
                </a:solidFill>
              </a:rPr>
              <a:t>/4 </a:t>
            </a:r>
            <a:r>
              <a:rPr lang="ru-RU" sz="1800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= </a:t>
            </a:r>
            <a:r>
              <a:rPr lang="ru-RU" sz="1800" dirty="0">
                <a:solidFill>
                  <a:schemeClr val="tx1"/>
                </a:solidFill>
              </a:rPr>
              <a:t>1</a:t>
            </a:r>
            <a:r>
              <a:rPr lang="en-US" sz="1800" dirty="0">
                <a:solidFill>
                  <a:schemeClr val="tx1"/>
                </a:solidFill>
              </a:rPr>
              <a:t>/5 </a:t>
            </a:r>
            <a:endParaRPr lang="ru-RU" sz="1800" b="1" dirty="0">
              <a:solidFill>
                <a:schemeClr val="tx1"/>
              </a:solidFill>
            </a:endParaRPr>
          </a:p>
          <a:p>
            <a:pPr marL="0" indent="0">
              <a:buFont typeface="Arial" charset="0"/>
              <a:buNone/>
              <a:defRPr/>
            </a:pPr>
            <a:r>
              <a:rPr lang="ru-RU" sz="1800" dirty="0"/>
              <a:t>         «</a:t>
            </a:r>
            <a:r>
              <a:rPr lang="ru-RU" sz="1800" b="1" dirty="0">
                <a:solidFill>
                  <a:srgbClr val="FF0000"/>
                </a:solidFill>
              </a:rPr>
              <a:t>5</a:t>
            </a:r>
            <a:r>
              <a:rPr lang="ru-RU" sz="1800" dirty="0"/>
              <a:t>»   «</a:t>
            </a:r>
            <a:r>
              <a:rPr lang="ru-RU" sz="1800" b="1" dirty="0">
                <a:solidFill>
                  <a:srgbClr val="FF0000"/>
                </a:solidFill>
              </a:rPr>
              <a:t>1</a:t>
            </a:r>
            <a:r>
              <a:rPr lang="ru-RU" sz="1800" dirty="0"/>
              <a:t>»    «</a:t>
            </a:r>
            <a:r>
              <a:rPr lang="ru-RU" sz="1800" b="1" dirty="0">
                <a:solidFill>
                  <a:srgbClr val="FF0000"/>
                </a:solidFill>
              </a:rPr>
              <a:t>1</a:t>
            </a:r>
            <a:r>
              <a:rPr lang="ru-RU" sz="1800" dirty="0"/>
              <a:t>»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dirty="0">
                <a:solidFill>
                  <a:schemeClr val="tx1"/>
                </a:solidFill>
              </a:rPr>
              <a:t>P</a:t>
            </a:r>
            <a:r>
              <a:rPr lang="ru-RU" sz="1800" baseline="-25000" dirty="0">
                <a:solidFill>
                  <a:schemeClr val="tx1"/>
                </a:solidFill>
              </a:rPr>
              <a:t>2</a:t>
            </a:r>
            <a:r>
              <a:rPr lang="en-US" sz="1800" baseline="-25000" dirty="0">
                <a:solidFill>
                  <a:schemeClr val="tx1"/>
                </a:solidFill>
              </a:rPr>
              <a:t> </a:t>
            </a:r>
            <a:r>
              <a:rPr lang="en-US" sz="1800" dirty="0">
                <a:solidFill>
                  <a:schemeClr val="tx1"/>
                </a:solidFill>
              </a:rPr>
              <a:t>=4/6 * 2/5 * 3/4 = 1/5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dirty="0"/>
              <a:t>       </a:t>
            </a:r>
            <a:r>
              <a:rPr lang="ru-RU" sz="1800" dirty="0"/>
              <a:t>«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ru-RU" sz="1800" dirty="0"/>
              <a:t>»   «</a:t>
            </a:r>
            <a:r>
              <a:rPr lang="en-US" sz="1800" b="1" dirty="0">
                <a:solidFill>
                  <a:srgbClr val="FF0000"/>
                </a:solidFill>
              </a:rPr>
              <a:t>5</a:t>
            </a:r>
            <a:r>
              <a:rPr lang="ru-RU" sz="1800" dirty="0"/>
              <a:t>»    «</a:t>
            </a:r>
            <a:r>
              <a:rPr lang="ru-RU" sz="1800" b="1" dirty="0">
                <a:solidFill>
                  <a:srgbClr val="FF0000"/>
                </a:solidFill>
              </a:rPr>
              <a:t>1</a:t>
            </a:r>
            <a:r>
              <a:rPr lang="ru-RU" sz="1800" dirty="0"/>
              <a:t>»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dirty="0"/>
              <a:t>  </a:t>
            </a:r>
            <a:r>
              <a:rPr lang="en-US" sz="1800" dirty="0">
                <a:solidFill>
                  <a:schemeClr val="tx1"/>
                </a:solidFill>
              </a:rPr>
              <a:t>P</a:t>
            </a:r>
            <a:r>
              <a:rPr lang="en-US" sz="1800" baseline="-25000" dirty="0">
                <a:solidFill>
                  <a:schemeClr val="tx1"/>
                </a:solidFill>
              </a:rPr>
              <a:t>3 </a:t>
            </a:r>
            <a:r>
              <a:rPr lang="en-US" sz="1800" dirty="0">
                <a:solidFill>
                  <a:schemeClr val="tx1"/>
                </a:solidFill>
              </a:rPr>
              <a:t>=4/6 * 3/5 * 2/4 = 1/5</a:t>
            </a:r>
          </a:p>
          <a:p>
            <a:pPr marL="0" indent="0">
              <a:buFont typeface="Arial" charset="0"/>
              <a:buNone/>
              <a:defRPr/>
            </a:pPr>
            <a:r>
              <a:rPr lang="en-US" sz="1800" dirty="0"/>
              <a:t>         </a:t>
            </a:r>
            <a:r>
              <a:rPr lang="ru-RU" sz="1800" dirty="0"/>
              <a:t>«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ru-RU" sz="1800" dirty="0"/>
              <a:t>»   «</a:t>
            </a:r>
            <a:r>
              <a:rPr lang="en-US" sz="1800" b="1" dirty="0">
                <a:solidFill>
                  <a:srgbClr val="FF0000"/>
                </a:solidFill>
              </a:rPr>
              <a:t>1</a:t>
            </a:r>
            <a:r>
              <a:rPr lang="ru-RU" sz="1800" dirty="0"/>
              <a:t>»    «</a:t>
            </a:r>
            <a:r>
              <a:rPr lang="en-US" sz="1800" b="1" dirty="0">
                <a:solidFill>
                  <a:srgbClr val="FF0000"/>
                </a:solidFill>
              </a:rPr>
              <a:t>5</a:t>
            </a:r>
            <a:r>
              <a:rPr lang="ru-RU" sz="1800" dirty="0"/>
              <a:t>»</a:t>
            </a:r>
            <a:endParaRPr lang="en-US" sz="1800" dirty="0"/>
          </a:p>
          <a:p>
            <a:pPr marL="0" indent="0">
              <a:buFont typeface="Arial" charset="0"/>
              <a:buNone/>
              <a:defRPr/>
            </a:pPr>
            <a:r>
              <a:rPr lang="en-US" sz="1800" dirty="0"/>
              <a:t>   </a:t>
            </a:r>
            <a:r>
              <a:rPr lang="en-US" sz="1800" dirty="0">
                <a:solidFill>
                  <a:schemeClr val="tx1"/>
                </a:solidFill>
              </a:rPr>
              <a:t>P = P</a:t>
            </a:r>
            <a:r>
              <a:rPr lang="en-US" sz="1800" baseline="-25000" dirty="0">
                <a:solidFill>
                  <a:schemeClr val="tx1"/>
                </a:solidFill>
              </a:rPr>
              <a:t>1</a:t>
            </a:r>
            <a:r>
              <a:rPr lang="en-US" sz="1800" dirty="0">
                <a:solidFill>
                  <a:schemeClr val="tx1"/>
                </a:solidFill>
              </a:rPr>
              <a:t> + P</a:t>
            </a:r>
            <a:r>
              <a:rPr lang="en-US" sz="1800" baseline="-25000" dirty="0">
                <a:solidFill>
                  <a:schemeClr val="tx1"/>
                </a:solidFill>
              </a:rPr>
              <a:t>2</a:t>
            </a:r>
            <a:r>
              <a:rPr lang="en-US" sz="1800" dirty="0">
                <a:solidFill>
                  <a:schemeClr val="tx1"/>
                </a:solidFill>
              </a:rPr>
              <a:t> + P</a:t>
            </a:r>
            <a:r>
              <a:rPr lang="en-US" sz="1800" baseline="-25000" dirty="0">
                <a:solidFill>
                  <a:schemeClr val="tx1"/>
                </a:solidFill>
              </a:rPr>
              <a:t>3</a:t>
            </a:r>
            <a:r>
              <a:rPr lang="en-US" sz="1800" dirty="0">
                <a:solidFill>
                  <a:schemeClr val="tx1"/>
                </a:solidFill>
              </a:rPr>
              <a:t> = 3/5 = </a:t>
            </a:r>
            <a:r>
              <a:rPr lang="en-US" sz="1800" b="1" dirty="0">
                <a:solidFill>
                  <a:srgbClr val="FF0000"/>
                </a:solidFill>
              </a:rPr>
              <a:t>0,6</a:t>
            </a:r>
            <a:endParaRPr lang="ru-RU" sz="1800" b="1" dirty="0">
              <a:solidFill>
                <a:srgbClr val="FF0000"/>
              </a:solidFill>
            </a:endParaRPr>
          </a:p>
          <a:p>
            <a:pPr marL="0" indent="0">
              <a:buFont typeface="Arial" charset="0"/>
              <a:buNone/>
              <a:defRPr/>
            </a:pPr>
            <a:endParaRPr lang="ru-RU" sz="1800" baseline="-25000" dirty="0"/>
          </a:p>
          <a:p>
            <a:pPr>
              <a:buFont typeface="Arial" charset="0"/>
              <a:buChar char="•"/>
              <a:defRPr/>
            </a:pPr>
            <a:endParaRPr lang="ru-RU" sz="1800" dirty="0"/>
          </a:p>
        </p:txBody>
      </p:sp>
      <p:sp>
        <p:nvSpPr>
          <p:cNvPr id="19460" name="Текст 3">
            <a:extLst>
              <a:ext uri="{FF2B5EF4-FFF2-40B4-BE49-F238E27FC236}">
                <a16:creationId xmlns:a16="http://schemas.microsoft.com/office/drawing/2014/main" id="{D0AC8AB4-321E-4B80-B304-6BA1B25CEE69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altLang="ru-RU" sz="1800" dirty="0"/>
              <a:t>№ 4 </a:t>
            </a:r>
          </a:p>
          <a:p>
            <a:r>
              <a:rPr lang="ru-RU" altLang="ru-RU" sz="1800" dirty="0"/>
              <a:t>В кармане у Пети было 4 монеты по рублю и 2 монеты по 5 рублей.</a:t>
            </a:r>
          </a:p>
          <a:p>
            <a:r>
              <a:rPr lang="ru-RU" altLang="ru-RU" sz="1800" dirty="0"/>
              <a:t>Петя, не глядя, переложил какие-то три монеты в другой карман.</a:t>
            </a:r>
          </a:p>
          <a:p>
            <a:r>
              <a:rPr lang="ru-RU" altLang="ru-RU" sz="1800" dirty="0"/>
              <a:t>Найдите вероятность того, что пятирублевые монеты лежат в</a:t>
            </a:r>
          </a:p>
          <a:p>
            <a:r>
              <a:rPr lang="ru-RU" altLang="ru-RU" sz="1800" dirty="0"/>
              <a:t>разных карманах.</a:t>
            </a:r>
          </a:p>
          <a:p>
            <a:endParaRPr lang="ru-RU" altLang="ru-RU" dirty="0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386EE49-88A0-48A2-8526-36028B4B39E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fld id="{F17118F1-B4DB-475A-AA4B-F52BA845DF6A}" type="slidenum">
              <a:rPr lang="ru-RU" altLang="ru-RU">
                <a:solidFill>
                  <a:srgbClr val="898989"/>
                </a:solidFill>
                <a:latin typeface="Calibri" panose="020F0502020204030204" pitchFamily="34" charset="0"/>
              </a:rPr>
              <a:pPr eaLnBrk="1" hangingPunct="1"/>
              <a:t>31</a:t>
            </a:fld>
            <a:endParaRPr lang="ru-RU" altLang="ru-RU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20486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71151443-05EB-413E-B9F5-AA7DCF35FDD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7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DE12ADF3-6647-400F-AB9B-7A6BCC12EE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8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521016DF-95E0-4C3B-B841-48C54C3516D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4075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89" name="Picture 2" descr="C:\Documents and Settings\bad\Рабочий стол\i.jpg">
            <a:extLst>
              <a:ext uri="{FF2B5EF4-FFF2-40B4-BE49-F238E27FC236}">
                <a16:creationId xmlns:a16="http://schemas.microsoft.com/office/drawing/2014/main" id="{726898CA-FBD7-4D3F-A678-0503CDF8B1E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6238" y="5013325"/>
            <a:ext cx="863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0" name="Picture 3" descr="C:\Documents and Settings\bad\Рабочий стол\images.jpg">
            <a:extLst>
              <a:ext uri="{FF2B5EF4-FFF2-40B4-BE49-F238E27FC236}">
                <a16:creationId xmlns:a16="http://schemas.microsoft.com/office/drawing/2014/main" id="{2F1566B2-863C-4AF1-BEC8-000FC916711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288" y="260350"/>
            <a:ext cx="1439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491" name="Picture 3" descr="C:\Documents and Settings\bad\Рабочий стол\images.jpg">
            <a:extLst>
              <a:ext uri="{FF2B5EF4-FFF2-40B4-BE49-F238E27FC236}">
                <a16:creationId xmlns:a16="http://schemas.microsoft.com/office/drawing/2014/main" id="{3FACDD2B-934A-4664-92D1-8A9ECCCA97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713" y="333375"/>
            <a:ext cx="1439862" cy="1223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94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946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3" dur="2000"/>
                                        <p:tgtEl>
                                          <p:spTgt spid="1946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1946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2000"/>
                                        <p:tgtEl>
                                          <p:spTgt spid="1946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194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8" dur="2000"/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1" dur="20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4" dur="20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94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5" dur="2000"/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8" dur="2000"/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1" dur="2000"/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4" dur="2000"/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67" dur="2000"/>
                                        <p:tgtEl>
                                          <p:spTgt spid="19459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0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8" name="AutoShape 26">
            <a:extLst>
              <a:ext uri="{FF2B5EF4-FFF2-40B4-BE49-F238E27FC236}">
                <a16:creationId xmlns:a16="http://schemas.microsoft.com/office/drawing/2014/main" id="{81F5E9F3-9CC3-46D2-8AB6-9F90CA160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56325" y="5229225"/>
            <a:ext cx="720725" cy="431800"/>
          </a:xfrm>
          <a:prstGeom prst="roundRect">
            <a:avLst>
              <a:gd name="adj" fmla="val 16667"/>
            </a:avLst>
          </a:prstGeom>
          <a:solidFill>
            <a:srgbClr val="FF9900">
              <a:alpha val="5607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2531" name="Заголовок 1">
            <a:extLst>
              <a:ext uri="{FF2B5EF4-FFF2-40B4-BE49-F238E27FC236}">
                <a16:creationId xmlns:a16="http://schemas.microsoft.com/office/drawing/2014/main" id="{34F9EA5B-FC4E-4ACC-B3C2-60194B56B0BE}"/>
              </a:ext>
            </a:extLst>
          </p:cNvPr>
          <p:cNvSpPr>
            <a:spLocks noGrp="1"/>
          </p:cNvSpPr>
          <p:nvPr>
            <p:ph type="title" idx="4294967295"/>
          </p:nvPr>
        </p:nvSpPr>
        <p:spPr/>
        <p:txBody>
          <a:bodyPr>
            <a:normAutofit fontScale="90000"/>
          </a:bodyPr>
          <a:lstStyle/>
          <a:p>
            <a:pPr algn="l" eaLnBrk="1" hangingPunct="1"/>
            <a:br>
              <a:rPr lang="ru-RU" altLang="ru-RU" sz="2000">
                <a:solidFill>
                  <a:srgbClr val="000000"/>
                </a:solidFill>
              </a:rPr>
            </a:br>
            <a:br>
              <a:rPr lang="ru-RU" altLang="ru-RU" sz="2000">
                <a:solidFill>
                  <a:srgbClr val="000000"/>
                </a:solidFill>
              </a:rPr>
            </a:br>
            <a:r>
              <a:rPr lang="ru-RU" altLang="ru-RU" sz="2000" b="1">
                <a:solidFill>
                  <a:srgbClr val="000000"/>
                </a:solidFill>
              </a:rPr>
              <a:t>№ 5</a:t>
            </a:r>
            <a:br>
              <a:rPr lang="ru-RU" altLang="ru-RU" sz="2000" b="1">
                <a:solidFill>
                  <a:srgbClr val="000000"/>
                </a:solidFill>
              </a:rPr>
            </a:br>
            <a:r>
              <a:rPr lang="ru-RU" altLang="ru-RU" sz="2000" b="1">
                <a:solidFill>
                  <a:srgbClr val="000000"/>
                </a:solidFill>
              </a:rPr>
              <a:t>В случайном эксперименте бросают три игральные кости. Найдите вероятность того, что в сумме выпадет 7 очков. Результат округлите до сотых.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93D813-E543-43CC-A589-E7C9D3C3765A}"/>
              </a:ext>
            </a:extLst>
          </p:cNvPr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D9845EC-924B-40A2-B7F1-A3AF9F6B9CA7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15.03.2022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7ACCFB01-01AF-417A-87C1-4BCD1EB785AD}"/>
              </a:ext>
            </a:extLst>
          </p:cNvPr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F1BCC664-8947-4065-9CE1-557DB8EED041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32</a:t>
            </a:fld>
            <a:endParaRPr lang="ru-RU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22534" name="Picture 6" descr="Без имени-1">
            <a:extLst>
              <a:ext uri="{FF2B5EF4-FFF2-40B4-BE49-F238E27FC236}">
                <a16:creationId xmlns:a16="http://schemas.microsoft.com/office/drawing/2014/main" id="{A7940F1E-5B39-480A-9FAC-24B5D213C53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750" y="1851025"/>
            <a:ext cx="1674813" cy="1512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199" name="Text Box 7">
            <a:extLst>
              <a:ext uri="{FF2B5EF4-FFF2-40B4-BE49-F238E27FC236}">
                <a16:creationId xmlns:a16="http://schemas.microsoft.com/office/drawing/2014/main" id="{3114D69F-573E-49C6-82F0-ADCCEB33CF6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63800" y="1720850"/>
            <a:ext cx="4318000" cy="3698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Опыт</a:t>
            </a:r>
            <a:r>
              <a:rPr lang="en-US" altLang="ru-RU"/>
              <a:t>:</a:t>
            </a:r>
            <a:r>
              <a:rPr lang="ru-RU" altLang="ru-RU"/>
              <a:t> выпадают три игральные кости.</a:t>
            </a:r>
          </a:p>
        </p:txBody>
      </p:sp>
      <p:sp>
        <p:nvSpPr>
          <p:cNvPr id="8200" name="Text Box 8">
            <a:extLst>
              <a:ext uri="{FF2B5EF4-FFF2-40B4-BE49-F238E27FC236}">
                <a16:creationId xmlns:a16="http://schemas.microsoft.com/office/drawing/2014/main" id="{1C0DF8F6-82B9-4D41-B479-93BBA230E20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339975" y="2133600"/>
            <a:ext cx="5726113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Благоприятное событие А</a:t>
            </a:r>
            <a:r>
              <a:rPr lang="en-US" altLang="ru-RU"/>
              <a:t>:</a:t>
            </a:r>
            <a:r>
              <a:rPr lang="ru-RU" altLang="ru-RU"/>
              <a:t> в сумме выпало 7 очков.</a:t>
            </a:r>
          </a:p>
        </p:txBody>
      </p:sp>
      <p:sp>
        <p:nvSpPr>
          <p:cNvPr id="8203" name="Text Box 11">
            <a:extLst>
              <a:ext uri="{FF2B5EF4-FFF2-40B4-BE49-F238E27FC236}">
                <a16:creationId xmlns:a16="http://schemas.microsoft.com/office/drawing/2014/main" id="{296B2A8B-E470-49C8-B980-BC4B6E25851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95288" y="3357563"/>
            <a:ext cx="2320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благоприятных</a:t>
            </a:r>
          </a:p>
          <a:p>
            <a:pPr eaLnBrk="1" hangingPunct="1"/>
            <a:r>
              <a:rPr lang="ru-RU" altLang="ru-RU"/>
              <a:t> событий </a:t>
            </a:r>
            <a:r>
              <a:rPr lang="en-US" altLang="ru-RU"/>
              <a:t>m</a:t>
            </a:r>
            <a:r>
              <a:rPr lang="ru-RU" altLang="ru-RU"/>
              <a:t>=</a:t>
            </a:r>
            <a:r>
              <a:rPr lang="en-US" altLang="ru-RU"/>
              <a:t>?</a:t>
            </a:r>
            <a:endParaRPr lang="ru-RU" altLang="ru-RU"/>
          </a:p>
        </p:txBody>
      </p:sp>
      <p:sp>
        <p:nvSpPr>
          <p:cNvPr id="8204" name="Text Box 12">
            <a:extLst>
              <a:ext uri="{FF2B5EF4-FFF2-40B4-BE49-F238E27FC236}">
                <a16:creationId xmlns:a16="http://schemas.microsoft.com/office/drawing/2014/main" id="{C5B5F0E5-8A98-4658-9FFE-C65DE4875A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9750" y="4149725"/>
            <a:ext cx="569913" cy="1477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115</a:t>
            </a:r>
          </a:p>
          <a:p>
            <a:pPr eaLnBrk="1" hangingPunct="1"/>
            <a:r>
              <a:rPr lang="ru-RU" altLang="ru-RU"/>
              <a:t>124</a:t>
            </a:r>
          </a:p>
          <a:p>
            <a:pPr eaLnBrk="1" hangingPunct="1"/>
            <a:r>
              <a:rPr lang="ru-RU" altLang="ru-RU"/>
              <a:t>133</a:t>
            </a:r>
          </a:p>
          <a:p>
            <a:pPr eaLnBrk="1" hangingPunct="1"/>
            <a:r>
              <a:rPr lang="ru-RU" altLang="ru-RU"/>
              <a:t>142</a:t>
            </a:r>
          </a:p>
          <a:p>
            <a:pPr eaLnBrk="1" hangingPunct="1"/>
            <a:r>
              <a:rPr lang="ru-RU" altLang="ru-RU"/>
              <a:t>151</a:t>
            </a:r>
          </a:p>
        </p:txBody>
      </p:sp>
      <p:sp>
        <p:nvSpPr>
          <p:cNvPr id="8205" name="Text Box 13">
            <a:extLst>
              <a:ext uri="{FF2B5EF4-FFF2-40B4-BE49-F238E27FC236}">
                <a16:creationId xmlns:a16="http://schemas.microsoft.com/office/drawing/2014/main" id="{4FB921A0-DE49-4877-B56C-E3D03CA2ED6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87450" y="4149725"/>
            <a:ext cx="569913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214</a:t>
            </a:r>
          </a:p>
          <a:p>
            <a:pPr eaLnBrk="1" hangingPunct="1"/>
            <a:r>
              <a:rPr lang="ru-RU" altLang="ru-RU"/>
              <a:t>223</a:t>
            </a:r>
          </a:p>
          <a:p>
            <a:pPr eaLnBrk="1" hangingPunct="1"/>
            <a:r>
              <a:rPr lang="ru-RU" altLang="ru-RU"/>
              <a:t>232</a:t>
            </a:r>
          </a:p>
          <a:p>
            <a:pPr eaLnBrk="1" hangingPunct="1"/>
            <a:r>
              <a:rPr lang="ru-RU" altLang="ru-RU"/>
              <a:t>241</a:t>
            </a:r>
          </a:p>
        </p:txBody>
      </p:sp>
      <p:sp>
        <p:nvSpPr>
          <p:cNvPr id="8206" name="Text Box 14">
            <a:extLst>
              <a:ext uri="{FF2B5EF4-FFF2-40B4-BE49-F238E27FC236}">
                <a16:creationId xmlns:a16="http://schemas.microsoft.com/office/drawing/2014/main" id="{C92A9F58-421D-4DF3-A142-574EB8E9FF7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63713" y="4149725"/>
            <a:ext cx="565150" cy="915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313</a:t>
            </a:r>
          </a:p>
          <a:p>
            <a:pPr eaLnBrk="1" hangingPunct="1"/>
            <a:r>
              <a:rPr lang="ru-RU" altLang="ru-RU"/>
              <a:t>322</a:t>
            </a:r>
          </a:p>
          <a:p>
            <a:pPr eaLnBrk="1" hangingPunct="1"/>
            <a:r>
              <a:rPr lang="ru-RU" altLang="ru-RU"/>
              <a:t>331</a:t>
            </a:r>
          </a:p>
        </p:txBody>
      </p:sp>
      <p:sp>
        <p:nvSpPr>
          <p:cNvPr id="8209" name="Text Box 17">
            <a:extLst>
              <a:ext uri="{FF2B5EF4-FFF2-40B4-BE49-F238E27FC236}">
                <a16:creationId xmlns:a16="http://schemas.microsoft.com/office/drawing/2014/main" id="{16E4760F-2667-4BFE-80E6-148FB5E2FF3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92500" y="3357563"/>
            <a:ext cx="3459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всех событий группы </a:t>
            </a:r>
            <a:r>
              <a:rPr lang="en-US" altLang="ru-RU"/>
              <a:t>n=? </a:t>
            </a:r>
            <a:endParaRPr lang="ru-RU" altLang="ru-RU"/>
          </a:p>
        </p:txBody>
      </p:sp>
      <p:sp>
        <p:nvSpPr>
          <p:cNvPr id="8210" name="Text Box 18">
            <a:extLst>
              <a:ext uri="{FF2B5EF4-FFF2-40B4-BE49-F238E27FC236}">
                <a16:creationId xmlns:a16="http://schemas.microsoft.com/office/drawing/2014/main" id="{300E82A2-35E4-418B-94B6-1B18792EBB4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63938" y="3716338"/>
            <a:ext cx="2708275" cy="915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/>
              <a:t>1-</a:t>
            </a:r>
            <a:r>
              <a:rPr lang="ru-RU" altLang="ru-RU"/>
              <a:t>я кость - 6 вариантов</a:t>
            </a:r>
          </a:p>
          <a:p>
            <a:pPr eaLnBrk="1" hangingPunct="1"/>
            <a:r>
              <a:rPr lang="ru-RU" altLang="ru-RU"/>
              <a:t>2-я кость - 6 вариантов</a:t>
            </a:r>
          </a:p>
          <a:p>
            <a:pPr eaLnBrk="1" hangingPunct="1"/>
            <a:r>
              <a:rPr lang="ru-RU" altLang="ru-RU"/>
              <a:t>3-я кость - 6 вариантов</a:t>
            </a:r>
            <a:r>
              <a:rPr lang="en-US" altLang="ru-RU"/>
              <a:t> </a:t>
            </a:r>
            <a:endParaRPr lang="ru-RU" altLang="ru-RU"/>
          </a:p>
        </p:txBody>
      </p:sp>
      <p:sp>
        <p:nvSpPr>
          <p:cNvPr id="8211" name="AutoShape 19">
            <a:extLst>
              <a:ext uri="{FF2B5EF4-FFF2-40B4-BE49-F238E27FC236}">
                <a16:creationId xmlns:a16="http://schemas.microsoft.com/office/drawing/2014/main" id="{5A2B913C-8315-418B-8269-65EA0B4E4DD1}"/>
              </a:ext>
            </a:extLst>
          </p:cNvPr>
          <p:cNvSpPr>
            <a:spLocks/>
          </p:cNvSpPr>
          <p:nvPr/>
        </p:nvSpPr>
        <p:spPr bwMode="auto">
          <a:xfrm>
            <a:off x="6156325" y="3789363"/>
            <a:ext cx="503238" cy="863600"/>
          </a:xfrm>
          <a:prstGeom prst="rightBrace">
            <a:avLst>
              <a:gd name="adj1" fmla="val 1430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213" name="Object 21">
            <a:extLst>
              <a:ext uri="{FF2B5EF4-FFF2-40B4-BE49-F238E27FC236}">
                <a16:creationId xmlns:a16="http://schemas.microsoft.com/office/drawing/2014/main" id="{801A7B12-B89E-444B-BB0E-7E25C5E9F504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2288" y="4076700"/>
          <a:ext cx="1447800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7" name="Формула" r:id="rId4" imgW="799753" imgH="177723" progId="Equation.3">
                  <p:embed/>
                </p:oleObj>
              </mc:Choice>
              <mc:Fallback>
                <p:oleObj name="Формула" r:id="rId4" imgW="799753" imgH="177723" progId="Equation.3">
                  <p:embed/>
                  <p:pic>
                    <p:nvPicPr>
                      <p:cNvPr id="8213" name="Object 21">
                        <a:extLst>
                          <a:ext uri="{FF2B5EF4-FFF2-40B4-BE49-F238E27FC236}">
                            <a16:creationId xmlns:a16="http://schemas.microsoft.com/office/drawing/2014/main" id="{801A7B12-B89E-444B-BB0E-7E25C5E9F50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2288" y="4076700"/>
                        <a:ext cx="1447800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215" name="Object 23">
            <a:extLst>
              <a:ext uri="{FF2B5EF4-FFF2-40B4-BE49-F238E27FC236}">
                <a16:creationId xmlns:a16="http://schemas.microsoft.com/office/drawing/2014/main" id="{7A79821F-47B8-4513-825E-5FC46E2FC7E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543300" y="5048250"/>
          <a:ext cx="3321050" cy="889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8" name="Формула" r:id="rId6" imgW="1473200" imgH="393700" progId="Equation.3">
                  <p:embed/>
                </p:oleObj>
              </mc:Choice>
              <mc:Fallback>
                <p:oleObj name="Формула" r:id="rId6" imgW="1473200" imgH="393700" progId="Equation.3">
                  <p:embed/>
                  <p:pic>
                    <p:nvPicPr>
                      <p:cNvPr id="8215" name="Object 23">
                        <a:extLst>
                          <a:ext uri="{FF2B5EF4-FFF2-40B4-BE49-F238E27FC236}">
                            <a16:creationId xmlns:a16="http://schemas.microsoft.com/office/drawing/2014/main" id="{7A79821F-47B8-4513-825E-5FC46E2FC7E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43300" y="5048250"/>
                        <a:ext cx="3321050" cy="8890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216" name="AutoShape 24">
            <a:extLst>
              <a:ext uri="{FF2B5EF4-FFF2-40B4-BE49-F238E27FC236}">
                <a16:creationId xmlns:a16="http://schemas.microsoft.com/office/drawing/2014/main" id="{5310625F-A243-4514-9966-FF18EC2EF411}"/>
              </a:ext>
            </a:extLst>
          </p:cNvPr>
          <p:cNvSpPr>
            <a:spLocks/>
          </p:cNvSpPr>
          <p:nvPr/>
        </p:nvSpPr>
        <p:spPr bwMode="auto">
          <a:xfrm>
            <a:off x="2124075" y="4149725"/>
            <a:ext cx="503238" cy="2232025"/>
          </a:xfrm>
          <a:prstGeom prst="rightBrace">
            <a:avLst>
              <a:gd name="adj1" fmla="val 36961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8217" name="Object 25">
            <a:extLst>
              <a:ext uri="{FF2B5EF4-FFF2-40B4-BE49-F238E27FC236}">
                <a16:creationId xmlns:a16="http://schemas.microsoft.com/office/drawing/2014/main" id="{8D16B87C-DE78-41CF-A42C-A0B1C4D42C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700338" y="5084763"/>
          <a:ext cx="322262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9" name="Формула" r:id="rId8" imgW="177492" imgH="177492" progId="Equation.3">
                  <p:embed/>
                </p:oleObj>
              </mc:Choice>
              <mc:Fallback>
                <p:oleObj name="Формула" r:id="rId8" imgW="177492" imgH="177492" progId="Equation.3">
                  <p:embed/>
                  <p:pic>
                    <p:nvPicPr>
                      <p:cNvPr id="8217" name="Object 25">
                        <a:extLst>
                          <a:ext uri="{FF2B5EF4-FFF2-40B4-BE49-F238E27FC236}">
                            <a16:creationId xmlns:a16="http://schemas.microsoft.com/office/drawing/2014/main" id="{8D16B87C-DE78-41CF-A42C-A0B1C4D42C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00338" y="5084763"/>
                        <a:ext cx="322262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14">
            <a:extLst>
              <a:ext uri="{FF2B5EF4-FFF2-40B4-BE49-F238E27FC236}">
                <a16:creationId xmlns:a16="http://schemas.microsoft.com/office/drawing/2014/main" id="{D826B081-AD7A-4F0B-BE8A-A7CA4562780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55688" y="5349875"/>
            <a:ext cx="568325" cy="862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 sz="1400"/>
          </a:p>
          <a:p>
            <a:pPr eaLnBrk="1" hangingPunct="1"/>
            <a:r>
              <a:rPr lang="ru-RU" altLang="ru-RU"/>
              <a:t>412</a:t>
            </a:r>
          </a:p>
          <a:p>
            <a:pPr eaLnBrk="1" hangingPunct="1"/>
            <a:r>
              <a:rPr lang="ru-RU" altLang="ru-RU"/>
              <a:t>421</a:t>
            </a:r>
          </a:p>
        </p:txBody>
      </p:sp>
      <p:sp>
        <p:nvSpPr>
          <p:cNvPr id="23" name="Text Box 14">
            <a:extLst>
              <a:ext uri="{FF2B5EF4-FFF2-40B4-BE49-F238E27FC236}">
                <a16:creationId xmlns:a16="http://schemas.microsoft.com/office/drawing/2014/main" id="{DEA664D4-4348-4FE5-A79B-D81208C25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33550" y="5292725"/>
            <a:ext cx="5524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  <a:p>
            <a:pPr eaLnBrk="1" hangingPunct="1"/>
            <a:r>
              <a:rPr lang="ru-RU" altLang="ru-RU"/>
              <a:t>511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81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8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82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1" dur="2000"/>
                                        <p:tgtEl>
                                          <p:spTgt spid="8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23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5" dur="2000"/>
                                        <p:tgtEl>
                                          <p:spTgt spid="82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7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82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4" dur="2000"/>
                                        <p:tgtEl>
                                          <p:spTgt spid="8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8" dur="2000"/>
                                        <p:tgtEl>
                                          <p:spTgt spid="82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0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82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82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 nodeType="afterGroup">
                            <p:stCondLst>
                              <p:cond delay="8000"/>
                            </p:stCondLst>
                            <p:childTnLst>
                              <p:par>
                                <p:cTn id="4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0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5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4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7" dur="2000"/>
                                        <p:tgtEl>
                                          <p:spTgt spid="8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12000"/>
                            </p:stCondLst>
                            <p:childTnLst>
                              <p:par>
                                <p:cTn id="59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1" dur="2000"/>
                                        <p:tgtEl>
                                          <p:spTgt spid="8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66" dur="2000"/>
                                        <p:tgtEl>
                                          <p:spTgt spid="82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6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0" dur="2000"/>
                                        <p:tgtEl>
                                          <p:spTgt spid="8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18" grpId="0" animBg="1"/>
      <p:bldP spid="8199" grpId="0"/>
      <p:bldP spid="8200" grpId="0"/>
      <p:bldP spid="8203" grpId="0"/>
      <p:bldP spid="8204" grpId="0"/>
      <p:bldP spid="8205" grpId="0"/>
      <p:bldP spid="8206" grpId="0"/>
      <p:bldP spid="8209" grpId="0"/>
      <p:bldP spid="8210" grpId="0"/>
      <p:bldP spid="8211" grpId="0" animBg="1"/>
      <p:bldP spid="8216" grpId="0" animBg="1"/>
      <p:bldP spid="22" grpId="0"/>
      <p:bldP spid="2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AutoShape 26">
            <a:extLst>
              <a:ext uri="{FF2B5EF4-FFF2-40B4-BE49-F238E27FC236}">
                <a16:creationId xmlns:a16="http://schemas.microsoft.com/office/drawing/2014/main" id="{AEB41B79-8773-4F62-9D37-3F7091A5EC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25" y="5500688"/>
            <a:ext cx="1071563" cy="431800"/>
          </a:xfrm>
          <a:prstGeom prst="roundRect">
            <a:avLst>
              <a:gd name="adj" fmla="val 16667"/>
            </a:avLst>
          </a:prstGeom>
          <a:solidFill>
            <a:srgbClr val="FF9900">
              <a:alpha val="56078"/>
            </a:srgb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3CF314A-AA4E-4138-8F28-A8DC35AF36A5}"/>
              </a:ext>
            </a:extLst>
          </p:cNvPr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DD9845EC-924B-40A2-B7F1-A3AF9F6B9CA7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15.03.2022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0A6DFC88-BFA5-4EBE-81D3-801C67A53E8D}"/>
              </a:ext>
            </a:extLst>
          </p:cNvPr>
          <p:cNvSpPr txBox="1">
            <a:spLocks noGrp="1"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3A6C1AE-6FB0-4F02-928D-035C43BE8B81}" type="slidenum">
              <a:rPr lang="ru-RU" altLang="ru-RU" sz="1200">
                <a:solidFill>
                  <a:srgbClr val="898989"/>
                </a:solidFill>
                <a:latin typeface="Calibri" panose="020F0502020204030204" pitchFamily="34" charset="0"/>
              </a:rPr>
              <a:pPr algn="r" eaLnBrk="1" hangingPunct="1"/>
              <a:t>33</a:t>
            </a:fld>
            <a:endParaRPr lang="ru-RU" altLang="ru-RU" sz="1200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  <p:pic>
        <p:nvPicPr>
          <p:cNvPr id="24581" name="Picture 8" descr="монетки">
            <a:extLst>
              <a:ext uri="{FF2B5EF4-FFF2-40B4-BE49-F238E27FC236}">
                <a16:creationId xmlns:a16="http://schemas.microsoft.com/office/drawing/2014/main" id="{E25CAA01-EEFC-44F2-B246-D385E84CB98E}"/>
              </a:ext>
            </a:extLst>
          </p:cNvPr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95288" y="1916113"/>
            <a:ext cx="1778000" cy="1905000"/>
          </a:xfrm>
        </p:spPr>
      </p:pic>
      <p:sp>
        <p:nvSpPr>
          <p:cNvPr id="24582" name="Заголовок 1">
            <a:extLst>
              <a:ext uri="{FF2B5EF4-FFF2-40B4-BE49-F238E27FC236}">
                <a16:creationId xmlns:a16="http://schemas.microsoft.com/office/drawing/2014/main" id="{0D349CAC-7800-4669-A668-5298E5B697C4}"/>
              </a:ext>
            </a:extLst>
          </p:cNvPr>
          <p:cNvSpPr>
            <a:spLocks/>
          </p:cNvSpPr>
          <p:nvPr/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br>
              <a:rPr lang="ru-RU" altLang="ru-RU" sz="2000">
                <a:solidFill>
                  <a:srgbClr val="000000"/>
                </a:solidFill>
                <a:latin typeface="Calibri" panose="020F0502020204030204" pitchFamily="34" charset="0"/>
              </a:rPr>
            </a:br>
            <a:br>
              <a:rPr lang="ru-RU" altLang="ru-RU" sz="2000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ru-RU" altLang="ru-RU" sz="2000" b="1">
                <a:solidFill>
                  <a:srgbClr val="000000"/>
                </a:solidFill>
                <a:latin typeface="Calibri" panose="020F0502020204030204" pitchFamily="34" charset="0"/>
              </a:rPr>
              <a:t>№ 6</a:t>
            </a:r>
            <a:br>
              <a:rPr lang="ru-RU" altLang="ru-RU" sz="2000" b="1">
                <a:solidFill>
                  <a:srgbClr val="000000"/>
                </a:solidFill>
                <a:latin typeface="Calibri" panose="020F0502020204030204" pitchFamily="34" charset="0"/>
              </a:rPr>
            </a:br>
            <a:r>
              <a:rPr lang="ru-RU" altLang="ru-RU" sz="2000" b="1">
                <a:solidFill>
                  <a:srgbClr val="000000"/>
                </a:solidFill>
                <a:latin typeface="Calibri" panose="020F0502020204030204" pitchFamily="34" charset="0"/>
              </a:rPr>
              <a:t>В случайном эксперименте симметричную монету бросают четырежды. Найдите вероятность того, что орел не выпадет ни разу.</a:t>
            </a:r>
          </a:p>
        </p:txBody>
      </p:sp>
      <p:sp>
        <p:nvSpPr>
          <p:cNvPr id="9226" name="Text Box 10">
            <a:extLst>
              <a:ext uri="{FF2B5EF4-FFF2-40B4-BE49-F238E27FC236}">
                <a16:creationId xmlns:a16="http://schemas.microsoft.com/office/drawing/2014/main" id="{D5C2A24B-F869-4A1A-AA8B-92CB1384934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413" y="2060575"/>
            <a:ext cx="6275387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Условие можно трактовать так</a:t>
            </a:r>
            <a:r>
              <a:rPr lang="en-US" altLang="ru-RU"/>
              <a:t>:</a:t>
            </a:r>
            <a:r>
              <a:rPr lang="ru-RU" altLang="ru-RU"/>
              <a:t> какова вероятность того, </a:t>
            </a:r>
          </a:p>
          <a:p>
            <a:pPr eaLnBrk="1" hangingPunct="1"/>
            <a:r>
              <a:rPr lang="ru-RU" altLang="ru-RU"/>
              <a:t>что все четыре раза выпадет решка</a:t>
            </a:r>
            <a:r>
              <a:rPr lang="en-US" altLang="ru-RU"/>
              <a:t>?</a:t>
            </a:r>
            <a:endParaRPr lang="ru-RU" altLang="ru-RU"/>
          </a:p>
        </p:txBody>
      </p:sp>
      <p:sp>
        <p:nvSpPr>
          <p:cNvPr id="9228" name="Text Box 12">
            <a:extLst>
              <a:ext uri="{FF2B5EF4-FFF2-40B4-BE49-F238E27FC236}">
                <a16:creationId xmlns:a16="http://schemas.microsoft.com/office/drawing/2014/main" id="{A02B2658-C2E6-4773-82CE-DC9765B61DA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3933825"/>
            <a:ext cx="23209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благоприятных</a:t>
            </a:r>
          </a:p>
          <a:p>
            <a:pPr eaLnBrk="1" hangingPunct="1"/>
            <a:r>
              <a:rPr lang="ru-RU" altLang="ru-RU"/>
              <a:t> событий </a:t>
            </a:r>
            <a:r>
              <a:rPr lang="en-US" altLang="ru-RU"/>
              <a:t>m</a:t>
            </a:r>
            <a:r>
              <a:rPr lang="ru-RU" altLang="ru-RU"/>
              <a:t>=</a:t>
            </a:r>
            <a:r>
              <a:rPr lang="en-US" altLang="ru-RU"/>
              <a:t>?</a:t>
            </a:r>
            <a:endParaRPr lang="ru-RU" altLang="ru-RU"/>
          </a:p>
        </p:txBody>
      </p:sp>
      <p:sp>
        <p:nvSpPr>
          <p:cNvPr id="9229" name="Text Box 13">
            <a:extLst>
              <a:ext uri="{FF2B5EF4-FFF2-40B4-BE49-F238E27FC236}">
                <a16:creationId xmlns:a16="http://schemas.microsoft.com/office/drawing/2014/main" id="{36958B94-C639-42F4-AE58-547822CD15E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851275" y="3500438"/>
            <a:ext cx="3459163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К-во всех событий группы </a:t>
            </a:r>
            <a:r>
              <a:rPr lang="en-US" altLang="ru-RU"/>
              <a:t>n=? </a:t>
            </a:r>
            <a:endParaRPr lang="ru-RU" altLang="ru-RU"/>
          </a:p>
        </p:txBody>
      </p:sp>
      <p:sp>
        <p:nvSpPr>
          <p:cNvPr id="9230" name="Text Box 14">
            <a:extLst>
              <a:ext uri="{FF2B5EF4-FFF2-40B4-BE49-F238E27FC236}">
                <a16:creationId xmlns:a16="http://schemas.microsoft.com/office/drawing/2014/main" id="{D113C46F-5DFF-4113-9490-83DFB6E4307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42988" y="4652963"/>
            <a:ext cx="639762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/>
              <a:t>m=</a:t>
            </a:r>
            <a:r>
              <a:rPr lang="ru-RU" altLang="ru-RU"/>
              <a:t>1</a:t>
            </a:r>
          </a:p>
        </p:txBody>
      </p:sp>
      <p:sp>
        <p:nvSpPr>
          <p:cNvPr id="9231" name="Text Box 15">
            <a:extLst>
              <a:ext uri="{FF2B5EF4-FFF2-40B4-BE49-F238E27FC236}">
                <a16:creationId xmlns:a16="http://schemas.microsoft.com/office/drawing/2014/main" id="{CF7B456E-717B-434C-8AD9-14404FBF8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68313" y="5013325"/>
            <a:ext cx="2409825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ru-RU" altLang="ru-RU"/>
              <a:t>Четыре раза выпала</a:t>
            </a:r>
          </a:p>
          <a:p>
            <a:pPr eaLnBrk="1" hangingPunct="1"/>
            <a:r>
              <a:rPr lang="ru-RU" altLang="ru-RU"/>
              <a:t> решка.</a:t>
            </a:r>
          </a:p>
        </p:txBody>
      </p:sp>
      <p:graphicFrame>
        <p:nvGraphicFramePr>
          <p:cNvPr id="9239" name="Object 23">
            <a:extLst>
              <a:ext uri="{FF2B5EF4-FFF2-40B4-BE49-F238E27FC236}">
                <a16:creationId xmlns:a16="http://schemas.microsoft.com/office/drawing/2014/main" id="{6946BEDA-E150-490A-B250-AD7EB372752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3714750" y="5357813"/>
          <a:ext cx="2868613" cy="6953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Формула" r:id="rId4" imgW="1524000" imgH="393700" progId="Equation.3">
                  <p:embed/>
                </p:oleObj>
              </mc:Choice>
              <mc:Fallback>
                <p:oleObj name="Формула" r:id="rId4" imgW="1524000" imgH="393700" progId="Equation.3">
                  <p:embed/>
                  <p:pic>
                    <p:nvPicPr>
                      <p:cNvPr id="9239" name="Object 23">
                        <a:extLst>
                          <a:ext uri="{FF2B5EF4-FFF2-40B4-BE49-F238E27FC236}">
                            <a16:creationId xmlns:a16="http://schemas.microsoft.com/office/drawing/2014/main" id="{6946BEDA-E150-490A-B250-AD7EB372752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14750" y="5357813"/>
                        <a:ext cx="2868613" cy="6953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Text Box 18">
            <a:extLst>
              <a:ext uri="{FF2B5EF4-FFF2-40B4-BE49-F238E27FC236}">
                <a16:creationId xmlns:a16="http://schemas.microsoft.com/office/drawing/2014/main" id="{C2960C7F-E61F-4991-B5B7-3C875615459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43313" y="3929063"/>
            <a:ext cx="2333625" cy="1477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ru-RU"/>
              <a:t>1-</a:t>
            </a:r>
            <a:r>
              <a:rPr lang="ru-RU" altLang="ru-RU"/>
              <a:t>й раз - 2 варианта</a:t>
            </a:r>
          </a:p>
          <a:p>
            <a:pPr eaLnBrk="1" hangingPunct="1"/>
            <a:r>
              <a:rPr lang="ru-RU" altLang="ru-RU"/>
              <a:t>2-й раз - 2 варианта</a:t>
            </a:r>
          </a:p>
          <a:p>
            <a:pPr eaLnBrk="1" hangingPunct="1"/>
            <a:r>
              <a:rPr lang="ru-RU" altLang="ru-RU"/>
              <a:t>3-й раз - 2 варианта</a:t>
            </a:r>
          </a:p>
          <a:p>
            <a:pPr eaLnBrk="1" hangingPunct="1"/>
            <a:r>
              <a:rPr lang="ru-RU" altLang="ru-RU"/>
              <a:t>4-й раз - 2 варианта</a:t>
            </a:r>
          </a:p>
          <a:p>
            <a:pPr eaLnBrk="1" hangingPunct="1"/>
            <a:endParaRPr lang="ru-RU" altLang="ru-RU"/>
          </a:p>
        </p:txBody>
      </p:sp>
      <p:sp>
        <p:nvSpPr>
          <p:cNvPr id="23" name="AutoShape 19">
            <a:extLst>
              <a:ext uri="{FF2B5EF4-FFF2-40B4-BE49-F238E27FC236}">
                <a16:creationId xmlns:a16="http://schemas.microsoft.com/office/drawing/2014/main" id="{BEF35B27-D758-4F7E-9A7B-D51E3B453B0F}"/>
              </a:ext>
            </a:extLst>
          </p:cNvPr>
          <p:cNvSpPr>
            <a:spLocks/>
          </p:cNvSpPr>
          <p:nvPr/>
        </p:nvSpPr>
        <p:spPr bwMode="auto">
          <a:xfrm>
            <a:off x="6235700" y="4002088"/>
            <a:ext cx="503238" cy="1069975"/>
          </a:xfrm>
          <a:prstGeom prst="rightBrace">
            <a:avLst>
              <a:gd name="adj1" fmla="val 14303"/>
              <a:gd name="adj2" fmla="val 50000"/>
            </a:avLst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graphicFrame>
        <p:nvGraphicFramePr>
          <p:cNvPr id="24" name="Object 24">
            <a:extLst>
              <a:ext uri="{FF2B5EF4-FFF2-40B4-BE49-F238E27FC236}">
                <a16:creationId xmlns:a16="http://schemas.microsoft.com/office/drawing/2014/main" id="{B6AB662C-97FE-4476-B446-7ED6C2EB8BFE}"/>
              </a:ext>
            </a:extLst>
          </p:cNvPr>
          <p:cNvGraphicFramePr>
            <a:graphicFrameLocks noChangeAspect="1"/>
          </p:cNvGraphicFramePr>
          <p:nvPr/>
        </p:nvGraphicFramePr>
        <p:xfrm>
          <a:off x="6870700" y="4289425"/>
          <a:ext cx="1609725" cy="320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7" name="Формула" r:id="rId6" imgW="888614" imgH="177723" progId="Equation.3">
                  <p:embed/>
                </p:oleObj>
              </mc:Choice>
              <mc:Fallback>
                <p:oleObj name="Формула" r:id="rId6" imgW="888614" imgH="177723" progId="Equation.3">
                  <p:embed/>
                  <p:pic>
                    <p:nvPicPr>
                      <p:cNvPr id="24" name="Object 24">
                        <a:extLst>
                          <a:ext uri="{FF2B5EF4-FFF2-40B4-BE49-F238E27FC236}">
                            <a16:creationId xmlns:a16="http://schemas.microsoft.com/office/drawing/2014/main" id="{B6AB662C-97FE-4476-B446-7ED6C2EB8BF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870700" y="4289425"/>
                        <a:ext cx="1609725" cy="3206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20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1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0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22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4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29" dur="2000"/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2000"/>
                                        <p:tgtEl>
                                          <p:spTgt spid="9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2" dur="2000"/>
                                        <p:tgtEl>
                                          <p:spTgt spid="92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9226" grpId="0"/>
      <p:bldP spid="9228" grpId="0"/>
      <p:bldP spid="9229" grpId="0"/>
      <p:bldP spid="9230" grpId="0"/>
      <p:bldP spid="9231" grpId="0"/>
      <p:bldP spid="22" grpId="0"/>
      <p:bldP spid="23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75152D9-D542-4C3D-A0A3-0DAADE7C632A}"/>
              </a:ext>
            </a:extLst>
          </p:cNvPr>
          <p:cNvSpPr/>
          <p:nvPr/>
        </p:nvSpPr>
        <p:spPr>
          <a:xfrm>
            <a:off x="179512" y="222880"/>
            <a:ext cx="8748628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Рекомендуемые ресурсы сети Интернет</a:t>
            </a:r>
            <a:endParaRPr lang="ru-RU" sz="4000" b="1" cap="none" spc="0" dirty="0">
              <a:ln/>
              <a:effectLst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EEFFFCA-C7B9-4867-B0FF-6ED42D6C4091}"/>
              </a:ext>
            </a:extLst>
          </p:cNvPr>
          <p:cNvSpPr/>
          <p:nvPr/>
        </p:nvSpPr>
        <p:spPr>
          <a:xfrm>
            <a:off x="179512" y="1772816"/>
            <a:ext cx="8748629" cy="4727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Для качественной подготовки к ЕГЭ по математике  созданы сайты, обеспечивающий  поддержку работы учителя и самостоятельную работу учащихся:</a:t>
            </a:r>
          </a:p>
          <a:p>
            <a:endParaRPr lang="ru-RU" sz="2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  Официальный информационный портал единого государственного экзамена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http://www.ege.edu.ru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Образовательный портал для подготовки к экзаменам «Решу ЕГЭ»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https://ege.sdamgia.ru/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Открытый банк заданий ЕГЭ базового уровня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http://fipi.ru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Демонстрационные варианты КИМ 2022 гг.</a:t>
            </a:r>
            <a:r>
              <a:rPr lang="ru-RU" sz="24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http://fipi.ru</a:t>
            </a:r>
            <a:endParaRPr lang="ru-RU" sz="2400" dirty="0">
              <a:solidFill>
                <a:srgbClr val="FF000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Справочные материалы </a:t>
            </a:r>
            <a:r>
              <a:rPr lang="ru-RU" sz="2400" u="sng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http://www.mathnet.spb.ru/texts/ege_part_b/</a:t>
            </a:r>
            <a:endParaRPr lang="ru-RU" sz="2400" u="sng" dirty="0">
              <a:solidFill>
                <a:srgbClr val="FF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95000"/>
              </a:lnSpc>
              <a:spcAft>
                <a:spcPts val="0"/>
              </a:spcAft>
            </a:pPr>
            <a:r>
              <a:rPr lang="ru-RU" sz="2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Материалы для самостоятельной подготовки к ЕГЭ</a:t>
            </a:r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4731038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8640960" cy="60652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6.1. Решение ДЕМО ЕГЭ-2022-профиль и ДЕМО ЕГЭ-2022-база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https://ege314.ru/demonstratsionnye-varianty-ege-profilnyj-uroven/demonstratsionnyy-variant-ege-2022-matematika-profilnyy-uroven/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6.2. Варианты тренировочных и диагностических работ СТАДГРАД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Тренировочные задания по основным темам 10-11 класса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https://math100.ru/demo-variant-profilnogo-ege-po-matematike-2022/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6.3. Варианты для тренировки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https://alexlarin.net/ege/2022/ma_demo_2022_p.html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6.4. Советы тем, кто собирается сдавать ЕГЭ, и разъяснения по всем вопросам, связанным с ЕГЭ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https://blog.maximumtest.ru/post/profilnyj-ege-po-matematike-chto-nuzhno-znat.html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6.5. Запись на дистанционные платные курсы.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https://maximumtest.ru/ege?utm_source=blog&amp;utm_medium=content&amp;utm_campaign=allbe_ik_allclass_29-08-2020_name--ege-matematika-2021---ivanblog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6.6. Бесплатный тест по профориентации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u="sng" dirty="0">
                <a:solidFill>
                  <a:srgbClr val="FF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  <a:hlinkClick r:id="rId7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https://lancmanschool.ru/vocational-guidance/online-test/</a:t>
            </a:r>
            <a:endParaRPr lang="ru-RU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5605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C9B609CA-E972-4CF8-9A42-11A60ECE899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43" y="1196752"/>
            <a:ext cx="8629314" cy="4608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3221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192C1D0A-902A-4D6C-B66B-D2625DCF5C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27" y="1268760"/>
            <a:ext cx="8401066" cy="47396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24113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4577" y="1166597"/>
            <a:ext cx="5846371" cy="129382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На</a:t>
            </a:r>
            <a:r>
              <a:rPr lang="ru-RU" b="1" dirty="0"/>
              <a:t> </a:t>
            </a:r>
            <a:r>
              <a:rPr lang="ru-RU" b="1" dirty="0">
                <a:solidFill>
                  <a:schemeClr val="tx1"/>
                </a:solidFill>
              </a:rPr>
              <a:t>рисунке изображен график функции 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en-US" b="1" dirty="0">
                <a:solidFill>
                  <a:schemeClr val="tx1"/>
                </a:solidFill>
              </a:rPr>
              <a:t>f(x)=ax</a:t>
            </a:r>
            <a:r>
              <a:rPr lang="en-US" b="1" baseline="30000" dirty="0">
                <a:solidFill>
                  <a:schemeClr val="tx1"/>
                </a:solidFill>
              </a:rPr>
              <a:t>2</a:t>
            </a:r>
            <a:r>
              <a:rPr lang="en-US" b="1" dirty="0">
                <a:solidFill>
                  <a:schemeClr val="tx1"/>
                </a:solidFill>
              </a:rPr>
              <a:t> + </a:t>
            </a:r>
            <a:r>
              <a:rPr lang="en-US" b="1" dirty="0" err="1">
                <a:solidFill>
                  <a:schemeClr val="tx1"/>
                </a:solidFill>
              </a:rPr>
              <a:t>bx</a:t>
            </a:r>
            <a:r>
              <a:rPr lang="en-US" b="1" dirty="0">
                <a:solidFill>
                  <a:schemeClr val="tx1"/>
                </a:solidFill>
              </a:rPr>
              <a:t> + c</a:t>
            </a:r>
            <a:r>
              <a:rPr lang="ru-RU" b="1" dirty="0">
                <a:solidFill>
                  <a:schemeClr val="tx1"/>
                </a:solidFill>
              </a:rPr>
              <a:t>, где </a:t>
            </a:r>
            <a:r>
              <a:rPr lang="en-US" b="1" dirty="0" err="1">
                <a:solidFill>
                  <a:schemeClr val="tx1"/>
                </a:solidFill>
              </a:rPr>
              <a:t>a,b,c</a:t>
            </a:r>
            <a:r>
              <a:rPr lang="en-US" b="1" dirty="0">
                <a:solidFill>
                  <a:schemeClr val="tx1"/>
                </a:solidFill>
              </a:rPr>
              <a:t> – </a:t>
            </a:r>
            <a:r>
              <a:rPr lang="ru-RU" b="1" dirty="0">
                <a:solidFill>
                  <a:schemeClr val="tx1"/>
                </a:solidFill>
              </a:rPr>
              <a:t>целые числа. </a:t>
            </a:r>
            <a:endParaRPr lang="en-US" b="1" dirty="0">
              <a:solidFill>
                <a:schemeClr val="tx1"/>
              </a:solidFill>
            </a:endParaRPr>
          </a:p>
          <a:p>
            <a:pPr marL="0" indent="0">
              <a:buNone/>
            </a:pPr>
            <a:r>
              <a:rPr lang="ru-RU" b="1" dirty="0">
                <a:solidFill>
                  <a:schemeClr val="tx1"/>
                </a:solidFill>
              </a:rPr>
              <a:t>Найти значение </a:t>
            </a:r>
            <a:r>
              <a:rPr lang="en-US" b="1" dirty="0">
                <a:solidFill>
                  <a:schemeClr val="tx1"/>
                </a:solidFill>
              </a:rPr>
              <a:t>f(11).</a:t>
            </a:r>
            <a:endParaRPr lang="ru-RU" b="1" dirty="0">
              <a:solidFill>
                <a:schemeClr val="tx1"/>
              </a:solidFill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>
          <a:xfrm>
            <a:off x="226453" y="2442606"/>
            <a:ext cx="2355026" cy="3366655"/>
          </a:xfrm>
          <a:prstGeom prst="rect">
            <a:avLst/>
          </a:prstGeom>
        </p:spPr>
        <p:txBody>
          <a:bodyPr vert="horz" lIns="68580" tIns="34290" rIns="68580" bIns="34290" rtlCol="0">
            <a:normAutofit fontScale="9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b="1" i="1" u="sng" dirty="0"/>
              <a:t>3 </a:t>
            </a:r>
            <a:r>
              <a:rPr lang="ru-RU" sz="2100" b="1" i="1" u="sng" dirty="0"/>
              <a:t>способ</a:t>
            </a:r>
          </a:p>
          <a:p>
            <a:pPr marL="0" indent="0">
              <a:buNone/>
            </a:pPr>
            <a:r>
              <a:rPr lang="en-US" sz="2100" dirty="0"/>
              <a:t>f(x)= ax</a:t>
            </a:r>
            <a:r>
              <a:rPr lang="en-US" sz="2100" baseline="30000" dirty="0"/>
              <a:t>2</a:t>
            </a:r>
            <a:r>
              <a:rPr lang="en-US" sz="2100" dirty="0"/>
              <a:t> + </a:t>
            </a:r>
            <a:r>
              <a:rPr lang="en-US" sz="2100" dirty="0" err="1"/>
              <a:t>bx</a:t>
            </a:r>
            <a:r>
              <a:rPr lang="en-US" sz="2100" dirty="0"/>
              <a:t> + c </a:t>
            </a:r>
          </a:p>
          <a:p>
            <a:pPr marL="0" indent="0">
              <a:buNone/>
            </a:pPr>
            <a:r>
              <a:rPr lang="en-US" sz="2100" dirty="0"/>
              <a:t>f(x)= ax</a:t>
            </a:r>
            <a:r>
              <a:rPr lang="en-US" sz="2100" baseline="30000" dirty="0"/>
              <a:t>2</a:t>
            </a:r>
            <a:r>
              <a:rPr lang="en-US" sz="2100" dirty="0"/>
              <a:t> + </a:t>
            </a:r>
            <a:r>
              <a:rPr lang="en-US" sz="2100" dirty="0" err="1"/>
              <a:t>bx</a:t>
            </a:r>
            <a:r>
              <a:rPr lang="en-US" sz="2100" dirty="0"/>
              <a:t> + 3</a:t>
            </a:r>
          </a:p>
          <a:p>
            <a:pPr marL="0" indent="0">
              <a:buNone/>
            </a:pPr>
            <a:r>
              <a:rPr lang="en-US" sz="2100" dirty="0"/>
              <a:t>A(-2;-1); B(-1;0)</a:t>
            </a:r>
          </a:p>
          <a:p>
            <a:pPr marL="0" indent="0">
              <a:buNone/>
            </a:pPr>
            <a:r>
              <a:rPr lang="en-US" sz="2100" dirty="0"/>
              <a:t>4a-2b+3=-1</a:t>
            </a:r>
          </a:p>
          <a:p>
            <a:pPr marL="0" indent="0">
              <a:buNone/>
            </a:pPr>
            <a:r>
              <a:rPr lang="en-US" sz="2100" dirty="0"/>
              <a:t>a-b+3=0 </a:t>
            </a:r>
          </a:p>
          <a:p>
            <a:pPr marL="0" indent="0">
              <a:buNone/>
            </a:pPr>
            <a:r>
              <a:rPr lang="en-US" sz="2100" dirty="0"/>
              <a:t>4a-2b=-4</a:t>
            </a:r>
          </a:p>
          <a:p>
            <a:pPr marL="0" indent="0">
              <a:buNone/>
            </a:pPr>
            <a:r>
              <a:rPr lang="en-US" sz="2100" dirty="0"/>
              <a:t>a-b=-3</a:t>
            </a:r>
          </a:p>
          <a:p>
            <a:pPr marL="0" indent="0">
              <a:buNone/>
            </a:pPr>
            <a:r>
              <a:rPr lang="en-US" sz="2100" dirty="0"/>
              <a:t>4a-2b=-4</a:t>
            </a:r>
          </a:p>
          <a:p>
            <a:pPr marL="0" indent="0">
              <a:buNone/>
            </a:pPr>
            <a:r>
              <a:rPr lang="en-US" sz="2100" dirty="0"/>
              <a:t>-2a+2b=6</a:t>
            </a:r>
          </a:p>
          <a:p>
            <a:pPr marL="0" indent="0">
              <a:buNone/>
            </a:pPr>
            <a:endParaRPr lang="ru-RU" sz="2100" dirty="0"/>
          </a:p>
          <a:p>
            <a:pPr marL="0" indent="0">
              <a:buNone/>
            </a:pPr>
            <a:endParaRPr lang="ru-RU" sz="2100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65942" y="1304588"/>
            <a:ext cx="3569300" cy="4165928"/>
          </a:xfrm>
          <a:prstGeom prst="rect">
            <a:avLst/>
          </a:prstGeom>
        </p:spPr>
      </p:pic>
      <p:sp>
        <p:nvSpPr>
          <p:cNvPr id="9" name="Объект 2"/>
          <p:cNvSpPr txBox="1">
            <a:spLocks/>
          </p:cNvSpPr>
          <p:nvPr/>
        </p:nvSpPr>
        <p:spPr>
          <a:xfrm>
            <a:off x="0" y="3725141"/>
            <a:ext cx="365592" cy="83721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950" dirty="0"/>
              <a:t>{</a:t>
            </a:r>
            <a:endParaRPr lang="ru-RU" sz="4950" dirty="0"/>
          </a:p>
        </p:txBody>
      </p:sp>
      <p:sp>
        <p:nvSpPr>
          <p:cNvPr id="10" name="Объект 2"/>
          <p:cNvSpPr txBox="1">
            <a:spLocks/>
          </p:cNvSpPr>
          <p:nvPr/>
        </p:nvSpPr>
        <p:spPr>
          <a:xfrm>
            <a:off x="-17387" y="4357502"/>
            <a:ext cx="365592" cy="83721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950" dirty="0"/>
              <a:t>{</a:t>
            </a:r>
            <a:endParaRPr lang="ru-RU" sz="4950" dirty="0"/>
          </a:p>
        </p:txBody>
      </p:sp>
      <p:sp>
        <p:nvSpPr>
          <p:cNvPr id="11" name="Объект 2"/>
          <p:cNvSpPr txBox="1">
            <a:spLocks/>
          </p:cNvSpPr>
          <p:nvPr/>
        </p:nvSpPr>
        <p:spPr>
          <a:xfrm>
            <a:off x="0" y="5051911"/>
            <a:ext cx="365592" cy="837210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4950" dirty="0"/>
              <a:t>{</a:t>
            </a:r>
            <a:endParaRPr lang="ru-RU" sz="4950" dirty="0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2749379" y="3048162"/>
            <a:ext cx="2734293" cy="1994758"/>
          </a:xfrm>
          <a:prstGeom prst="rect">
            <a:avLst/>
          </a:prstGeom>
        </p:spPr>
        <p:txBody>
          <a:bodyPr vert="horz" lIns="68580" tIns="34290" rIns="68580" bIns="34290" rtlCol="0">
            <a:normAutofit lnSpcReduction="1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/>
              <a:t>a=1</a:t>
            </a:r>
          </a:p>
          <a:p>
            <a:pPr marL="0" indent="0">
              <a:buNone/>
            </a:pPr>
            <a:r>
              <a:rPr lang="en-US" sz="2100" dirty="0"/>
              <a:t>1-b=-3</a:t>
            </a:r>
          </a:p>
          <a:p>
            <a:pPr marL="0" indent="0">
              <a:buNone/>
            </a:pPr>
            <a:r>
              <a:rPr lang="en-US" sz="2100" dirty="0"/>
              <a:t>b=4</a:t>
            </a:r>
          </a:p>
          <a:p>
            <a:pPr marL="0" indent="0">
              <a:buNone/>
            </a:pPr>
            <a:r>
              <a:rPr lang="en-US" sz="2100" dirty="0"/>
              <a:t>f(x)= x</a:t>
            </a:r>
            <a:r>
              <a:rPr lang="en-US" sz="2100" baseline="30000" dirty="0"/>
              <a:t>2</a:t>
            </a:r>
            <a:r>
              <a:rPr lang="en-US" sz="2100" dirty="0"/>
              <a:t> + 4x +3</a:t>
            </a:r>
          </a:p>
          <a:p>
            <a:pPr marL="0" indent="0">
              <a:buNone/>
            </a:pPr>
            <a:r>
              <a:rPr lang="en-US" sz="2100" dirty="0"/>
              <a:t>f(11)=11</a:t>
            </a:r>
            <a:r>
              <a:rPr lang="en-US" sz="2100" baseline="30000" dirty="0"/>
              <a:t>2</a:t>
            </a:r>
            <a:r>
              <a:rPr lang="en-US" sz="2100" dirty="0"/>
              <a:t> +44+3=168 </a:t>
            </a:r>
          </a:p>
          <a:p>
            <a:pPr marL="0" indent="0">
              <a:buNone/>
            </a:pPr>
            <a:endParaRPr lang="ru-RU" sz="2100" dirty="0"/>
          </a:p>
          <a:p>
            <a:pPr marL="0" indent="0">
              <a:buNone/>
            </a:pPr>
            <a:endParaRPr lang="ru-RU" sz="21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4181" y="4891763"/>
            <a:ext cx="1836357" cy="676553"/>
          </a:xfrm>
          <a:prstGeom prst="rect">
            <a:avLst/>
          </a:prstGeom>
        </p:spPr>
      </p:pic>
      <p:sp>
        <p:nvSpPr>
          <p:cNvPr id="14" name="Объект 2"/>
          <p:cNvSpPr txBox="1">
            <a:spLocks/>
          </p:cNvSpPr>
          <p:nvPr/>
        </p:nvSpPr>
        <p:spPr>
          <a:xfrm>
            <a:off x="3094099" y="5051911"/>
            <a:ext cx="427511" cy="3562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1</a:t>
            </a:r>
            <a:endParaRPr lang="ru-RU" sz="2400" dirty="0"/>
          </a:p>
        </p:txBody>
      </p:sp>
      <p:sp>
        <p:nvSpPr>
          <p:cNvPr id="15" name="Объект 2"/>
          <p:cNvSpPr txBox="1">
            <a:spLocks/>
          </p:cNvSpPr>
          <p:nvPr/>
        </p:nvSpPr>
        <p:spPr>
          <a:xfrm>
            <a:off x="3489528" y="5051910"/>
            <a:ext cx="427511" cy="3562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6</a:t>
            </a:r>
            <a:endParaRPr lang="ru-RU" sz="2400" dirty="0"/>
          </a:p>
        </p:txBody>
      </p:sp>
      <p:sp>
        <p:nvSpPr>
          <p:cNvPr id="16" name="Объект 2"/>
          <p:cNvSpPr txBox="1">
            <a:spLocks/>
          </p:cNvSpPr>
          <p:nvPr/>
        </p:nvSpPr>
        <p:spPr>
          <a:xfrm>
            <a:off x="3902770" y="5033928"/>
            <a:ext cx="427511" cy="356260"/>
          </a:xfrm>
          <a:prstGeom prst="rect">
            <a:avLst/>
          </a:prstGeom>
        </p:spPr>
        <p:txBody>
          <a:bodyPr vert="horz" lIns="68580" tIns="34290" rIns="68580" bIns="3429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8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37098312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4E91931-5B70-4F74-8EC2-02C22C58807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3841" y="1124744"/>
            <a:ext cx="8474316" cy="500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802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D696DEE8-88CE-4D01-BF9A-E651F1AF7BC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7544" y="1412776"/>
            <a:ext cx="8232314" cy="45346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882509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327CD1B0-88D1-4126-A0B8-172B352182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438" y="1124744"/>
            <a:ext cx="8541158" cy="50405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1639958"/>
      </p:ext>
    </p:extLst>
  </p:cSld>
  <p:clrMapOvr>
    <a:masterClrMapping/>
  </p:clrMapOvr>
</p:sld>
</file>

<file path=ppt/theme/theme1.xml><?xml version="1.0" encoding="utf-8"?>
<a:theme xmlns:a="http://schemas.openxmlformats.org/drawingml/2006/main" name="Базис">
  <a:themeElements>
    <a:clrScheme name="Базис">
      <a:dk1>
        <a:srgbClr val="000000"/>
      </a:dk1>
      <a:lt1>
        <a:srgbClr val="FFFFFF"/>
      </a:lt1>
      <a:dk2>
        <a:srgbClr val="565349"/>
      </a:dk2>
      <a:lt2>
        <a:srgbClr val="DDDDDD"/>
      </a:lt2>
      <a:accent1>
        <a:srgbClr val="A6B727"/>
      </a:accent1>
      <a:accent2>
        <a:srgbClr val="DF5327"/>
      </a:accent2>
      <a:accent3>
        <a:srgbClr val="FE9E00"/>
      </a:accent3>
      <a:accent4>
        <a:srgbClr val="418AB3"/>
      </a:accent4>
      <a:accent5>
        <a:srgbClr val="D7D447"/>
      </a:accent5>
      <a:accent6>
        <a:srgbClr val="818183"/>
      </a:accent6>
      <a:hlink>
        <a:srgbClr val="F59E00"/>
      </a:hlink>
      <a:folHlink>
        <a:srgbClr val="B2B2B2"/>
      </a:folHlink>
    </a:clrScheme>
    <a:fontScheme name="Базис">
      <a:maj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orbel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Базис">
      <a:fillStyleLst>
        <a:solidFill>
          <a:schemeClr val="phClr"/>
        </a:solidFill>
        <a:solidFill>
          <a:schemeClr val="phClr">
            <a:tint val="55000"/>
            <a:satMod val="13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  <a:satMod val="105000"/>
              </a:schemeClr>
            </a:gs>
            <a:gs pos="100000">
              <a:schemeClr val="phClr">
                <a:shade val="80000"/>
                <a:satMod val="12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27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hade val="95000"/>
            <a:satMod val="140000"/>
          </a:schemeClr>
        </a:solidFill>
        <a:solidFill>
          <a:schemeClr val="phClr">
            <a:tint val="90000"/>
            <a:shade val="85000"/>
            <a:satMod val="160000"/>
            <a:lumMod val="110000"/>
          </a:schemeClr>
        </a:soli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Basis" id="{5665723A-49BA-4B57-8411-A56F8F207965}" vid="{90E45F77-AEFC-46EF-A7C1-5B338C297B02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TM03457444[[fn=Основа]]</Template>
  <TotalTime>0</TotalTime>
  <Words>2659</Words>
  <Application>Microsoft Office PowerPoint</Application>
  <PresentationFormat>Экран (4:3)</PresentationFormat>
  <Paragraphs>338</Paragraphs>
  <Slides>35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3" baseType="lpstr">
      <vt:lpstr>Arial</vt:lpstr>
      <vt:lpstr>Calibri</vt:lpstr>
      <vt:lpstr>Cambria Math</vt:lpstr>
      <vt:lpstr>Corbel</vt:lpstr>
      <vt:lpstr>Times New Roman</vt:lpstr>
      <vt:lpstr>Trebuchet MS</vt:lpstr>
      <vt:lpstr>Базис</vt:lpstr>
      <vt:lpstr>Формула</vt:lpstr>
      <vt:lpstr>ЕГЭ-2022, математика профильный уровень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№ 1 В чемпионате по гимнастике участвуют 50 спортсменок: 24 из США, 13 из Мексики, остальные — из Канады. Порядок, в котором выступают гимнастки, определяется жребием. Найдите вероятность того, что спортсменка, выступающая первой, окажется из Канады. </vt:lpstr>
      <vt:lpstr>  № 2 В среднем из 1400 садовых насосов, поступивших в продажу, 14 подтекают. Найдите вероятность того, что один случайно выбранный для контроля насос не подтекает.  </vt:lpstr>
      <vt:lpstr>   № 3 Фабрика выпускает сумки. В среднем на 190 качественных сумок приходится восемь сумок со скрытыми дефектами. Найдите вероятность того, что купленная сумка окажется качественной. Результат округлите до сотых.  </vt:lpstr>
      <vt:lpstr>Вероятность и правило произведения</vt:lpstr>
      <vt:lpstr>Презентация PowerPoint</vt:lpstr>
      <vt:lpstr>  № 5 В случайном эксперименте бросают три игральные кости. Найдите вероятность того, что в сумме выпадет 7 очков. Результат округлите до сотых.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Особенности оценивания работ профильного ЕГЭ Экспертами предметной комиссии</dc:title>
  <dc:creator>Андрей Павлов</dc:creator>
  <cp:lastModifiedBy>Фируза Сафаргалиева</cp:lastModifiedBy>
  <cp:revision>50</cp:revision>
  <dcterms:created xsi:type="dcterms:W3CDTF">2019-01-28T22:20:52Z</dcterms:created>
  <dcterms:modified xsi:type="dcterms:W3CDTF">2022-03-15T18:10:48Z</dcterms:modified>
</cp:coreProperties>
</file>