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9" r:id="rId12"/>
    <p:sldId id="271" r:id="rId13"/>
    <p:sldId id="270" r:id="rId14"/>
    <p:sldId id="272" r:id="rId15"/>
    <p:sldId id="274" r:id="rId16"/>
    <p:sldId id="275" r:id="rId17"/>
    <p:sldId id="276" r:id="rId18"/>
    <p:sldId id="277" r:id="rId19"/>
    <p:sldId id="278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Место живой природы в структуре хозяйства Ростовской области</c:v>
                </c:pt>
              </c:strCache>
            </c:strRef>
          </c:tx>
          <c:explosion val="41"/>
          <c:cat>
            <c:strRef>
              <c:f>Лист1!$A$2:$A$3</c:f>
              <c:strCache>
                <c:ptCount val="2"/>
                <c:pt idx="0">
                  <c:v>Поля,пастбища, города, заводы и др.</c:v>
                </c:pt>
                <c:pt idx="1">
                  <c:v>Природа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93</c:v>
                </c:pt>
                <c:pt idx="1">
                  <c:v>7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59632" y="620688"/>
            <a:ext cx="6912768" cy="2664296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Презентация к занятию: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«Красная книга Ростовской области»</a:t>
            </a:r>
          </a:p>
          <a:p>
            <a:pPr algn="ctr"/>
            <a:endParaRPr lang="ru-RU" sz="1400" b="1" dirty="0" smtClean="0">
              <a:solidFill>
                <a:srgbClr val="C00000"/>
              </a:solidFill>
            </a:endParaRPr>
          </a:p>
          <a:p>
            <a:pPr algn="ctr"/>
            <a:endParaRPr lang="ru-RU" sz="1400" b="1" dirty="0" smtClean="0">
              <a:solidFill>
                <a:srgbClr val="C00000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C00000"/>
                </a:solidFill>
              </a:rPr>
              <a:t>Автор-разработчик: </a:t>
            </a:r>
            <a:r>
              <a:rPr lang="ru-RU" sz="1400" b="1" dirty="0" err="1" smtClean="0">
                <a:solidFill>
                  <a:srgbClr val="C00000"/>
                </a:solidFill>
              </a:rPr>
              <a:t>Мирошникова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О</a:t>
            </a:r>
            <a:r>
              <a:rPr lang="ru-RU" sz="1400" b="1" dirty="0" smtClean="0">
                <a:solidFill>
                  <a:srgbClr val="C00000"/>
                </a:solidFill>
              </a:rPr>
              <a:t>льга Сергеевна</a:t>
            </a:r>
          </a:p>
          <a:p>
            <a:pPr algn="r"/>
            <a:r>
              <a:rPr lang="ru-RU" sz="1400" b="1" dirty="0" smtClean="0">
                <a:solidFill>
                  <a:srgbClr val="C00000"/>
                </a:solidFill>
              </a:rPr>
              <a:t>Педагог дополнительного образования МБУ ДО «ДЭБЦ»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" name="Picture 12" descr="https://189131.selcdn.ru/leonardo/uploadsForSiteId/6402/content/53522560-4cc5-4195-a91a-db22c80c3e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717032"/>
            <a:ext cx="3518744" cy="23458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Сайгак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https://www.floranimal.ru/upload/iblock/eef/eef9b4c6761fe804bba6cfeeabbf1c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184576" cy="43949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Земляной зайчик или </a:t>
            </a:r>
            <a:r>
              <a:rPr lang="ru-RU" sz="2800" b="1" dirty="0" err="1" smtClean="0">
                <a:solidFill>
                  <a:schemeClr val="bg1"/>
                </a:solidFill>
              </a:rPr>
              <a:t>тарбаганчик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6626" name="Picture 2" descr="https://tursar.ru/image/img2534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417488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Дрофа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8674" name="Picture 2" descr="https://www.grosstrappe.at/files/content/pictures/individual/biology_Haehne_Nahrungssuche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5256584" cy="39455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Орел степной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5604" name="Picture 4" descr="https://placepic.ru/wp-content/uploads/2019/03/s1200-4-1024x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178551" cy="4668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189131.selcdn.ru/leonardo/uploadsForSiteId/6402/content/53522560-4cc5-4195-a91a-db22c80c3e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839223" cy="5226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AppData\Local\Temp\Rar$DIa3608.42903\IMG_20210615_185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60648"/>
            <a:ext cx="3456384" cy="2592288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2636912"/>
            <a:ext cx="4104456" cy="72008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Ковыль Залесского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Степь возле микрорайона Шахтерский.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32040" y="476672"/>
            <a:ext cx="3600400" cy="216024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Ковыль Залесского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— редкий вид. Занесен в Красную книгу России.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В России проходит северная граница ареала произрастания в степях.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Admin\Desktop\фоточки\DSC_01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4139952" cy="275996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563888" y="5733256"/>
            <a:ext cx="4104456" cy="93610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Ирис карликовый (Касатик карликовый)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 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Степь возле хутора Богданов.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645024"/>
            <a:ext cx="4067944" cy="223224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И́рис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ка́рликовый</a:t>
            </a:r>
            <a:r>
              <a:rPr lang="ru-RU" dirty="0" smtClean="0">
                <a:solidFill>
                  <a:srgbClr val="C00000"/>
                </a:solidFill>
              </a:rPr>
              <a:t>, или </a:t>
            </a:r>
            <a:r>
              <a:rPr lang="ru-RU" b="1" dirty="0" err="1" smtClean="0">
                <a:solidFill>
                  <a:srgbClr val="C00000"/>
                </a:solidFill>
              </a:rPr>
              <a:t>Каса́тик</a:t>
            </a:r>
            <a:r>
              <a:rPr lang="ru-RU" b="1" dirty="0" smtClean="0">
                <a:solidFill>
                  <a:srgbClr val="C00000"/>
                </a:solidFill>
              </a:rPr>
              <a:t> карликовый</a:t>
            </a:r>
            <a:r>
              <a:rPr lang="ru-RU" dirty="0" smtClean="0">
                <a:solidFill>
                  <a:srgbClr val="C00000"/>
                </a:solidFill>
              </a:rPr>
              <a:t>, или </a:t>
            </a:r>
            <a:r>
              <a:rPr lang="ru-RU" b="1" dirty="0" smtClean="0">
                <a:solidFill>
                  <a:srgbClr val="C00000"/>
                </a:solidFill>
              </a:rPr>
              <a:t>Ирис </a:t>
            </a:r>
            <a:r>
              <a:rPr lang="ru-RU" b="1" dirty="0" err="1" smtClean="0">
                <a:solidFill>
                  <a:srgbClr val="C00000"/>
                </a:solidFill>
              </a:rPr>
              <a:t>ни́зкий</a:t>
            </a:r>
            <a:r>
              <a:rPr lang="ru-RU" dirty="0" smtClean="0">
                <a:solidFill>
                  <a:srgbClr val="C00000"/>
                </a:solidFill>
              </a:rPr>
              <a:t>  — вид многолетних травянистых растений рода Ирис. семейства Ирисовые.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Включён в Красную книгу России.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Первоцвет.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Admin\Desktop\самая красивая страна\IMG_20190421_145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96" y="188640"/>
            <a:ext cx="3780420" cy="504056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4869160"/>
            <a:ext cx="4320480" cy="115212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Тюльпан </a:t>
            </a:r>
            <a:r>
              <a:rPr lang="ru-RU" b="1" dirty="0" err="1" smtClean="0">
                <a:solidFill>
                  <a:srgbClr val="C00000"/>
                </a:solidFill>
              </a:rPr>
              <a:t>Шренка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Степь возле хутора Богданов.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  <a:p>
            <a:endParaRPr lang="ru-RU" sz="1400" b="1" dirty="0" smtClean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32040" y="476672"/>
            <a:ext cx="3600400" cy="56166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Тюльпа́н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Шре́нка</a:t>
            </a:r>
            <a:r>
              <a:rPr lang="ru-RU" dirty="0" smtClean="0">
                <a:solidFill>
                  <a:srgbClr val="C00000"/>
                </a:solidFill>
              </a:rPr>
              <a:t>—вид рода Тюльпан.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Категорически </a:t>
            </a:r>
            <a:r>
              <a:rPr lang="ru-RU" dirty="0" smtClean="0">
                <a:solidFill>
                  <a:srgbClr val="C00000"/>
                </a:solidFill>
              </a:rPr>
              <a:t>запрещён сбор растений на букеты и выкапывание луковиц, продажа цветов и луковиц.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Считается одним из родоначальников первых культурных сортов тюльпанов.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Первоцвет.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От </a:t>
            </a:r>
            <a:r>
              <a:rPr lang="ru-RU" dirty="0" smtClean="0">
                <a:solidFill>
                  <a:srgbClr val="C00000"/>
                </a:solidFill>
              </a:rPr>
              <a:t>сбора цветов очень страдает, так как размножается семенами.</a:t>
            </a:r>
          </a:p>
          <a:p>
            <a:pPr algn="ctr"/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dmin\Desktop\фоточки\Новая папка\DSC00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2591946" cy="194421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2132856"/>
            <a:ext cx="4320480" cy="115212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Остромордая лягушка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Северский Донец, район урочища Хоботок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0" y="188640"/>
            <a:ext cx="3600400" cy="20162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Этот вид лягушек не отличается крупными размерами, достигая максимальной длины в 7 см. Отличительным признаком является остроносая мордочка.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9699" name="Picture 3" descr="C:\Users\Admin\Desktop\2021-12-06_12-43-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420888"/>
            <a:ext cx="2960888" cy="403244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283968" y="5373216"/>
            <a:ext cx="4320480" cy="115212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err="1" smtClean="0">
                <a:solidFill>
                  <a:srgbClr val="C00000"/>
                </a:solidFill>
              </a:rPr>
              <a:t>Боливария</a:t>
            </a:r>
            <a:r>
              <a:rPr lang="ru-RU" sz="1400" b="1" dirty="0" smtClean="0">
                <a:solidFill>
                  <a:srgbClr val="C00000"/>
                </a:solidFill>
              </a:rPr>
              <a:t> короткокрылая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Урочище </a:t>
            </a:r>
            <a:r>
              <a:rPr lang="ru-RU" sz="1400" b="1" dirty="0" err="1" smtClean="0">
                <a:solidFill>
                  <a:srgbClr val="C00000"/>
                </a:solidFill>
              </a:rPr>
              <a:t>Пухляковские</a:t>
            </a:r>
            <a:r>
              <a:rPr lang="ru-RU" sz="1400" b="1" dirty="0" smtClean="0">
                <a:solidFill>
                  <a:srgbClr val="C00000"/>
                </a:solidFill>
              </a:rPr>
              <a:t> холмы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4005064"/>
            <a:ext cx="3600400" cy="20162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Этот вид насекомых из семейства богомолов. Длина тела самцов 34—45 мм, самок — 40—53 мм</a:t>
            </a:r>
            <a:r>
              <a:rPr lang="ru-RU" sz="1400" b="1" baseline="30000" dirty="0" smtClean="0">
                <a:solidFill>
                  <a:srgbClr val="C00000"/>
                </a:solidFill>
              </a:rPr>
              <a:t>.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Admin\Desktop\2021-12-06_13-00-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88640"/>
            <a:ext cx="2857500" cy="3667125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395536" y="4509120"/>
            <a:ext cx="3600400" cy="20162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Бражник молочайный— вид бабочек из семейства бражников.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Бабочка в размахе крыльев 65—80 мм. Вечером питается на цветках, ночью прилетает на свет. Пестро окрашенные красивые гусеницы питаются на молочае</a:t>
            </a:r>
          </a:p>
          <a:p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30722" name="Picture 2" descr="C:\Users\Admin\Desktop\2021-12-06_12-44-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8640"/>
            <a:ext cx="2709838" cy="3604515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3140968"/>
            <a:ext cx="3312368" cy="115212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Гусеница Бражника молочайного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Урочище </a:t>
            </a:r>
            <a:r>
              <a:rPr lang="ru-RU" sz="1400" b="1" dirty="0" err="1" smtClean="0">
                <a:solidFill>
                  <a:srgbClr val="C00000"/>
                </a:solidFill>
              </a:rPr>
              <a:t>Пухляковские</a:t>
            </a:r>
            <a:r>
              <a:rPr lang="ru-RU" sz="1400" b="1" dirty="0" smtClean="0">
                <a:solidFill>
                  <a:srgbClr val="C00000"/>
                </a:solidFill>
              </a:rPr>
              <a:t> холмы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2996952"/>
            <a:ext cx="3312368" cy="115212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err="1" smtClean="0">
                <a:solidFill>
                  <a:srgbClr val="C00000"/>
                </a:solidFill>
              </a:rPr>
              <a:t>Дыбка</a:t>
            </a:r>
            <a:r>
              <a:rPr lang="ru-RU" sz="1400" b="1" dirty="0" smtClean="0">
                <a:solidFill>
                  <a:srgbClr val="C00000"/>
                </a:solidFill>
              </a:rPr>
              <a:t> степная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Фото из личного архива.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Урочище </a:t>
            </a:r>
            <a:r>
              <a:rPr lang="ru-RU" sz="1400" b="1" dirty="0" err="1" smtClean="0">
                <a:solidFill>
                  <a:srgbClr val="C00000"/>
                </a:solidFill>
              </a:rPr>
              <a:t>Пухляковские</a:t>
            </a:r>
            <a:r>
              <a:rPr lang="ru-RU" sz="1400" b="1" dirty="0" smtClean="0">
                <a:solidFill>
                  <a:srgbClr val="C00000"/>
                </a:solidFill>
              </a:rPr>
              <a:t> холмы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20072" y="4437112"/>
            <a:ext cx="3600400" cy="201622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err="1" smtClean="0">
                <a:solidFill>
                  <a:srgbClr val="C00000"/>
                </a:solidFill>
              </a:rPr>
              <a:t>Дыбка</a:t>
            </a:r>
            <a:r>
              <a:rPr lang="ru-RU" sz="1400" b="1" dirty="0" smtClean="0">
                <a:solidFill>
                  <a:srgbClr val="C00000"/>
                </a:solidFill>
              </a:rPr>
              <a:t> степная – самый большой кузнечик России! Длина тела самки без яйцеклада 70—80 мм, длина яйцеклада 30—40 мм. </a:t>
            </a:r>
          </a:p>
          <a:p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xn--80aegdhqhwffes2b0h.xn--p1ai/images/dzo_logo_n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227692" cy="1584176"/>
          </a:xfrm>
          <a:prstGeom prst="rect">
            <a:avLst/>
          </a:prstGeom>
          <a:noFill/>
        </p:spPr>
      </p:pic>
      <p:pic>
        <p:nvPicPr>
          <p:cNvPr id="2051" name="Picture 3" descr="C:\Users\Admin\Downloads\2021-12-06_22-35-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304020"/>
            <a:ext cx="6300192" cy="364071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139952" y="620688"/>
            <a:ext cx="4464496" cy="1346448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Цени и охраняй живую природу рядом!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irfairytale.ru/800/600/https/i.pinimg.com/originals/08/dc/74/08dc74f130dd99da303da806c1497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65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707904" y="908720"/>
            <a:ext cx="4464496" cy="561662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https://placepic.ru/zhivotnye/pticy-stepnoj-orel-50-foto.html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en-US" sz="1400" b="1" dirty="0" smtClean="0">
                <a:solidFill>
                  <a:srgbClr val="C00000"/>
                </a:solidFill>
              </a:rPr>
              <a:t>floranimal.ru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https://www.floranimal.ru/animals/catalog/polorogie/saygak/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https://oleniy.ru/fotoalbom/182-sokhranenie-ischezayushchego-vida-nasha-obshchaya-zadacha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https://ronya.livejournal.com/1151294.html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https://antonio-d50.livejournal.com/331179.html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</a:t>
            </a:r>
            <a:r>
              <a:rPr lang="ru-RU" sz="1400" b="1" dirty="0" err="1" smtClean="0">
                <a:solidFill>
                  <a:srgbClr val="C00000"/>
                </a:solidFill>
              </a:rPr>
              <a:t>историческая-самара.рф</a:t>
            </a:r>
            <a:r>
              <a:rPr lang="ru-RU" sz="1400" b="1" dirty="0" smtClean="0">
                <a:solidFill>
                  <a:srgbClr val="C00000"/>
                </a:solidFill>
              </a:rPr>
              <a:t>/%</a:t>
            </a:r>
            <a:r>
              <a:rPr lang="en-US" sz="1400" b="1" dirty="0" smtClean="0">
                <a:solidFill>
                  <a:srgbClr val="C00000"/>
                </a:solidFill>
              </a:rPr>
              <a:t>D0%BA%D0%B0%D1%82%D0%B0%D0%BB%D0%BE%D0%B3/%D1%81%D0%B0%D0%BC%D0%B0%D1%80%D1%81%D0%BA%D0%B0%D1%8F-%D0%BF%D1%80%D0%B8%D1%80%D0%BE%D0%B4%D0%B0/%D0%B6%D0%B8%D0%B2%D0%BE%D1%82%D0%BD%D1%8B%D0%B9-%D0%BC%D0%B8%D1%80/%D0%BF%D1%82%D0%B8%D1%86%D1%8B.html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rgbClr val="C00000"/>
                </a:solidFill>
              </a:rPr>
              <a:t>https://animalreader.ru/kudryavyj-pelikan-ptitsa-s-originalnoj-pricheskoj.html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1628800"/>
            <a:ext cx="2771800" cy="129614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err="1" smtClean="0">
                <a:solidFill>
                  <a:srgbClr val="C00000"/>
                </a:solidFill>
              </a:rPr>
              <a:t>Фото-материалы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 для </a:t>
            </a:r>
            <a:r>
              <a:rPr lang="ru-RU" sz="1400" b="1" dirty="0" err="1" smtClean="0">
                <a:solidFill>
                  <a:srgbClr val="C00000"/>
                </a:solidFill>
              </a:rPr>
              <a:t>упражнения-энергизатора</a:t>
            </a:r>
            <a:r>
              <a:rPr lang="ru-RU" sz="1400" b="1" dirty="0" smtClean="0">
                <a:solidFill>
                  <a:srgbClr val="C00000"/>
                </a:solidFill>
              </a:rPr>
              <a:t> были </a:t>
            </a:r>
            <a:r>
              <a:rPr lang="ru-RU" sz="1400" b="1" dirty="0" smtClean="0">
                <a:solidFill>
                  <a:srgbClr val="C00000"/>
                </a:solidFill>
              </a:rPr>
              <a:t>взяты с сайтов: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3717032"/>
            <a:ext cx="2771800" cy="129614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Огромное спасибо за великолепные фотоработы!</a:t>
            </a:r>
            <a:endParaRPr lang="ru-RU" sz="14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heaclub.ru/tim/f0a5319175a236f8cc7f58179d024d4f/vot-chto-dolzhno-poluchits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0124" y="3140968"/>
            <a:ext cx="2114254" cy="3168352"/>
          </a:xfrm>
          <a:prstGeom prst="rect">
            <a:avLst/>
          </a:prstGeom>
          <a:noFill/>
        </p:spPr>
      </p:pic>
      <p:pic>
        <p:nvPicPr>
          <p:cNvPr id="2058" name="Picture 10" descr="https://img.elo7.com.br/product/zoom/1E5C403/totem-de-chao-avulso-semaforo-transito-transito-menino-carros-totens-decoraca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068960"/>
            <a:ext cx="2899042" cy="3168352"/>
          </a:xfrm>
          <a:prstGeom prst="rect">
            <a:avLst/>
          </a:prstGeom>
          <a:noFill/>
        </p:spPr>
      </p:pic>
      <p:pic>
        <p:nvPicPr>
          <p:cNvPr id="2056" name="Picture 8" descr="https://zagadki-dlya-detej.ru/wp-content/uploads/2021/07/bez-imeni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284984"/>
            <a:ext cx="2880320" cy="2880320"/>
          </a:xfrm>
          <a:prstGeom prst="rect">
            <a:avLst/>
          </a:prstGeom>
          <a:noFill/>
        </p:spPr>
      </p:pic>
      <p:pic>
        <p:nvPicPr>
          <p:cNvPr id="2060" name="Picture 12" descr="https://189131.selcdn.ru/leonardo/uploadsForSiteId/6402/content/53522560-4cc5-4195-a91a-db22c80c3e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4664"/>
            <a:ext cx="3518744" cy="234583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5508104" y="836712"/>
            <a:ext cx="2642592" cy="1562472"/>
          </a:xfrm>
          <a:prstGeom prst="round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67544" y="548680"/>
          <a:ext cx="633670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12" descr="https://189131.selcdn.ru/leonardo/uploadsForSiteId/6402/content/53522560-4cc5-4195-a91a-db22c80c3e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77072"/>
            <a:ext cx="3518744" cy="23458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nimalreader.ru/wp-content/uploads/2015/12/kudrjavyj-pelikan-ptica-s-originalnoj-pricheskoj-animal-reader.-ru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6747924" cy="44705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Кудрявый пеликан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Мохноногий сыч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8436" name="Picture 4" descr="https://xn----7sbbaazuatxpyidedi7gqh.xn--p1ai/i/priroda/Aves/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6378040" cy="5112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Ковыль перистый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2532" name="Picture 4" descr="https://na-dache.pro/uploads/posts/2021-06/1623250167_39-p-foto-rasteniya-kovil-feierverk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992324" cy="4665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c.pics.livejournal.com/ronya/800698/1138882/1138882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7128792" cy="4752528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Тюльпан </a:t>
            </a:r>
            <a:r>
              <a:rPr lang="ru-RU" sz="2800" b="1" dirty="0" err="1" smtClean="0">
                <a:solidFill>
                  <a:schemeClr val="bg1"/>
                </a:solidFill>
              </a:rPr>
              <a:t>Шренка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88640"/>
            <a:ext cx="4464496" cy="91440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Крапчатый суслик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3554" name="Picture 2" descr="https://oleniy.ru/images/2017-01-12-fotootchet-krapchatye-istorii/6_6669_%D0%BF%D1%80_%D1%83%D1%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392488" cy="2895382"/>
          </a:xfrm>
          <a:prstGeom prst="rect">
            <a:avLst/>
          </a:prstGeom>
          <a:noFill/>
        </p:spPr>
      </p:pic>
      <p:pic>
        <p:nvPicPr>
          <p:cNvPr id="23556" name="Picture 4" descr="https://tursar.ru/image/img2528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305</Words>
  <Application>Microsoft Office PowerPoint</Application>
  <PresentationFormat>Экран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46</cp:revision>
  <dcterms:created xsi:type="dcterms:W3CDTF">2021-12-06T04:37:36Z</dcterms:created>
  <dcterms:modified xsi:type="dcterms:W3CDTF">2021-12-06T21:50:44Z</dcterms:modified>
</cp:coreProperties>
</file>