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85" r:id="rId6"/>
    <p:sldId id="261" r:id="rId7"/>
    <p:sldId id="262" r:id="rId8"/>
    <p:sldId id="263" r:id="rId9"/>
    <p:sldId id="264" r:id="rId10"/>
    <p:sldId id="265" r:id="rId11"/>
    <p:sldId id="283" r:id="rId12"/>
    <p:sldId id="289" r:id="rId13"/>
    <p:sldId id="267" r:id="rId14"/>
    <p:sldId id="286" r:id="rId15"/>
    <p:sldId id="288" r:id="rId16"/>
    <p:sldId id="301" r:id="rId17"/>
    <p:sldId id="302" r:id="rId18"/>
    <p:sldId id="274" r:id="rId19"/>
    <p:sldId id="272" r:id="rId20"/>
    <p:sldId id="290" r:id="rId21"/>
    <p:sldId id="293" r:id="rId22"/>
    <p:sldId id="300" r:id="rId23"/>
    <p:sldId id="292" r:id="rId24"/>
    <p:sldId id="280" r:id="rId25"/>
    <p:sldId id="306" r:id="rId26"/>
    <p:sldId id="305" r:id="rId27"/>
    <p:sldId id="281" r:id="rId28"/>
    <p:sldId id="282" r:id="rId29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44025E"/>
    <a:srgbClr val="0066CC"/>
    <a:srgbClr val="0000FF"/>
    <a:srgbClr val="CC3300"/>
    <a:srgbClr val="660066"/>
    <a:srgbClr val="008080"/>
    <a:srgbClr val="009999"/>
    <a:srgbClr val="E491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77" d="100"/>
          <a:sy n="77" d="100"/>
        </p:scale>
        <p:origin x="-684" y="-6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3" d="100"/>
        <a:sy n="163" d="100"/>
      </p:scale>
      <p:origin x="0" y="129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9" name="Рисунок 38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0" name="Рисунок 3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81" name="Рисунок 8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82" name="Рисунок 81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/>
          <p:cNvSpPr/>
          <p:nvPr/>
        </p:nvSpPr>
        <p:spPr>
          <a:xfrm>
            <a:off x="304920" y="329040"/>
            <a:ext cx="8531640" cy="6196320"/>
          </a:xfrm>
          <a:prstGeom prst="roundRect">
            <a:avLst>
              <a:gd name="adj" fmla="val 11249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" name="CustomShape 2"/>
          <p:cNvSpPr/>
          <p:nvPr/>
        </p:nvSpPr>
        <p:spPr>
          <a:xfrm>
            <a:off x="418680" y="434160"/>
            <a:ext cx="8306280" cy="5486040"/>
          </a:xfrm>
          <a:prstGeom prst="roundRect">
            <a:avLst>
              <a:gd name="adj" fmla="val 11259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520" cy="105120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</a:pPr>
            <a:r>
              <a:rPr lang="ru-RU" sz="3600" b="1" strike="noStrike">
                <a:solidFill>
                  <a:srgbClr val="FF9257"/>
                </a:solidFill>
                <a:latin typeface="Verdana"/>
              </a:rPr>
              <a:t>Образец заголовка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502920" y="530280"/>
            <a:ext cx="8183520" cy="4187520"/>
          </a:xfrm>
          <a:prstGeom prst="rect">
            <a:avLst/>
          </a:prstGeom>
        </p:spPr>
        <p:txBody>
          <a:bodyPr lIns="182880" tIns="91440" rIns="90000" bIns="45000"/>
          <a:lstStyle/>
          <a:p>
            <a:pPr>
              <a:buSzPct val="45000"/>
              <a:buFont typeface="StarSymbol"/>
              <a:buChar char=""/>
            </a:pPr>
            <a:r>
              <a:rPr lang="ru-RU" sz="2800" strike="noStrike">
                <a:solidFill>
                  <a:srgbClr val="000000"/>
                </a:solidFill>
                <a:latin typeface="Verdana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 strike="noStrike">
                <a:solidFill>
                  <a:srgbClr val="000000"/>
                </a:solidFill>
                <a:latin typeface="Verdana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800" strike="noStrike">
                <a:solidFill>
                  <a:srgbClr val="000000"/>
                </a:solidFill>
                <a:latin typeface="Verdana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800" strike="noStrike">
                <a:solidFill>
                  <a:srgbClr val="000000"/>
                </a:solidFill>
                <a:latin typeface="Verdana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800" strike="noStrike">
                <a:solidFill>
                  <a:srgbClr val="000000"/>
                </a:solidFill>
                <a:latin typeface="Verdana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800" strike="noStrike">
                <a:solidFill>
                  <a:srgbClr val="000000"/>
                </a:solidFill>
                <a:latin typeface="Verdan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80000"/>
              <a:buFont typeface="Wingdings 2" charset="2"/>
              <a:buChar char=""/>
            </a:pPr>
            <a:r>
              <a:rPr lang="ru-RU" sz="2800" strike="noStrike">
                <a:solidFill>
                  <a:srgbClr val="000000"/>
                </a:solidFill>
                <a:latin typeface="Verdan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Font typeface="Verdana"/>
              <a:buChar char="◦"/>
            </a:pPr>
            <a:r>
              <a:rPr lang="ru-RU" sz="2400" strike="noStrike">
                <a:solidFill>
                  <a:srgbClr val="000000"/>
                </a:solidFill>
                <a:latin typeface="Verdan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Font typeface="Wingdings 2" charset="2"/>
              <a:buChar char=""/>
            </a:pPr>
            <a:r>
              <a:rPr lang="ru-RU" sz="2200" strike="noStrike">
                <a:solidFill>
                  <a:srgbClr val="000000"/>
                </a:solidFill>
                <a:latin typeface="Verdan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112000"/>
              <a:buFont typeface="Verdana"/>
              <a:buChar char="◦"/>
            </a:pPr>
            <a:r>
              <a:rPr lang="ru-RU" sz="1900" strike="noStrike">
                <a:solidFill>
                  <a:srgbClr val="000000"/>
                </a:solidFill>
                <a:latin typeface="Verdan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Font typeface="Wingdings 2" charset="2"/>
              <a:buChar char=""/>
            </a:pPr>
            <a:r>
              <a:rPr lang="ru-RU" strike="noStrike">
                <a:solidFill>
                  <a:srgbClr val="000000"/>
                </a:solidFill>
                <a:latin typeface="Verdana"/>
              </a:rPr>
              <a:t>Пятый уровень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dt"/>
          </p:nvPr>
        </p:nvSpPr>
        <p:spPr>
          <a:xfrm>
            <a:off x="3776400" y="6111720"/>
            <a:ext cx="2285640" cy="36468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r>
              <a:rPr lang="ru-RU" sz="1000" strike="noStrike">
                <a:solidFill>
                  <a:srgbClr val="A7A49A"/>
                </a:solidFill>
                <a:latin typeface="Verdana"/>
              </a:rPr>
              <a:t>1.4.21</a:t>
            </a:r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ftr"/>
          </p:nvPr>
        </p:nvSpPr>
        <p:spPr>
          <a:xfrm>
            <a:off x="6062400" y="6111720"/>
            <a:ext cx="2285640" cy="36468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endParaRPr/>
          </a:p>
        </p:txBody>
      </p:sp>
      <p:sp>
        <p:nvSpPr>
          <p:cNvPr id="6" name="PlaceHolder 7"/>
          <p:cNvSpPr>
            <a:spLocks noGrp="1"/>
          </p:cNvSpPr>
          <p:nvPr>
            <p:ph type="sldNum"/>
          </p:nvPr>
        </p:nvSpPr>
        <p:spPr>
          <a:xfrm>
            <a:off x="8348400" y="6111720"/>
            <a:ext cx="456840" cy="36468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B3921E6E-0E2F-44C7-8D9A-F7801D5887EC}" type="slidenum">
              <a:rPr lang="ru-RU" sz="1000" strike="noStrike">
                <a:solidFill>
                  <a:srgbClr val="A7A49A"/>
                </a:solidFill>
                <a:latin typeface="Verdana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304920" y="329040"/>
            <a:ext cx="8531640" cy="6196320"/>
          </a:xfrm>
          <a:prstGeom prst="roundRect">
            <a:avLst>
              <a:gd name="adj" fmla="val 11249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2" name="CustomShape 2"/>
          <p:cNvSpPr/>
          <p:nvPr/>
        </p:nvSpPr>
        <p:spPr>
          <a:xfrm>
            <a:off x="418680" y="434160"/>
            <a:ext cx="8306280" cy="5486040"/>
          </a:xfrm>
          <a:prstGeom prst="roundRect">
            <a:avLst>
              <a:gd name="adj" fmla="val 11259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3" name="CustomShape 3"/>
          <p:cNvSpPr/>
          <p:nvPr/>
        </p:nvSpPr>
        <p:spPr>
          <a:xfrm>
            <a:off x="304920" y="329040"/>
            <a:ext cx="8531640" cy="6196320"/>
          </a:xfrm>
          <a:prstGeom prst="roundRect">
            <a:avLst>
              <a:gd name="adj" fmla="val 11249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3776400" y="6111720"/>
            <a:ext cx="2285640" cy="36468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r>
              <a:rPr lang="ru-RU" sz="1000" strike="noStrike">
                <a:solidFill>
                  <a:srgbClr val="A7A49A"/>
                </a:solidFill>
                <a:latin typeface="Verdana"/>
              </a:rPr>
              <a:t>1.4.21</a:t>
            </a:r>
            <a:endParaRPr/>
          </a:p>
        </p:txBody>
      </p:sp>
      <p:sp>
        <p:nvSpPr>
          <p:cNvPr id="45" name="PlaceHolder 5"/>
          <p:cNvSpPr>
            <a:spLocks noGrp="1"/>
          </p:cNvSpPr>
          <p:nvPr>
            <p:ph type="ftr"/>
          </p:nvPr>
        </p:nvSpPr>
        <p:spPr>
          <a:xfrm>
            <a:off x="6062400" y="6111720"/>
            <a:ext cx="2285640" cy="36468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endParaRPr/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8348400" y="6111720"/>
            <a:ext cx="456840" cy="36468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A45B05E3-4E7A-4B00-9DBB-442DDD87E5DD}" type="slidenum">
              <a:rPr lang="ru-RU" sz="1000" strike="noStrike">
                <a:solidFill>
                  <a:srgbClr val="A7A49A"/>
                </a:solidFill>
                <a:latin typeface="Verdana"/>
              </a:rPr>
              <a:t>‹#›</a:t>
            </a:fld>
            <a:endParaRPr/>
          </a:p>
        </p:txBody>
      </p:sp>
      <p:sp>
        <p:nvSpPr>
          <p:cNvPr id="47" name="PlaceHolder 7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>
                <a:latin typeface="Verdana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48" name="PlaceHolder 8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2800">
                <a:latin typeface="Verdana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200">
                <a:latin typeface="Verdana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1900">
                <a:latin typeface="Verdana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Verdana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Verdana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Verdana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Verdana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2"/>
          <p:cNvSpPr txBox="1"/>
          <p:nvPr/>
        </p:nvSpPr>
        <p:spPr>
          <a:xfrm>
            <a:off x="395640" y="692640"/>
            <a:ext cx="8183520" cy="2016280"/>
          </a:xfrm>
          <a:prstGeom prst="rect">
            <a:avLst/>
          </a:prstGeom>
          <a:noFill/>
          <a:ln>
            <a:noFill/>
          </a:ln>
        </p:spPr>
        <p:txBody>
          <a:bodyPr lIns="182880" tIns="91440" rIns="90000" bIns="45000"/>
          <a:lstStyle/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  <a:buSzPct val="80000"/>
            </a:pPr>
            <a:r>
              <a:rPr lang="ru-RU" sz="4400" b="1" strike="noStrike" dirty="0">
                <a:solidFill>
                  <a:srgbClr val="671B24"/>
                </a:solidFill>
                <a:latin typeface="+mj-lt"/>
              </a:rPr>
              <a:t>«Возможна ли дружба с наркоманом?»</a:t>
            </a:r>
            <a:endParaRPr dirty="0">
              <a:latin typeface="+mj-lt"/>
            </a:endParaRPr>
          </a:p>
          <a:p>
            <a:pPr algn="ctr">
              <a:lnSpc>
                <a:spcPct val="100000"/>
              </a:lnSpc>
            </a:pPr>
            <a:endParaRPr dirty="0">
              <a:latin typeface="+mj-lt"/>
            </a:endParaRPr>
          </a:p>
          <a:p>
            <a:pPr algn="r">
              <a:lnSpc>
                <a:spcPct val="100000"/>
              </a:lnSpc>
            </a:pPr>
            <a:endParaRPr lang="ru-RU" sz="1600" b="1" strike="noStrike" dirty="0" smtClean="0">
              <a:solidFill>
                <a:srgbClr val="000000"/>
              </a:solidFill>
              <a:latin typeface="+mj-lt"/>
            </a:endParaRPr>
          </a:p>
          <a:p>
            <a:pPr algn="r">
              <a:lnSpc>
                <a:spcPct val="100000"/>
              </a:lnSpc>
            </a:pPr>
            <a:r>
              <a:rPr lang="ru-RU" b="1" strike="noStrike" dirty="0" smtClean="0">
                <a:solidFill>
                  <a:srgbClr val="000000"/>
                </a:solidFill>
                <a:latin typeface="+mj-lt"/>
              </a:rPr>
              <a:t>Форма </a:t>
            </a:r>
            <a:r>
              <a:rPr lang="ru-RU" b="1" strike="noStrike" dirty="0">
                <a:solidFill>
                  <a:srgbClr val="000000"/>
                </a:solidFill>
                <a:latin typeface="+mj-lt"/>
              </a:rPr>
              <a:t>проведения </a:t>
            </a:r>
            <a:endParaRPr dirty="0">
              <a:latin typeface="+mj-lt"/>
            </a:endParaRPr>
          </a:p>
          <a:p>
            <a:pPr algn="r">
              <a:lnSpc>
                <a:spcPct val="100000"/>
              </a:lnSpc>
            </a:pPr>
            <a:r>
              <a:rPr lang="ru-RU" b="1" strike="noStrike" dirty="0">
                <a:solidFill>
                  <a:srgbClr val="000000"/>
                </a:solidFill>
                <a:latin typeface="+mj-lt"/>
              </a:rPr>
              <a:t>классного часа – </a:t>
            </a:r>
            <a:r>
              <a:rPr lang="ru-RU" b="1" strike="noStrike" dirty="0" smtClean="0">
                <a:solidFill>
                  <a:srgbClr val="000000"/>
                </a:solidFill>
                <a:latin typeface="+mj-lt"/>
              </a:rPr>
              <a:t>дискуссия</a:t>
            </a:r>
          </a:p>
          <a:p>
            <a:pPr algn="r">
              <a:lnSpc>
                <a:spcPct val="100000"/>
              </a:lnSpc>
            </a:pPr>
            <a:r>
              <a:rPr lang="ru-RU" b="1" strike="noStrike" dirty="0" smtClean="0">
                <a:solidFill>
                  <a:srgbClr val="000000"/>
                </a:solidFill>
                <a:latin typeface="+mj-lt"/>
              </a:rPr>
              <a:t> с включением минилекции</a:t>
            </a:r>
            <a:endParaRPr dirty="0">
              <a:latin typeface="+mj-lt"/>
            </a:endParaRPr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85" name="Рисунок 6"/>
          <p:cNvPicPr/>
          <p:nvPr/>
        </p:nvPicPr>
        <p:blipFill>
          <a:blip r:embed="rId2"/>
          <a:stretch/>
        </p:blipFill>
        <p:spPr>
          <a:xfrm>
            <a:off x="683568" y="2924944"/>
            <a:ext cx="3803832" cy="3153656"/>
          </a:xfrm>
          <a:prstGeom prst="rect">
            <a:avLst/>
          </a:prstGeom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644008" y="4293096"/>
            <a:ext cx="3935152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ts val="1650"/>
              </a:lnSpc>
              <a:spcAft>
                <a:spcPts val="0"/>
              </a:spcAft>
            </a:pPr>
            <a:endParaRPr lang="ru-RU" b="1" dirty="0" smtClean="0"/>
          </a:p>
          <a:p>
            <a:pPr algn="r" fontAlgn="base">
              <a:lnSpc>
                <a:spcPts val="1650"/>
              </a:lnSpc>
              <a:spcAft>
                <a:spcPts val="0"/>
              </a:spcAft>
            </a:pPr>
            <a:r>
              <a:rPr lang="ru-RU" b="1" dirty="0" smtClean="0"/>
              <a:t>Автор </a:t>
            </a:r>
            <a:r>
              <a:rPr lang="ru-RU" b="1" dirty="0"/>
              <a:t>– </a:t>
            </a:r>
            <a:r>
              <a:rPr lang="ru-RU" b="1" dirty="0" smtClean="0"/>
              <a:t>составитель</a:t>
            </a:r>
          </a:p>
          <a:p>
            <a:pPr algn="r" fontAlgn="base">
              <a:lnSpc>
                <a:spcPts val="1650"/>
              </a:lnSpc>
              <a:spcAft>
                <a:spcPts val="0"/>
              </a:spcAft>
            </a:pPr>
            <a:r>
              <a:rPr lang="ru-RU" b="1" dirty="0" smtClean="0"/>
              <a:t> </a:t>
            </a:r>
            <a:r>
              <a:rPr lang="ru-RU" b="1" dirty="0"/>
              <a:t>педагог-психолог</a:t>
            </a:r>
            <a:endParaRPr lang="ru-RU" dirty="0"/>
          </a:p>
          <a:p>
            <a:pPr algn="r" fontAlgn="base">
              <a:lnSpc>
                <a:spcPts val="1650"/>
              </a:lnSpc>
              <a:spcAft>
                <a:spcPts val="0"/>
              </a:spcAft>
            </a:pPr>
            <a:r>
              <a:rPr lang="ru-RU" b="1" dirty="0"/>
              <a:t>МБОУ «СШ №27 им. Э.А. Хиля</a:t>
            </a:r>
            <a:r>
              <a:rPr lang="ru-RU" b="1" dirty="0" smtClean="0"/>
              <a:t>»</a:t>
            </a:r>
          </a:p>
          <a:p>
            <a:pPr algn="r" fontAlgn="base">
              <a:lnSpc>
                <a:spcPts val="1650"/>
              </a:lnSpc>
              <a:spcAft>
                <a:spcPts val="0"/>
              </a:spcAft>
            </a:pPr>
            <a:r>
              <a:rPr lang="ru-RU" b="1" dirty="0" smtClean="0"/>
              <a:t> </a:t>
            </a:r>
            <a:r>
              <a:rPr lang="ru-RU" b="1" dirty="0"/>
              <a:t>г. Смоленска</a:t>
            </a:r>
            <a:endParaRPr lang="ru-RU" dirty="0"/>
          </a:p>
          <a:p>
            <a:pPr algn="r" fontAlgn="base">
              <a:lnSpc>
                <a:spcPts val="1650"/>
              </a:lnSpc>
              <a:spcAft>
                <a:spcPts val="0"/>
              </a:spcAft>
            </a:pPr>
            <a:r>
              <a:rPr lang="ru-RU" b="1" dirty="0"/>
              <a:t>Попова Татьяна Георгиевна</a:t>
            </a:r>
            <a:endParaRPr lang="ru-RU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23528" y="404664"/>
            <a:ext cx="8208912" cy="5688632"/>
          </a:xfrm>
        </p:spPr>
        <p:txBody>
          <a:bodyPr anchor="ctr"/>
          <a:lstStyle/>
          <a:p>
            <a:pPr marL="0" marR="0" lvl="0" indent="450215" algn="just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0" cap="none" spc="0" normalizeH="0" baseline="0" noProof="0" dirty="0" smtClean="0">
              <a:ln>
                <a:noFill/>
              </a:ln>
              <a:solidFill>
                <a:srgbClr val="44025E"/>
              </a:solidFill>
              <a:effectLst/>
              <a:uLnTx/>
              <a:uFillTx/>
              <a:latin typeface="Arial"/>
              <a:ea typeface="Times New Roman"/>
            </a:endParaRPr>
          </a:p>
          <a:p>
            <a:pPr marL="0" marR="0" lvl="0" indent="450215" algn="just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u="sng" dirty="0">
              <a:solidFill>
                <a:srgbClr val="44025E"/>
              </a:solidFill>
              <a:latin typeface="Arial"/>
              <a:ea typeface="Times New Roman"/>
            </a:endParaRPr>
          </a:p>
          <a:p>
            <a:pPr marL="0" marR="0" lvl="0" indent="450215" algn="just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0" cap="none" spc="0" normalizeH="0" baseline="0" noProof="0" dirty="0" smtClean="0">
              <a:ln>
                <a:noFill/>
              </a:ln>
              <a:solidFill>
                <a:srgbClr val="44025E"/>
              </a:solidFill>
              <a:effectLst/>
              <a:uLnTx/>
              <a:uFillTx/>
              <a:latin typeface="Arial"/>
              <a:ea typeface="Times New Roman"/>
            </a:endParaRPr>
          </a:p>
          <a:p>
            <a:pPr marL="0" marR="0" lvl="0" indent="450215" algn="just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u="sng" dirty="0">
              <a:solidFill>
                <a:srgbClr val="44025E"/>
              </a:solidFill>
              <a:latin typeface="Arial"/>
              <a:ea typeface="Times New Roman"/>
            </a:endParaRPr>
          </a:p>
          <a:p>
            <a:pPr marL="0" marR="0" lvl="0" indent="450215" algn="ctr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Times New Roman"/>
              </a:rPr>
              <a:t>Ситуация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44025E"/>
              </a:solidFill>
              <a:effectLst/>
              <a:uLnTx/>
              <a:uFillTx/>
              <a:latin typeface="Arial"/>
              <a:ea typeface="Times New Roman"/>
            </a:endParaRPr>
          </a:p>
          <a:p>
            <a:pPr marL="0" marR="0" lvl="0" indent="450215" algn="just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4025E"/>
                </a:solidFill>
                <a:effectLst/>
                <a:uLnTx/>
                <a:uFillTx/>
                <a:latin typeface="Arial"/>
                <a:ea typeface="Times New Roman"/>
              </a:rPr>
              <a:t>Представьте теперь себе, что ваш друг звонит вам в дверь. Прошу вас поднять руки, кто без опаски откроет дверь. </a:t>
            </a:r>
          </a:p>
          <a:p>
            <a:pPr marL="342900" marR="0" lvl="0" indent="342900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"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4025E"/>
                </a:solidFill>
                <a:effectLst/>
                <a:uLnTx/>
                <a:uFillTx/>
                <a:latin typeface="Arial"/>
                <a:ea typeface="Times New Roman"/>
              </a:rPr>
              <a:t>Что происходит? </a:t>
            </a:r>
          </a:p>
          <a:p>
            <a:pPr marL="342900" marR="0" lvl="0" indent="342900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"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4025E"/>
                </a:solidFill>
                <a:effectLst/>
                <a:uLnTx/>
                <a:uFillTx/>
                <a:latin typeface="Arial"/>
                <a:ea typeface="Times New Roman"/>
              </a:rPr>
              <a:t>Почему именно так вы поступите? </a:t>
            </a: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"/>
              <a:tabLst/>
              <a:defRPr/>
            </a:pPr>
            <a:endParaRPr lang="ru-RU" sz="2400" b="1" dirty="0">
              <a:solidFill>
                <a:srgbClr val="44025E"/>
              </a:solidFill>
              <a:latin typeface="Arial"/>
              <a:ea typeface="Times New Roman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</a:rPr>
              <a:t>Что же изменилось в ваших  отношениях? 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Arial"/>
              </a:rPr>
              <a:t>Вычеркнем те позиции, которые раньше «отнесли» к дружеским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990099"/>
              </a:solidFill>
              <a:effectLst/>
              <a:uLnTx/>
              <a:uFillTx/>
              <a:latin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     г) Что происходит?     Что осталось?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 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"/>
                <a:ea typeface="Verdana" panose="020B0604030504040204" pitchFamily="34" charset="0"/>
                <a:cs typeface="Verdana" panose="020B0604030504040204" pitchFamily="34" charset="0"/>
              </a:rPr>
              <a:t>д) Можно ли это  по-прежнему назвать дружбой?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44025E"/>
              </a:solidFill>
              <a:effectLst/>
              <a:uLnTx/>
              <a:uFillTx/>
              <a:latin typeface="Arial"/>
              <a:ea typeface="Times New Roman"/>
            </a:endParaRP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"/>
              <a:tabLst/>
              <a:defRPr/>
            </a:pPr>
            <a:endParaRPr lang="ru-RU" sz="2400" b="1" dirty="0">
              <a:solidFill>
                <a:srgbClr val="44025E"/>
              </a:solidFill>
              <a:latin typeface="Arial"/>
              <a:ea typeface="Times New Roman"/>
            </a:endParaRP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"/>
              <a:tabLst/>
              <a:defRPr/>
            </a:pP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44025E"/>
              </a:solidFill>
              <a:effectLst/>
              <a:uLnTx/>
              <a:uFillTx/>
              <a:latin typeface="Arial"/>
              <a:ea typeface="Times New Roman"/>
            </a:endParaRPr>
          </a:p>
          <a:p>
            <a:pPr fontAlgn="base"/>
            <a:endParaRPr lang="ru-RU" sz="2400" dirty="0">
              <a:solidFill>
                <a:srgbClr val="44025E"/>
              </a:solidFill>
              <a:latin typeface="+mn-lt"/>
            </a:endParaRPr>
          </a:p>
          <a:p>
            <a:pPr fontAlgn="base"/>
            <a:r>
              <a:rPr lang="ru-RU" sz="2400" b="1" dirty="0" smtClean="0">
                <a:latin typeface="+mn-lt"/>
              </a:rPr>
              <a:t>   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14694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89734"/>
            <a:ext cx="7992888" cy="651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  </a:t>
            </a:r>
            <a:r>
              <a:rPr lang="ru-RU" sz="2800" b="1" dirty="0" smtClean="0">
                <a:solidFill>
                  <a:srgbClr val="C00000"/>
                </a:solidFill>
              </a:rPr>
              <a:t>Мы с вами подошли к главной проблеме,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 главному противоречию</a:t>
            </a:r>
            <a:endParaRPr lang="ru-RU" sz="2800" b="1" dirty="0" smtClean="0">
              <a:solidFill>
                <a:prstClr val="black"/>
              </a:solidFill>
            </a:endParaRPr>
          </a:p>
          <a:p>
            <a:pPr algn="ctr" fontAlgn="base"/>
            <a:endParaRPr lang="ru-RU" sz="2000" b="1" dirty="0" smtClean="0">
              <a:solidFill>
                <a:srgbClr val="009999"/>
              </a:solidFill>
            </a:endParaRPr>
          </a:p>
          <a:p>
            <a:pPr algn="ctr" fontAlgn="base"/>
            <a:r>
              <a:rPr lang="ru-RU" sz="2160" b="1" dirty="0" smtClean="0">
                <a:solidFill>
                  <a:srgbClr val="002060"/>
                </a:solidFill>
              </a:rPr>
              <a:t>Давайте разбираться. </a:t>
            </a:r>
            <a:r>
              <a:rPr lang="ru-RU" sz="2160" b="1" dirty="0">
                <a:solidFill>
                  <a:srgbClr val="002060"/>
                </a:solidFill>
              </a:rPr>
              <a:t>Вы, безусловно, человек добрый! </a:t>
            </a:r>
            <a:r>
              <a:rPr lang="ru-RU" sz="2160" b="1" dirty="0" smtClean="0">
                <a:solidFill>
                  <a:srgbClr val="002060"/>
                </a:solidFill>
              </a:rPr>
              <a:t> </a:t>
            </a:r>
          </a:p>
          <a:p>
            <a:pPr algn="ctr" fontAlgn="base"/>
            <a:r>
              <a:rPr lang="ru-RU" sz="2160" b="1" dirty="0" smtClean="0">
                <a:solidFill>
                  <a:srgbClr val="002060"/>
                </a:solidFill>
              </a:rPr>
              <a:t>И вы понимаете, </a:t>
            </a:r>
            <a:r>
              <a:rPr lang="ru-RU" sz="2160" b="1" dirty="0" smtClean="0">
                <a:solidFill>
                  <a:srgbClr val="C00000"/>
                </a:solidFill>
              </a:rPr>
              <a:t>что дружба  предполагает верность</a:t>
            </a:r>
            <a:r>
              <a:rPr lang="ru-RU" sz="2160" b="1" dirty="0" smtClean="0">
                <a:solidFill>
                  <a:srgbClr val="002060"/>
                </a:solidFill>
              </a:rPr>
              <a:t>, сочувствие (</a:t>
            </a:r>
            <a:r>
              <a:rPr lang="ru-RU" sz="2160" b="1" dirty="0" err="1" smtClean="0">
                <a:solidFill>
                  <a:srgbClr val="002060"/>
                </a:solidFill>
              </a:rPr>
              <a:t>эмпатию</a:t>
            </a:r>
            <a:r>
              <a:rPr lang="ru-RU" sz="2160" b="1" dirty="0" smtClean="0">
                <a:solidFill>
                  <a:srgbClr val="002060"/>
                </a:solidFill>
              </a:rPr>
              <a:t>), заботу друг о друге.</a:t>
            </a:r>
          </a:p>
          <a:p>
            <a:pPr algn="ctr" fontAlgn="base"/>
            <a:r>
              <a:rPr lang="ru-RU" sz="2160" b="1" dirty="0" smtClean="0">
                <a:solidFill>
                  <a:srgbClr val="002060"/>
                </a:solidFill>
              </a:rPr>
              <a:t> </a:t>
            </a:r>
          </a:p>
          <a:p>
            <a:pPr algn="ctr" fontAlgn="base"/>
            <a:r>
              <a:rPr lang="ru-RU" sz="2160" b="1" dirty="0" smtClean="0">
                <a:solidFill>
                  <a:srgbClr val="002060"/>
                </a:solidFill>
              </a:rPr>
              <a:t>Даже если вы не осознаете умом, вы всё равно чувствуете и сожалеете, что в ваших взаимоотношениях произошли определенные изменения. </a:t>
            </a:r>
          </a:p>
          <a:p>
            <a:pPr algn="ctr" fontAlgn="base"/>
            <a:endParaRPr lang="ru-RU" sz="2160" b="1" dirty="0">
              <a:solidFill>
                <a:srgbClr val="002060"/>
              </a:solidFill>
            </a:endParaRPr>
          </a:p>
          <a:p>
            <a:pPr algn="ctr" fontAlgn="base"/>
            <a:r>
              <a:rPr lang="ru-RU" sz="2160" b="1" dirty="0" smtClean="0">
                <a:solidFill>
                  <a:srgbClr val="002060"/>
                </a:solidFill>
              </a:rPr>
              <a:t>Вас</a:t>
            </a:r>
            <a:r>
              <a:rPr lang="ru-RU" sz="2160" b="1" dirty="0">
                <a:solidFill>
                  <a:srgbClr val="002060"/>
                </a:solidFill>
              </a:rPr>
              <a:t>, возможно,  связывают года близких по духу взаимоотношений, </a:t>
            </a:r>
            <a:endParaRPr lang="ru-RU" sz="2160" b="1" dirty="0" smtClean="0">
              <a:solidFill>
                <a:srgbClr val="002060"/>
              </a:solidFill>
            </a:endParaRPr>
          </a:p>
          <a:p>
            <a:pPr algn="ctr" fontAlgn="base"/>
            <a:r>
              <a:rPr lang="ru-RU" sz="2160" b="1" dirty="0" smtClean="0">
                <a:solidFill>
                  <a:srgbClr val="C00000"/>
                </a:solidFill>
              </a:rPr>
              <a:t>и </a:t>
            </a:r>
            <a:r>
              <a:rPr lang="ru-RU" sz="2160" b="1" dirty="0">
                <a:solidFill>
                  <a:srgbClr val="C00000"/>
                </a:solidFill>
              </a:rPr>
              <a:t>вы, конечно же, хотите ему помочь! </a:t>
            </a:r>
            <a:endParaRPr lang="ru-RU" sz="2160" dirty="0">
              <a:solidFill>
                <a:srgbClr val="C00000"/>
              </a:solidFill>
            </a:endParaRPr>
          </a:p>
          <a:p>
            <a:pPr algn="ctr" fontAlgn="base"/>
            <a:r>
              <a:rPr lang="ru-RU" sz="2800" b="1" dirty="0" smtClean="0">
                <a:solidFill>
                  <a:srgbClr val="C00000"/>
                </a:solidFill>
              </a:rPr>
              <a:t>Но, сможете ли? </a:t>
            </a:r>
          </a:p>
          <a:p>
            <a:pPr algn="ctr" fontAlgn="base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Оставим пока этот вопрос без внимания   </a:t>
            </a:r>
          </a:p>
          <a:p>
            <a:pPr algn="ctr" fontAlgn="base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  <a:p>
            <a:pPr marL="504000"/>
            <a:endParaRPr lang="ru-RU" sz="2000" b="1" dirty="0">
              <a:solidFill>
                <a:srgbClr val="674D26"/>
              </a:solidFill>
              <a:latin typeface="Verdana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05166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611640" y="332656"/>
            <a:ext cx="8064360" cy="56166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dirty="0"/>
          </a:p>
          <a:p>
            <a:pPr lvl="0" algn="ctr"/>
            <a:r>
              <a:rPr lang="ru-RU" sz="2400" b="1" dirty="0">
                <a:solidFill>
                  <a:srgbClr val="660066"/>
                </a:solidFill>
              </a:rPr>
              <a:t>Вы друзья, </a:t>
            </a:r>
            <a:endParaRPr lang="ru-RU" sz="2400" b="1" dirty="0" smtClean="0">
              <a:solidFill>
                <a:srgbClr val="660066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660066"/>
                </a:solidFill>
              </a:rPr>
              <a:t>но </a:t>
            </a:r>
            <a:r>
              <a:rPr lang="ru-RU" sz="2400" b="1" dirty="0">
                <a:solidFill>
                  <a:srgbClr val="660066"/>
                </a:solidFill>
              </a:rPr>
              <a:t>вы не  единое целое, </a:t>
            </a:r>
            <a:endParaRPr lang="ru-RU" sz="2400" b="1" dirty="0" smtClean="0">
              <a:solidFill>
                <a:srgbClr val="660066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660066"/>
                </a:solidFill>
              </a:rPr>
              <a:t>вы </a:t>
            </a:r>
            <a:r>
              <a:rPr lang="ru-RU" sz="2400" b="1" dirty="0">
                <a:solidFill>
                  <a:srgbClr val="660066"/>
                </a:solidFill>
              </a:rPr>
              <a:t>два разных самостоятельных </a:t>
            </a:r>
            <a:r>
              <a:rPr lang="ru-RU" sz="2400" b="1" dirty="0" smtClean="0">
                <a:solidFill>
                  <a:srgbClr val="660066"/>
                </a:solidFill>
              </a:rPr>
              <a:t>человека! </a:t>
            </a:r>
          </a:p>
          <a:p>
            <a:pPr lvl="0" algn="ctr"/>
            <a:endParaRPr lang="ru-RU" sz="2000" b="1" dirty="0">
              <a:solidFill>
                <a:prstClr val="black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3200" b="1" strike="noStrike" dirty="0" smtClean="0">
                <a:solidFill>
                  <a:srgbClr val="002060"/>
                </a:solidFill>
                <a:ea typeface="Times New Roman"/>
              </a:rPr>
              <a:t>Употреблять </a:t>
            </a:r>
            <a:r>
              <a:rPr lang="ru-RU" sz="3200" b="1" strike="noStrike" dirty="0">
                <a:solidFill>
                  <a:srgbClr val="002060"/>
                </a:solidFill>
                <a:ea typeface="Times New Roman"/>
              </a:rPr>
              <a:t>наркотики или нет – </a:t>
            </a:r>
            <a:endParaRPr lang="ru-RU" sz="3200" b="1" strike="noStrike" dirty="0" smtClean="0">
              <a:solidFill>
                <a:srgbClr val="002060"/>
              </a:solidFill>
              <a:ea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3200" b="1" u="sng" strike="noStrike" dirty="0" smtClean="0">
                <a:solidFill>
                  <a:srgbClr val="C00000"/>
                </a:solidFill>
                <a:ea typeface="Times New Roman"/>
              </a:rPr>
              <a:t>это </a:t>
            </a:r>
            <a:r>
              <a:rPr lang="ru-RU" sz="3200" b="1" u="sng" strike="noStrike" dirty="0">
                <a:solidFill>
                  <a:srgbClr val="C00000"/>
                </a:solidFill>
                <a:ea typeface="Times New Roman"/>
              </a:rPr>
              <a:t>чей выбор</a:t>
            </a:r>
            <a:r>
              <a:rPr lang="ru-RU" sz="3200" b="1" u="sng" strike="noStrike" dirty="0" smtClean="0">
                <a:solidFill>
                  <a:srgbClr val="C00000"/>
                </a:solidFill>
                <a:ea typeface="Times New Roman"/>
              </a:rPr>
              <a:t>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Кто </a:t>
            </a:r>
            <a:r>
              <a:rPr lang="ru-RU" sz="2400" b="1" strike="noStrike" dirty="0">
                <a:solidFill>
                  <a:srgbClr val="660066"/>
                </a:solidFill>
                <a:ea typeface="Times New Roman"/>
              </a:rPr>
              <a:t>несет ответственность </a:t>
            </a:r>
            <a:endParaRPr lang="ru-RU" sz="2400" b="1" strike="noStrike" dirty="0" smtClean="0">
              <a:solidFill>
                <a:srgbClr val="660066"/>
              </a:solidFill>
              <a:ea typeface="Times New Roman"/>
            </a:endParaRPr>
          </a:p>
          <a:p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 </a:t>
            </a:r>
            <a:r>
              <a:rPr lang="ru-RU" sz="2400" b="1" strike="noStrike" dirty="0">
                <a:solidFill>
                  <a:srgbClr val="660066"/>
                </a:solidFill>
                <a:ea typeface="Times New Roman"/>
              </a:rPr>
              <a:t>за своё здоровье, свои деньги</a:t>
            </a:r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,</a:t>
            </a:r>
          </a:p>
          <a:p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 </a:t>
            </a:r>
            <a:r>
              <a:rPr lang="ru-RU" sz="2400" b="1" strike="noStrike" dirty="0">
                <a:solidFill>
                  <a:srgbClr val="660066"/>
                </a:solidFill>
                <a:ea typeface="Times New Roman"/>
              </a:rPr>
              <a:t>долги, свою жизнь?</a:t>
            </a:r>
            <a:endParaRPr sz="2400" dirty="0">
              <a:solidFill>
                <a:srgbClr val="660066"/>
              </a:solidFill>
            </a:endParaRPr>
          </a:p>
          <a:p>
            <a:pPr marL="846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660066"/>
                </a:solidFill>
                <a:ea typeface="Times New Roman"/>
              </a:rPr>
              <a:t>  </a:t>
            </a:r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Кто </a:t>
            </a:r>
            <a:r>
              <a:rPr lang="ru-RU" sz="2400" b="1" strike="noStrike" dirty="0">
                <a:solidFill>
                  <a:srgbClr val="660066"/>
                </a:solidFill>
                <a:ea typeface="Times New Roman"/>
              </a:rPr>
              <a:t>выбрал </a:t>
            </a:r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себе</a:t>
            </a:r>
          </a:p>
          <a:p>
            <a:pPr marL="504000"/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 </a:t>
            </a:r>
            <a:r>
              <a:rPr lang="ru-RU" sz="2400" b="1" strike="noStrike" dirty="0">
                <a:solidFill>
                  <a:srgbClr val="660066"/>
                </a:solidFill>
                <a:ea typeface="Times New Roman"/>
              </a:rPr>
              <a:t>эту болезнь</a:t>
            </a:r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?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Кто </a:t>
            </a:r>
            <a:r>
              <a:rPr lang="ru-RU" sz="2400" b="1" strike="noStrike" dirty="0">
                <a:solidFill>
                  <a:srgbClr val="660066"/>
                </a:solidFill>
                <a:ea typeface="Times New Roman"/>
              </a:rPr>
              <a:t>должен </a:t>
            </a:r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заботиться</a:t>
            </a:r>
          </a:p>
          <a:p>
            <a:pPr fontAlgn="base"/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 </a:t>
            </a:r>
            <a:r>
              <a:rPr lang="ru-RU" sz="2400" b="1" strike="noStrike" dirty="0">
                <a:solidFill>
                  <a:srgbClr val="660066"/>
                </a:solidFill>
                <a:ea typeface="Times New Roman"/>
              </a:rPr>
              <a:t>о том, чтобы от этой </a:t>
            </a:r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 </a:t>
            </a:r>
          </a:p>
          <a:p>
            <a:pPr fontAlgn="base"/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     болезни </a:t>
            </a:r>
            <a:r>
              <a:rPr lang="ru-RU" sz="2400" b="1" strike="noStrike" dirty="0">
                <a:solidFill>
                  <a:srgbClr val="660066"/>
                </a:solidFill>
                <a:ea typeface="Times New Roman"/>
              </a:rPr>
              <a:t>избавиться</a:t>
            </a:r>
            <a:r>
              <a:rPr lang="ru-RU" sz="2400" b="1" strike="noStrike" dirty="0" smtClean="0">
                <a:solidFill>
                  <a:srgbClr val="660066"/>
                </a:solidFill>
                <a:ea typeface="Times New Roman"/>
              </a:rPr>
              <a:t>?</a:t>
            </a:r>
            <a:r>
              <a:rPr lang="ru-RU" sz="2400" b="1" dirty="0">
                <a:solidFill>
                  <a:srgbClr val="660066"/>
                </a:solidFill>
              </a:rPr>
              <a:t> </a:t>
            </a:r>
            <a:endParaRPr lang="ru-RU" sz="2400" b="1" dirty="0" smtClean="0">
              <a:solidFill>
                <a:srgbClr val="660066"/>
              </a:solidFill>
            </a:endParaRPr>
          </a:p>
          <a:p>
            <a:pPr algn="ctr" fontAlgn="base"/>
            <a:endParaRPr lang="ru-RU" sz="2400" dirty="0"/>
          </a:p>
          <a:p>
            <a:pPr marL="504000">
              <a:lnSpc>
                <a:spcPct val="100000"/>
              </a:lnSpc>
            </a:pPr>
            <a:endParaRPr lang="ru-RU" sz="2000" b="1" strike="noStrike" dirty="0" smtClean="0">
              <a:solidFill>
                <a:srgbClr val="674D26"/>
              </a:solidFill>
              <a:latin typeface="Verdana"/>
              <a:ea typeface="Times New Roman"/>
            </a:endParaRPr>
          </a:p>
          <a:p>
            <a:pPr marL="504000">
              <a:lnSpc>
                <a:spcPct val="100000"/>
              </a:lnSpc>
            </a:pPr>
            <a:endParaRPr dirty="0"/>
          </a:p>
          <a:p>
            <a:pPr marL="504000">
              <a:lnSpc>
                <a:spcPct val="100000"/>
              </a:lnSpc>
            </a:pPr>
            <a:r>
              <a:rPr lang="ru-RU" sz="2000" b="1" strike="noStrike" dirty="0">
                <a:solidFill>
                  <a:srgbClr val="674D26"/>
                </a:solidFill>
                <a:latin typeface="Verdana"/>
                <a:ea typeface="Times New Roman"/>
              </a:rPr>
              <a:t> 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b="1" strike="noStrike" dirty="0">
                <a:solidFill>
                  <a:srgbClr val="444444"/>
                </a:solidFill>
                <a:latin typeface="Times New Roman"/>
                <a:ea typeface="Times New Roman"/>
              </a:rPr>
              <a:t> </a:t>
            </a:r>
            <a:endParaRPr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33056"/>
            <a:ext cx="334478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5283968"/>
            <a:ext cx="8280920" cy="1277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1200" dirty="0" smtClean="0"/>
          </a:p>
          <a:p>
            <a:pPr fontAlgn="base"/>
            <a:r>
              <a:rPr lang="ru-RU" sz="1200" dirty="0" smtClean="0"/>
              <a:t>. </a:t>
            </a:r>
          </a:p>
          <a:p>
            <a:pPr lvl="0" algn="ctr" fontAlgn="base"/>
            <a:endParaRPr lang="ru-RU" sz="2800" b="1" dirty="0" smtClean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 smtClean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 smtClean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 smtClean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 smtClean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 smtClean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 smtClean="0">
              <a:solidFill>
                <a:srgbClr val="C00000"/>
              </a:solidFill>
            </a:endParaRPr>
          </a:p>
          <a:p>
            <a:pPr lvl="0" algn="ctr" fontAlgn="base"/>
            <a:endParaRPr lang="ru-RU" sz="2800" b="1" dirty="0" smtClean="0">
              <a:solidFill>
                <a:srgbClr val="C00000"/>
              </a:solidFill>
            </a:endParaRPr>
          </a:p>
          <a:p>
            <a:pPr lvl="0" algn="ctr" fontAlgn="base"/>
            <a:r>
              <a:rPr lang="ru-RU" sz="2800" b="1" dirty="0" smtClean="0">
                <a:solidFill>
                  <a:srgbClr val="C00000"/>
                </a:solidFill>
              </a:rPr>
              <a:t>Никогда, слышите – никогда, не принимайте предложение попробовать наркотик</a:t>
            </a:r>
            <a:r>
              <a:rPr lang="ru-RU" sz="2800" b="1" dirty="0">
                <a:solidFill>
                  <a:srgbClr val="C00000"/>
                </a:solidFill>
              </a:rPr>
              <a:t>!</a:t>
            </a:r>
            <a:endParaRPr lang="ru-RU" sz="2800" dirty="0" smtClean="0">
              <a:solidFill>
                <a:srgbClr val="C00000"/>
              </a:solidFill>
            </a:endParaRPr>
          </a:p>
          <a:p>
            <a:pPr algn="ctr" fontAlgn="base"/>
            <a:r>
              <a:rPr lang="ru-RU" sz="2000" dirty="0" smtClean="0"/>
              <a:t>К чему это приводит, можете увидеть </a:t>
            </a:r>
          </a:p>
          <a:p>
            <a:pPr algn="ctr" fontAlgn="base"/>
            <a:r>
              <a:rPr lang="ru-RU" sz="2000" dirty="0" smtClean="0"/>
              <a:t>на примере своего друга.  </a:t>
            </a:r>
          </a:p>
          <a:p>
            <a:pPr algn="ctr" fontAlgn="base"/>
            <a:r>
              <a:rPr lang="ru-RU" sz="3200" b="1" dirty="0" smtClean="0">
                <a:solidFill>
                  <a:srgbClr val="C00000"/>
                </a:solidFill>
              </a:rPr>
              <a:t>Опасность! </a:t>
            </a:r>
            <a:r>
              <a:rPr lang="ru-RU" sz="2400" b="1" dirty="0">
                <a:solidFill>
                  <a:srgbClr val="002060"/>
                </a:solidFill>
              </a:rPr>
              <a:t>Принятие очередной дозы для вашего друга – его каждодневная цель, для которой нужны средства</a:t>
            </a:r>
            <a:r>
              <a:rPr lang="ru-RU" sz="2400" b="1" dirty="0" smtClean="0">
                <a:solidFill>
                  <a:srgbClr val="C00000"/>
                </a:solidFill>
              </a:rPr>
              <a:t>  </a:t>
            </a:r>
          </a:p>
          <a:p>
            <a:pPr algn="ctr" fontAlgn="base"/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pPr algn="ctr" fontAlgn="base"/>
            <a:r>
              <a:rPr lang="ru-RU" sz="2400" b="1" dirty="0" smtClean="0">
                <a:solidFill>
                  <a:srgbClr val="660066"/>
                </a:solidFill>
              </a:rPr>
              <a:t>Очень часто вместо платы за дозу с начинающего могут потребовать вовлечение кого-то из своего бывшего круга! </a:t>
            </a:r>
          </a:p>
          <a:p>
            <a:pPr algn="ctr" fontAlgn="base"/>
            <a:endParaRPr lang="ru-RU" sz="2400" b="1" dirty="0" smtClean="0">
              <a:solidFill>
                <a:srgbClr val="660066"/>
              </a:solidFill>
            </a:endParaRPr>
          </a:p>
          <a:p>
            <a:pPr algn="ctr" fontAlgn="base"/>
            <a:r>
              <a:rPr lang="ru-RU" sz="2400" b="1" dirty="0" smtClean="0">
                <a:solidFill>
                  <a:srgbClr val="660066"/>
                </a:solidFill>
              </a:rPr>
              <a:t> И это может случиться помимо вашей воли! </a:t>
            </a:r>
            <a:endParaRPr lang="ru-RU" sz="2400" dirty="0" smtClean="0">
              <a:solidFill>
                <a:srgbClr val="660066"/>
              </a:solidFill>
            </a:endParaRPr>
          </a:p>
          <a:p>
            <a:pPr fontAlgn="base"/>
            <a:r>
              <a:rPr lang="ru-RU" sz="2400" b="1" dirty="0" smtClean="0"/>
              <a:t> </a:t>
            </a:r>
            <a:endParaRPr lang="ru-RU" sz="2400" dirty="0" smtClean="0"/>
          </a:p>
          <a:p>
            <a:pPr algn="ctr" fontAlgn="base"/>
            <a:r>
              <a:rPr lang="ru-RU" sz="2400" b="1" dirty="0" smtClean="0">
                <a:solidFill>
                  <a:srgbClr val="660066"/>
                </a:solidFill>
              </a:rPr>
              <a:t>Например, как это может случиться?</a:t>
            </a:r>
          </a:p>
          <a:p>
            <a:pPr algn="ctr" fontAlgn="base"/>
            <a:r>
              <a:rPr lang="ru-RU" sz="2400" b="1" dirty="0" smtClean="0">
                <a:solidFill>
                  <a:srgbClr val="660066"/>
                </a:solidFill>
              </a:rPr>
              <a:t> В чём  ещё состоит  опасность?</a:t>
            </a:r>
            <a:r>
              <a:rPr lang="ru-RU" sz="2400" dirty="0" smtClean="0">
                <a:solidFill>
                  <a:srgbClr val="660066"/>
                </a:solidFill>
              </a:rPr>
              <a:t>  </a:t>
            </a:r>
          </a:p>
          <a:p>
            <a:pPr fontAlgn="base"/>
            <a:r>
              <a:rPr lang="ru-RU" sz="1200" dirty="0" smtClean="0"/>
              <a:t> </a:t>
            </a:r>
          </a:p>
          <a:p>
            <a:pPr marL="504000" lvl="0"/>
            <a:endParaRPr lang="ru-RU" sz="2000" b="1" dirty="0">
              <a:solidFill>
                <a:srgbClr val="674D26"/>
              </a:solidFill>
              <a:latin typeface="Verdana"/>
              <a:ea typeface="Times New Roman"/>
            </a:endParaRPr>
          </a:p>
          <a:p>
            <a:pPr lvl="0"/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757935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-218152"/>
            <a:ext cx="8208912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endParaRPr lang="ru-RU" b="1" dirty="0" smtClean="0">
              <a:solidFill>
                <a:prstClr val="black"/>
              </a:solidFill>
            </a:endParaRPr>
          </a:p>
          <a:p>
            <a:pPr lvl="0" fontAlgn="base"/>
            <a:endParaRPr lang="ru-RU" b="1" dirty="0">
              <a:solidFill>
                <a:prstClr val="black"/>
              </a:solidFill>
            </a:endParaRPr>
          </a:p>
          <a:p>
            <a:pPr lvl="0" algn="ctr" fontAlgn="base"/>
            <a:r>
              <a:rPr lang="ru-RU" sz="2400" b="1" dirty="0" smtClean="0">
                <a:solidFill>
                  <a:srgbClr val="660066"/>
                </a:solidFill>
              </a:rPr>
              <a:t>   У </a:t>
            </a:r>
            <a:r>
              <a:rPr lang="ru-RU" sz="2400" b="1" dirty="0">
                <a:solidFill>
                  <a:srgbClr val="660066"/>
                </a:solidFill>
              </a:rPr>
              <a:t>каждого </a:t>
            </a:r>
            <a:r>
              <a:rPr lang="ru-RU" sz="2400" b="1" dirty="0" smtClean="0">
                <a:solidFill>
                  <a:srgbClr val="660066"/>
                </a:solidFill>
              </a:rPr>
              <a:t>человека в жизни  </a:t>
            </a:r>
            <a:r>
              <a:rPr lang="ru-RU" sz="2400" b="1" dirty="0">
                <a:solidFill>
                  <a:srgbClr val="660066"/>
                </a:solidFill>
              </a:rPr>
              <a:t>бывают трудности, </a:t>
            </a:r>
            <a:endParaRPr lang="ru-RU" sz="2400" b="1" dirty="0" smtClean="0">
              <a:solidFill>
                <a:srgbClr val="660066"/>
              </a:solidFill>
            </a:endParaRPr>
          </a:p>
          <a:p>
            <a:pPr lvl="0" algn="ctr" fontAlgn="base"/>
            <a:r>
              <a:rPr lang="ru-RU" sz="2400" b="1" dirty="0">
                <a:solidFill>
                  <a:srgbClr val="660066"/>
                </a:solidFill>
              </a:rPr>
              <a:t>и</a:t>
            </a:r>
            <a:r>
              <a:rPr lang="ru-RU" sz="2400" b="1" dirty="0" smtClean="0">
                <a:solidFill>
                  <a:srgbClr val="660066"/>
                </a:solidFill>
              </a:rPr>
              <a:t> вы, и он – не исключения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lvl="0" algn="ctr" fontAlgn="base"/>
            <a:endParaRPr lang="ru-RU" sz="2400" b="1" dirty="0" smtClean="0">
              <a:solidFill>
                <a:srgbClr val="C00000"/>
              </a:solidFill>
            </a:endParaRPr>
          </a:p>
          <a:p>
            <a:pPr lvl="0" algn="ctr" fontAlgn="base"/>
            <a:r>
              <a:rPr lang="ru-RU" sz="2400" b="1" dirty="0" smtClean="0">
                <a:solidFill>
                  <a:srgbClr val="C00000"/>
                </a:solidFill>
              </a:rPr>
              <a:t>Задайте </a:t>
            </a:r>
            <a:r>
              <a:rPr lang="ru-RU" sz="2400" b="1" dirty="0">
                <a:solidFill>
                  <a:srgbClr val="C00000"/>
                </a:solidFill>
              </a:rPr>
              <a:t>себе </a:t>
            </a:r>
            <a:r>
              <a:rPr lang="ru-RU" sz="2400" b="1" dirty="0" smtClean="0">
                <a:solidFill>
                  <a:srgbClr val="C00000"/>
                </a:solidFill>
              </a:rPr>
              <a:t>вопросы</a:t>
            </a:r>
          </a:p>
          <a:p>
            <a:pPr lvl="0" algn="ctr" fontAlgn="base"/>
            <a:endParaRPr lang="ru-RU" sz="2400" b="1" dirty="0" smtClean="0">
              <a:solidFill>
                <a:srgbClr val="C00000"/>
              </a:solidFill>
            </a:endParaRPr>
          </a:p>
          <a:p>
            <a:pPr marL="342900" lvl="0" indent="-342900" fontAlgn="base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660066"/>
                </a:solidFill>
              </a:rPr>
              <a:t>Ваш </a:t>
            </a:r>
            <a:r>
              <a:rPr lang="ru-RU" sz="2000" b="1" dirty="0">
                <a:solidFill>
                  <a:srgbClr val="660066"/>
                </a:solidFill>
              </a:rPr>
              <a:t>друг помогал </a:t>
            </a:r>
            <a:r>
              <a:rPr lang="ru-RU" sz="2000" b="1" dirty="0" smtClean="0">
                <a:solidFill>
                  <a:srgbClr val="660066"/>
                </a:solidFill>
              </a:rPr>
              <a:t> вам ранее  </a:t>
            </a:r>
            <a:r>
              <a:rPr lang="ru-RU" sz="2000" b="1" dirty="0">
                <a:solidFill>
                  <a:srgbClr val="660066"/>
                </a:solidFill>
              </a:rPr>
              <a:t>советом, </a:t>
            </a:r>
            <a:r>
              <a:rPr lang="ru-RU" sz="2000" b="1" dirty="0" smtClean="0">
                <a:solidFill>
                  <a:srgbClr val="660066"/>
                </a:solidFill>
              </a:rPr>
              <a:t>был ли   внимателен к вашим проблемам ? </a:t>
            </a:r>
          </a:p>
          <a:p>
            <a:pPr marL="342900" lvl="0" indent="-342900" fontAlgn="base">
              <a:buFont typeface="Wingdings" panose="05000000000000000000" pitchFamily="2" charset="2"/>
              <a:buChar char="q"/>
            </a:pPr>
            <a:endParaRPr lang="ru-RU" sz="2000" b="1" dirty="0">
              <a:solidFill>
                <a:srgbClr val="660066"/>
              </a:solidFill>
            </a:endParaRPr>
          </a:p>
          <a:p>
            <a:pPr marL="342900" lvl="0" indent="-342900" fontAlgn="base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660066"/>
                </a:solidFill>
              </a:rPr>
              <a:t>А </a:t>
            </a:r>
            <a:r>
              <a:rPr lang="ru-RU" sz="2000" b="1" dirty="0">
                <a:solidFill>
                  <a:srgbClr val="660066"/>
                </a:solidFill>
              </a:rPr>
              <a:t>у вас разве нет </a:t>
            </a:r>
            <a:r>
              <a:rPr lang="ru-RU" sz="2000" b="1" dirty="0" smtClean="0">
                <a:solidFill>
                  <a:srgbClr val="660066"/>
                </a:solidFill>
              </a:rPr>
              <a:t>сейчас каких-то </a:t>
            </a:r>
            <a:r>
              <a:rPr lang="ru-RU" sz="2000" b="1" dirty="0">
                <a:solidFill>
                  <a:srgbClr val="660066"/>
                </a:solidFill>
              </a:rPr>
              <a:t>текущих трудностей? </a:t>
            </a:r>
            <a:endParaRPr lang="ru-RU" sz="2000" b="1" dirty="0" smtClean="0">
              <a:solidFill>
                <a:srgbClr val="660066"/>
              </a:solidFill>
            </a:endParaRPr>
          </a:p>
          <a:p>
            <a:pPr marL="342900" lvl="0" indent="-342900" fontAlgn="base">
              <a:buFont typeface="Wingdings" panose="05000000000000000000" pitchFamily="2" charset="2"/>
              <a:buChar char="q"/>
            </a:pPr>
            <a:endParaRPr lang="ru-RU" sz="2000" b="1" dirty="0" smtClean="0">
              <a:solidFill>
                <a:srgbClr val="660066"/>
              </a:solidFill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000" b="1" dirty="0" smtClean="0">
                <a:solidFill>
                  <a:srgbClr val="660066"/>
                </a:solidFill>
                <a:cs typeface="Wingdings"/>
              </a:rPr>
              <a:t>Если </a:t>
            </a:r>
            <a:r>
              <a:rPr lang="ru-RU" sz="2000" b="1" dirty="0">
                <a:solidFill>
                  <a:srgbClr val="660066"/>
                </a:solidFill>
                <a:cs typeface="Wingdings"/>
              </a:rPr>
              <a:t>вы скажете о них другу-наркоману – как он к </a:t>
            </a:r>
            <a:r>
              <a:rPr lang="ru-RU" sz="2000" b="1" dirty="0" smtClean="0">
                <a:solidFill>
                  <a:srgbClr val="660066"/>
                </a:solidFill>
                <a:cs typeface="Wingdings"/>
              </a:rPr>
              <a:t>ним отнесется</a:t>
            </a:r>
            <a:r>
              <a:rPr lang="ru-RU" sz="2000" b="1" dirty="0">
                <a:solidFill>
                  <a:srgbClr val="660066"/>
                </a:solidFill>
                <a:cs typeface="Wingdings"/>
              </a:rPr>
              <a:t>? </a:t>
            </a:r>
            <a:r>
              <a:rPr lang="ru-RU" sz="2000" b="1" dirty="0" smtClean="0">
                <a:solidFill>
                  <a:srgbClr val="660066"/>
                </a:solidFill>
                <a:cs typeface="Wingdings"/>
              </a:rPr>
              <a:t>Скорее </a:t>
            </a:r>
            <a:r>
              <a:rPr lang="ru-RU" sz="2000" b="1" dirty="0">
                <a:solidFill>
                  <a:srgbClr val="660066"/>
                </a:solidFill>
                <a:cs typeface="Wingdings"/>
              </a:rPr>
              <a:t>всего они ему………..(безразличны</a:t>
            </a:r>
            <a:r>
              <a:rPr lang="ru-RU" sz="2000" b="1" dirty="0" smtClean="0">
                <a:solidFill>
                  <a:srgbClr val="660066"/>
                </a:solidFill>
                <a:cs typeface="Wingdings"/>
              </a:rPr>
              <a:t>)…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endParaRPr lang="ru-RU" sz="2000" b="1" dirty="0" smtClean="0">
              <a:solidFill>
                <a:srgbClr val="660066"/>
              </a:solidFill>
              <a:cs typeface="Wingdings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000" b="1" dirty="0" smtClean="0">
                <a:solidFill>
                  <a:srgbClr val="660066"/>
                </a:solidFill>
                <a:cs typeface="Wingdings"/>
              </a:rPr>
              <a:t>Почему это стало возможным?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endParaRPr lang="ru-RU" sz="2000" b="1" dirty="0" smtClean="0">
              <a:solidFill>
                <a:srgbClr val="660066"/>
              </a:solidFill>
              <a:cs typeface="Wingdings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000" b="1" dirty="0" smtClean="0">
                <a:solidFill>
                  <a:srgbClr val="660066"/>
                </a:solidFill>
                <a:cs typeface="Wingdings"/>
              </a:rPr>
              <a:t>Н</a:t>
            </a:r>
            <a:r>
              <a:rPr lang="ru-RU" sz="2000" b="1" dirty="0" smtClean="0">
                <a:solidFill>
                  <a:srgbClr val="660066"/>
                </a:solidFill>
              </a:rPr>
              <a:t>е </a:t>
            </a:r>
            <a:r>
              <a:rPr lang="ru-RU" sz="2000" b="1" dirty="0">
                <a:solidFill>
                  <a:srgbClr val="660066"/>
                </a:solidFill>
              </a:rPr>
              <a:t>напоминает ли вам это игру в одни ворота? </a:t>
            </a:r>
            <a:endParaRPr lang="ru-RU" sz="2000" b="1" dirty="0" smtClean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5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388937"/>
            <a:ext cx="7848872" cy="603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rgbClr val="660066"/>
                </a:solidFill>
              </a:rPr>
              <a:t>     Можно </a:t>
            </a:r>
            <a:r>
              <a:rPr lang="ru-RU" sz="2400" b="1" dirty="0">
                <a:solidFill>
                  <a:srgbClr val="660066"/>
                </a:solidFill>
              </a:rPr>
              <a:t>ли это назвать дружбой?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ru-RU" sz="2400" dirty="0">
              <a:solidFill>
                <a:srgbClr val="660066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rgbClr val="660066"/>
                </a:solidFill>
              </a:rPr>
              <a:t> Можно </a:t>
            </a:r>
            <a:r>
              <a:rPr lang="ru-RU" sz="2400" b="1" dirty="0">
                <a:solidFill>
                  <a:srgbClr val="660066"/>
                </a:solidFill>
              </a:rPr>
              <a:t>ли прекращение дружбы с вашей стороны в этом случае считать предательством?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ru-RU" sz="2400" b="1" dirty="0">
              <a:solidFill>
                <a:srgbClr val="660066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660066"/>
                </a:solidFill>
              </a:rPr>
              <a:t> Разве именно Вы в этом случае поступаете  эгоистично?</a:t>
            </a:r>
            <a:endParaRPr lang="ru-RU" sz="2400" b="1" dirty="0">
              <a:solidFill>
                <a:prstClr val="black"/>
              </a:solidFill>
            </a:endParaRPr>
          </a:p>
          <a:p>
            <a:pPr lvl="0" algn="ctr"/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Вопрос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: в истинной дружбе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дружбе до потребления вашим другом наркотиков),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была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ли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возможность</a:t>
            </a:r>
          </a:p>
          <a:p>
            <a:pPr lvl="0"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(или необходимость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lvl="0"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манипуляций поведением (сознанием)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друг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друга?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Почему</a:t>
            </a:r>
            <a:r>
              <a:rPr lang="ru-RU" sz="2590" b="1" dirty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sz="259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832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-991954"/>
            <a:ext cx="8352928" cy="8162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just">
              <a:lnSpc>
                <a:spcPct val="115000"/>
              </a:lnSpc>
            </a:pPr>
            <a:endParaRPr lang="ru-RU" sz="2400" b="1" dirty="0" smtClean="0">
              <a:solidFill>
                <a:srgbClr val="7030A0"/>
              </a:solidFill>
              <a:cs typeface="Times New Roman"/>
            </a:endParaRPr>
          </a:p>
          <a:p>
            <a:pPr lvl="0" indent="450215" algn="just">
              <a:lnSpc>
                <a:spcPct val="115000"/>
              </a:lnSpc>
            </a:pPr>
            <a:endParaRPr lang="ru-RU" sz="2400" b="1" dirty="0">
              <a:solidFill>
                <a:srgbClr val="7030A0"/>
              </a:solidFill>
              <a:cs typeface="Times New Roman"/>
            </a:endParaRPr>
          </a:p>
          <a:p>
            <a:pPr lvl="0" indent="450215" algn="just">
              <a:lnSpc>
                <a:spcPct val="115000"/>
              </a:lnSpc>
            </a:pPr>
            <a:endParaRPr lang="ru-RU" sz="2400" b="1" dirty="0" smtClean="0">
              <a:solidFill>
                <a:srgbClr val="7030A0"/>
              </a:solidFill>
              <a:cs typeface="Times New Roman"/>
            </a:endParaRPr>
          </a:p>
          <a:p>
            <a:pPr lvl="0" indent="450215" algn="ctr">
              <a:lnSpc>
                <a:spcPct val="115000"/>
              </a:lnSpc>
            </a:pPr>
            <a:r>
              <a:rPr lang="ru-RU" sz="2400" b="1" dirty="0" smtClean="0">
                <a:solidFill>
                  <a:srgbClr val="7030A0"/>
                </a:solidFill>
                <a:cs typeface="Times New Roman"/>
              </a:rPr>
              <a:t> Кто </a:t>
            </a:r>
            <a:r>
              <a:rPr lang="ru-RU" sz="2400" b="1" dirty="0">
                <a:solidFill>
                  <a:srgbClr val="7030A0"/>
                </a:solidFill>
                <a:cs typeface="Times New Roman"/>
              </a:rPr>
              <a:t>на самом деле должен помочь употребляющему химические вещества?  </a:t>
            </a:r>
          </a:p>
          <a:p>
            <a:pPr lvl="0" indent="450215" algn="ctr">
              <a:lnSpc>
                <a:spcPct val="115000"/>
              </a:lnSpc>
            </a:pPr>
            <a:r>
              <a:rPr lang="ru-RU" sz="2400" b="1" dirty="0">
                <a:solidFill>
                  <a:srgbClr val="7030A0"/>
                </a:solidFill>
                <a:cs typeface="Times New Roman"/>
              </a:rPr>
              <a:t> Чья помощь будет существенной?  Кто эти люди?</a:t>
            </a:r>
          </a:p>
          <a:p>
            <a:pPr lvl="0" indent="450215" algn="ctr">
              <a:lnSpc>
                <a:spcPct val="115000"/>
              </a:lnSpc>
            </a:pPr>
            <a:r>
              <a:rPr lang="ru-RU" sz="2400" b="1" dirty="0" smtClean="0">
                <a:solidFill>
                  <a:srgbClr val="7030A0"/>
                </a:solidFill>
                <a:cs typeface="Times New Roman"/>
              </a:rPr>
              <a:t>Проблемы</a:t>
            </a:r>
            <a:r>
              <a:rPr lang="ru-RU" sz="2400" b="1" dirty="0">
                <a:solidFill>
                  <a:srgbClr val="7030A0"/>
                </a:solidFill>
                <a:cs typeface="Times New Roman"/>
              </a:rPr>
              <a:t>, с которыми столкнулся или еще столкнется ваш друг, весьма сложные, зачастую их невозможно решить без помощи взрослого человека. </a:t>
            </a:r>
          </a:p>
          <a:p>
            <a:pPr lvl="0" indent="450215" algn="ctr">
              <a:lnSpc>
                <a:spcPct val="115000"/>
              </a:lnSpc>
            </a:pPr>
            <a:r>
              <a:rPr lang="ru-RU" sz="2400" b="1" dirty="0">
                <a:solidFill>
                  <a:srgbClr val="7030A0"/>
                </a:solidFill>
                <a:cs typeface="Times New Roman"/>
              </a:rPr>
              <a:t>Поэтому важно, чтобы о проблемах вашего друга</a:t>
            </a:r>
          </a:p>
          <a:p>
            <a:pPr lvl="0" indent="450215" algn="ctr">
              <a:lnSpc>
                <a:spcPct val="115000"/>
              </a:lnSpc>
            </a:pPr>
            <a:r>
              <a:rPr lang="ru-RU" sz="2400" b="1" dirty="0">
                <a:solidFill>
                  <a:srgbClr val="7030A0"/>
                </a:solidFill>
                <a:cs typeface="Times New Roman"/>
              </a:rPr>
              <a:t> знали его родители.  </a:t>
            </a:r>
          </a:p>
          <a:p>
            <a:pPr lvl="0" indent="450215" algn="ctr">
              <a:lnSpc>
                <a:spcPct val="115000"/>
              </a:lnSpc>
            </a:pPr>
            <a:r>
              <a:rPr lang="ru-RU" sz="2400" b="1" dirty="0">
                <a:solidFill>
                  <a:srgbClr val="7030A0"/>
                </a:solidFill>
                <a:cs typeface="Times New Roman"/>
              </a:rPr>
              <a:t>Это их доля ответственности. Если они ничего не предпримут – это уже другой вопрос.</a:t>
            </a:r>
          </a:p>
          <a:p>
            <a:pPr lvl="0" indent="450215" algn="ctr">
              <a:lnSpc>
                <a:spcPct val="115000"/>
              </a:lnSpc>
            </a:pPr>
            <a:endParaRPr lang="ru-RU" sz="2400" b="1" dirty="0">
              <a:solidFill>
                <a:srgbClr val="7030A0"/>
              </a:solidFill>
              <a:cs typeface="Times New Roman"/>
            </a:endParaRPr>
          </a:p>
          <a:p>
            <a:pPr lvl="0" indent="450215" algn="ctr">
              <a:lnSpc>
                <a:spcPct val="115000"/>
              </a:lnSpc>
            </a:pPr>
            <a:r>
              <a:rPr lang="ru-RU" sz="2400" b="1" dirty="0">
                <a:solidFill>
                  <a:srgbClr val="7030A0"/>
                </a:solidFill>
                <a:cs typeface="Times New Roman"/>
              </a:rPr>
              <a:t>Что может произойти, если вы сохраните все в тайне?</a:t>
            </a:r>
          </a:p>
          <a:p>
            <a:pPr lvl="0" indent="450215" algn="just">
              <a:lnSpc>
                <a:spcPct val="115000"/>
              </a:lnSpc>
            </a:pPr>
            <a:endParaRPr lang="ru-RU" sz="2400" b="1" dirty="0">
              <a:solidFill>
                <a:srgbClr val="7030A0"/>
              </a:solidFill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9911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467640" y="764704"/>
            <a:ext cx="8208720" cy="55687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dirty="0" smtClean="0">
                <a:solidFill>
                  <a:srgbClr val="C00000"/>
                </a:solidFill>
                <a:latin typeface="+mj-lt"/>
              </a:rPr>
              <a:t> Как </a:t>
            </a:r>
            <a:r>
              <a:rPr lang="ru-RU" sz="2400" b="1" strike="noStrike" dirty="0">
                <a:solidFill>
                  <a:srgbClr val="C00000"/>
                </a:solidFill>
                <a:latin typeface="+mj-lt"/>
              </a:rPr>
              <a:t>сказывается </a:t>
            </a:r>
            <a:endParaRPr lang="ru-RU" sz="2400" b="1" strike="noStrike" dirty="0" smtClean="0">
              <a:solidFill>
                <a:srgbClr val="C00000"/>
              </a:solidFill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dirty="0" smtClean="0">
                <a:solidFill>
                  <a:srgbClr val="C00000"/>
                </a:solidFill>
                <a:latin typeface="+mj-lt"/>
              </a:rPr>
              <a:t>чужая </a:t>
            </a:r>
            <a:r>
              <a:rPr lang="ru-RU" sz="2400" b="1" strike="noStrike" dirty="0">
                <a:solidFill>
                  <a:srgbClr val="C00000"/>
                </a:solidFill>
                <a:latin typeface="+mj-lt"/>
              </a:rPr>
              <a:t>химическая зависимость на вас</a:t>
            </a:r>
            <a:r>
              <a:rPr lang="ru-RU" sz="2400" b="1" strike="noStrike" dirty="0" smtClean="0">
                <a:solidFill>
                  <a:srgbClr val="C00000"/>
                </a:solidFill>
                <a:latin typeface="+mj-lt"/>
              </a:rPr>
              <a:t>?</a:t>
            </a:r>
          </a:p>
          <a:p>
            <a:pPr algn="ctr">
              <a:lnSpc>
                <a:spcPct val="100000"/>
              </a:lnSpc>
            </a:pPr>
            <a:endParaRPr lang="ru-RU" sz="2400" b="1" strike="noStrike" dirty="0" smtClean="0">
              <a:solidFill>
                <a:srgbClr val="C00000"/>
              </a:solidFill>
              <a:latin typeface="+mj-lt"/>
            </a:endParaRPr>
          </a:p>
          <a:p>
            <a:pPr lvl="0" algn="ctr"/>
            <a:r>
              <a:rPr lang="ru-RU" sz="2190" b="1" dirty="0" smtClean="0">
                <a:solidFill>
                  <a:srgbClr val="7030A0"/>
                </a:solidFill>
                <a:latin typeface="+mj-lt"/>
              </a:rPr>
              <a:t>Мы с вами уже говорили о трудностях, о внимании друга к вашим  проблемам . Теперь поговорим о вас.   </a:t>
            </a:r>
          </a:p>
          <a:p>
            <a:pPr marL="342900" lvl="0" indent="-342900" algn="ctr">
              <a:buFont typeface="Wingdings" panose="05000000000000000000" pitchFamily="2" charset="2"/>
              <a:buChar char="q"/>
            </a:pPr>
            <a:endParaRPr lang="ru-RU" sz="2190" b="1" dirty="0" smtClean="0">
              <a:solidFill>
                <a:srgbClr val="7030A0"/>
              </a:solidFill>
              <a:latin typeface="+mj-lt"/>
            </a:endParaRPr>
          </a:p>
          <a:p>
            <a:pPr marL="342900" lvl="0" indent="-342900" algn="ctr">
              <a:buFont typeface="Wingdings" panose="05000000000000000000" pitchFamily="2" charset="2"/>
              <a:buChar char="q"/>
            </a:pPr>
            <a:r>
              <a:rPr lang="ru-RU" sz="2190" b="1" dirty="0" smtClean="0">
                <a:solidFill>
                  <a:srgbClr val="7030A0"/>
                </a:solidFill>
                <a:latin typeface="+mj-lt"/>
              </a:rPr>
              <a:t>Если они, эти проблемы, у вас  </a:t>
            </a:r>
            <a:r>
              <a:rPr lang="ru-RU" sz="2190" b="1" dirty="0">
                <a:solidFill>
                  <a:srgbClr val="7030A0"/>
                </a:solidFill>
                <a:latin typeface="+mj-lt"/>
              </a:rPr>
              <a:t>были </a:t>
            </a:r>
            <a:r>
              <a:rPr lang="ru-RU" sz="2190" b="1" dirty="0" smtClean="0">
                <a:solidFill>
                  <a:srgbClr val="7030A0"/>
                </a:solidFill>
                <a:latin typeface="+mj-lt"/>
              </a:rPr>
              <a:t>раньше</a:t>
            </a:r>
          </a:p>
          <a:p>
            <a:pPr marL="342900" lvl="0" indent="-342900" algn="ctr">
              <a:buFont typeface="Wingdings" panose="05000000000000000000" pitchFamily="2" charset="2"/>
              <a:buChar char="q"/>
            </a:pPr>
            <a:r>
              <a:rPr lang="ru-RU" sz="2190" b="1" dirty="0" smtClean="0">
                <a:solidFill>
                  <a:srgbClr val="7030A0"/>
                </a:solidFill>
                <a:latin typeface="+mj-lt"/>
              </a:rPr>
              <a:t> – как вы поступали? </a:t>
            </a:r>
          </a:p>
          <a:p>
            <a:pPr marL="342900" lvl="0" indent="-342900" algn="ctr">
              <a:buFont typeface="Wingdings" panose="05000000000000000000" pitchFamily="2" charset="2"/>
              <a:buChar char="q"/>
            </a:pPr>
            <a:r>
              <a:rPr lang="ru-RU" sz="2190" b="1" dirty="0" smtClean="0">
                <a:solidFill>
                  <a:srgbClr val="7030A0"/>
                </a:solidFill>
                <a:latin typeface="+mj-lt"/>
              </a:rPr>
              <a:t>Как </a:t>
            </a:r>
            <a:r>
              <a:rPr lang="ru-RU" sz="2190" b="1" dirty="0">
                <a:solidFill>
                  <a:srgbClr val="7030A0"/>
                </a:solidFill>
                <a:latin typeface="+mj-lt"/>
              </a:rPr>
              <a:t>вы сейчас   относитесь к своим трудностям? </a:t>
            </a:r>
            <a:endParaRPr lang="ru-RU" sz="2190" b="1" dirty="0" smtClean="0">
              <a:solidFill>
                <a:srgbClr val="7030A0"/>
              </a:solidFill>
              <a:latin typeface="+mj-lt"/>
            </a:endParaRPr>
          </a:p>
          <a:p>
            <a:pPr marL="342900" lvl="0" indent="-342900" algn="ctr">
              <a:buFont typeface="Wingdings" panose="05000000000000000000" pitchFamily="2" charset="2"/>
              <a:buChar char="q"/>
            </a:pPr>
            <a:endParaRPr lang="ru-RU" sz="2190" b="1" dirty="0">
              <a:solidFill>
                <a:srgbClr val="7030A0"/>
              </a:solidFill>
              <a:latin typeface="+mj-lt"/>
            </a:endParaRPr>
          </a:p>
          <a:p>
            <a:pPr marL="342900" lvl="0" indent="-342900" algn="ctr">
              <a:buFont typeface="Wingdings" panose="05000000000000000000" pitchFamily="2" charset="2"/>
              <a:buChar char="q"/>
            </a:pPr>
            <a:r>
              <a:rPr lang="ru-RU" sz="2190" b="1" dirty="0">
                <a:solidFill>
                  <a:srgbClr val="7030A0"/>
                </a:solidFill>
                <a:latin typeface="+mj-lt"/>
              </a:rPr>
              <a:t>Вы по-прежнему уделяете им то же время и те же силы? </a:t>
            </a:r>
            <a:endParaRPr lang="ru-RU" sz="2190" b="1" dirty="0" smtClean="0">
              <a:solidFill>
                <a:srgbClr val="7030A0"/>
              </a:solidFill>
              <a:latin typeface="+mj-lt"/>
            </a:endParaRPr>
          </a:p>
          <a:p>
            <a:pPr marL="342900" lvl="0" indent="-342900" algn="ctr">
              <a:buFont typeface="Wingdings" panose="05000000000000000000" pitchFamily="2" charset="2"/>
              <a:buChar char="q"/>
            </a:pPr>
            <a:endParaRPr lang="ru-RU" sz="2190" b="1" dirty="0" smtClean="0">
              <a:solidFill>
                <a:srgbClr val="7030A0"/>
              </a:solidFill>
              <a:latin typeface="+mj-lt"/>
            </a:endParaRPr>
          </a:p>
          <a:p>
            <a:pPr marL="342900" lvl="0" indent="-342900" algn="ctr">
              <a:buFont typeface="Wingdings" panose="05000000000000000000" pitchFamily="2" charset="2"/>
              <a:buChar char="q"/>
            </a:pPr>
            <a:r>
              <a:rPr lang="ru-RU" sz="2190" b="1" dirty="0" smtClean="0">
                <a:solidFill>
                  <a:srgbClr val="7030A0"/>
                </a:solidFill>
                <a:latin typeface="+mj-lt"/>
              </a:rPr>
              <a:t>Почему? Попробуйте коротко   выразить на бумаге. </a:t>
            </a:r>
            <a:endParaRPr lang="ru-RU" sz="2190" dirty="0">
              <a:solidFill>
                <a:srgbClr val="7030A0"/>
              </a:solidFill>
              <a:latin typeface="+mj-lt"/>
            </a:endParaRPr>
          </a:p>
          <a:p>
            <a:pPr lvl="0" algn="ctr"/>
            <a:endParaRPr lang="ru-RU" sz="2190" b="1" dirty="0">
              <a:solidFill>
                <a:prstClr val="black"/>
              </a:solidFill>
            </a:endParaRPr>
          </a:p>
          <a:p>
            <a:pPr algn="ctr"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539640" y="474480"/>
            <a:ext cx="8208720" cy="5576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cs typeface="Times New Roman"/>
              </a:rPr>
              <a:t>Использование наркотиков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cs typeface="Times New Roman"/>
              </a:rPr>
              <a:t>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cs typeface="Times New Roman"/>
              </a:rPr>
              <a:t>делает серьезный отпечаток на характер и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cs typeface="Times New Roman"/>
              </a:rPr>
              <a:t>поведение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cs typeface="Times New Roman"/>
              </a:rPr>
              <a:t>человека, порой делая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cs typeface="Times New Roman"/>
              </a:rPr>
              <a:t>неузнаваемым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endParaRPr lang="ru-RU" sz="2800" b="1" dirty="0">
              <a:solidFill>
                <a:schemeClr val="accent5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990099"/>
                </a:solidFill>
                <a:cs typeface="Times New Roman"/>
              </a:rPr>
              <a:t>Самой большой ошибкой людей, стремящихся помочь наркоману, является то, что они начинают жить его жизнью, всё их время, силы и мысли связаны с тем, как бы в очередной раз удержать наркомана от употребления вещества</a:t>
            </a:r>
            <a:endParaRPr lang="ru-RU" sz="2000" b="1" dirty="0" smtClean="0">
              <a:solidFill>
                <a:srgbClr val="990099"/>
              </a:solidFill>
              <a:ea typeface="Calibri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2590" b="1" strike="noStrike" dirty="0" smtClean="0">
                <a:solidFill>
                  <a:srgbClr val="990099"/>
                </a:solidFill>
              </a:rPr>
              <a:t> </a:t>
            </a:r>
            <a:endParaRPr sz="259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-633650"/>
            <a:ext cx="7992888" cy="680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400" b="1" dirty="0" smtClean="0">
              <a:solidFill>
                <a:srgbClr val="002060"/>
              </a:solidFill>
              <a:latin typeface="Verdana"/>
            </a:endParaRPr>
          </a:p>
          <a:p>
            <a:pPr lvl="0" algn="ctr"/>
            <a:endParaRPr lang="ru-RU" sz="2400" b="1" dirty="0" smtClean="0">
              <a:solidFill>
                <a:srgbClr val="002060"/>
              </a:solidFill>
              <a:latin typeface="Verdana"/>
            </a:endParaRPr>
          </a:p>
          <a:p>
            <a:pPr lvl="0" algn="ctr"/>
            <a:endParaRPr lang="ru-RU" sz="2400" b="1" dirty="0">
              <a:solidFill>
                <a:srgbClr val="002060"/>
              </a:solidFill>
              <a:latin typeface="Verdana"/>
            </a:endParaRPr>
          </a:p>
          <a:p>
            <a:pPr lvl="0" algn="ctr"/>
            <a:r>
              <a:rPr lang="ru-RU" sz="2800" b="1" dirty="0" smtClean="0">
                <a:solidFill>
                  <a:srgbClr val="44025E"/>
                </a:solidFill>
              </a:rPr>
              <a:t>  Каждый </a:t>
            </a:r>
            <a:r>
              <a:rPr lang="ru-RU" sz="2800" b="1" dirty="0">
                <a:solidFill>
                  <a:srgbClr val="44025E"/>
                </a:solidFill>
              </a:rPr>
              <a:t>член семьи </a:t>
            </a:r>
            <a:r>
              <a:rPr lang="ru-RU" sz="2800" b="1" dirty="0" smtClean="0">
                <a:solidFill>
                  <a:srgbClr val="44025E"/>
                </a:solidFill>
              </a:rPr>
              <a:t>алкоголика или наркозависимого  </a:t>
            </a:r>
            <a:r>
              <a:rPr lang="ru-RU" sz="2800" b="1" dirty="0">
                <a:solidFill>
                  <a:srgbClr val="44025E"/>
                </a:solidFill>
              </a:rPr>
              <a:t>периодически испытывает </a:t>
            </a:r>
            <a:endParaRPr lang="ru-RU" sz="2800" b="1" dirty="0" smtClean="0">
              <a:solidFill>
                <a:srgbClr val="44025E"/>
              </a:solidFill>
            </a:endParaRPr>
          </a:p>
          <a:p>
            <a:pPr lvl="0" algn="ctr"/>
            <a:r>
              <a:rPr lang="ru-RU" sz="2800" b="1" i="1" u="sng" dirty="0" smtClean="0">
                <a:solidFill>
                  <a:srgbClr val="44025E"/>
                </a:solidFill>
              </a:rPr>
              <a:t>чувство </a:t>
            </a:r>
            <a:r>
              <a:rPr lang="ru-RU" sz="2800" b="1" i="1" u="sng" dirty="0">
                <a:solidFill>
                  <a:srgbClr val="44025E"/>
                </a:solidFill>
              </a:rPr>
              <a:t>стыда</a:t>
            </a:r>
            <a:r>
              <a:rPr lang="ru-RU" sz="2800" b="1" i="1" u="sng" dirty="0" smtClean="0">
                <a:solidFill>
                  <a:srgbClr val="44025E"/>
                </a:solidFill>
              </a:rPr>
              <a:t>,</a:t>
            </a:r>
          </a:p>
          <a:p>
            <a:pPr lvl="0" algn="ctr"/>
            <a:r>
              <a:rPr lang="ru-RU" sz="2800" b="1" i="1" u="sng" dirty="0" smtClean="0">
                <a:solidFill>
                  <a:srgbClr val="44025E"/>
                </a:solidFill>
              </a:rPr>
              <a:t> </a:t>
            </a:r>
            <a:r>
              <a:rPr lang="ru-RU" sz="2800" b="1" i="1" u="sng" dirty="0">
                <a:solidFill>
                  <a:srgbClr val="44025E"/>
                </a:solidFill>
              </a:rPr>
              <a:t>обиды, гнева, </a:t>
            </a:r>
            <a:r>
              <a:rPr lang="ru-RU" sz="2800" b="1" i="1" u="sng" dirty="0" smtClean="0">
                <a:solidFill>
                  <a:srgbClr val="44025E"/>
                </a:solidFill>
              </a:rPr>
              <a:t>страха</a:t>
            </a:r>
          </a:p>
          <a:p>
            <a:pPr lvl="0" algn="ctr"/>
            <a:r>
              <a:rPr lang="ru-RU" sz="2800" b="1" i="1" u="sng" dirty="0" smtClean="0">
                <a:solidFill>
                  <a:srgbClr val="44025E"/>
                </a:solidFill>
              </a:rPr>
              <a:t> </a:t>
            </a:r>
            <a:r>
              <a:rPr lang="ru-RU" sz="2800" b="1" i="1" u="sng" dirty="0">
                <a:solidFill>
                  <a:srgbClr val="44025E"/>
                </a:solidFill>
              </a:rPr>
              <a:t>и неуверенности, одиночества </a:t>
            </a:r>
            <a:r>
              <a:rPr lang="ru-RU" sz="2800" b="1" dirty="0" smtClean="0">
                <a:solidFill>
                  <a:srgbClr val="44025E"/>
                </a:solidFill>
              </a:rPr>
              <a:t>–</a:t>
            </a:r>
          </a:p>
          <a:p>
            <a:pPr lvl="0" algn="ctr"/>
            <a:endParaRPr lang="ru-RU" sz="2800" b="1" dirty="0" smtClean="0">
              <a:solidFill>
                <a:srgbClr val="44025E"/>
              </a:solidFill>
            </a:endParaRPr>
          </a:p>
          <a:p>
            <a:pPr lvl="0" algn="ctr"/>
            <a:r>
              <a:rPr lang="ru-RU" sz="2800" b="1" dirty="0" smtClean="0">
                <a:solidFill>
                  <a:srgbClr val="44025E"/>
                </a:solidFill>
              </a:rPr>
              <a:t> </a:t>
            </a:r>
            <a:r>
              <a:rPr lang="ru-RU" sz="2800" b="1" dirty="0">
                <a:solidFill>
                  <a:srgbClr val="44025E"/>
                </a:solidFill>
              </a:rPr>
              <a:t>всё это приводит к постепенному формированию психологических комплексов, которые ему приходится пронести через всю </a:t>
            </a:r>
            <a:r>
              <a:rPr lang="ru-RU" sz="2800" b="1" dirty="0" smtClean="0">
                <a:solidFill>
                  <a:srgbClr val="44025E"/>
                </a:solidFill>
              </a:rPr>
              <a:t>жизнь. </a:t>
            </a:r>
          </a:p>
          <a:p>
            <a:pPr lvl="0" indent="450215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44025E"/>
                </a:solidFill>
              </a:rPr>
              <a:t>Почему?</a:t>
            </a:r>
            <a:r>
              <a:rPr lang="ru-RU" sz="2800" b="1" dirty="0">
                <a:solidFill>
                  <a:srgbClr val="44025E"/>
                </a:solidFill>
                <a:latin typeface="Times New Roman"/>
                <a:cs typeface="Times New Roman"/>
              </a:rPr>
              <a:t> </a:t>
            </a:r>
            <a:endParaRPr lang="ru-RU" sz="2800" b="1" dirty="0" smtClean="0">
              <a:solidFill>
                <a:srgbClr val="44025E"/>
              </a:solidFill>
              <a:latin typeface="Times New Roman"/>
              <a:cs typeface="Times New Roman"/>
            </a:endParaRPr>
          </a:p>
          <a:p>
            <a:pPr lvl="0" algn="ctr"/>
            <a:endParaRPr lang="ru-RU" sz="2400" b="1" dirty="0" smtClean="0">
              <a:solidFill>
                <a:srgbClr val="671B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884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539640" y="-1374480"/>
            <a:ext cx="7992360" cy="838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15000"/>
              </a:lnSpc>
            </a:pPr>
            <a:endParaRPr dirty="0"/>
          </a:p>
          <a:p>
            <a:pPr algn="ctr">
              <a:lnSpc>
                <a:spcPct val="115000"/>
              </a:lnSpc>
            </a:pPr>
            <a:endParaRPr dirty="0"/>
          </a:p>
          <a:p>
            <a:pPr algn="ctr">
              <a:lnSpc>
                <a:spcPct val="115000"/>
              </a:lnSpc>
            </a:pPr>
            <a:endParaRPr dirty="0"/>
          </a:p>
          <a:p>
            <a:pPr algn="ctr">
              <a:lnSpc>
                <a:spcPct val="115000"/>
              </a:lnSpc>
            </a:pPr>
            <a:endParaRPr dirty="0"/>
          </a:p>
          <a:p>
            <a:pPr algn="ctr">
              <a:lnSpc>
                <a:spcPct val="115000"/>
              </a:lnSpc>
            </a:pPr>
            <a:endParaRPr dirty="0"/>
          </a:p>
          <a:p>
            <a:pPr algn="ctr">
              <a:lnSpc>
                <a:spcPct val="115000"/>
              </a:lnSpc>
            </a:pPr>
            <a:endParaRPr dirty="0"/>
          </a:p>
          <a:p>
            <a:pPr algn="ctr">
              <a:lnSpc>
                <a:spcPct val="115000"/>
              </a:lnSpc>
            </a:pPr>
            <a:r>
              <a:rPr lang="ru-RU" sz="3600" b="1" strike="noStrike" dirty="0">
                <a:solidFill>
                  <a:srgbClr val="671B24"/>
                </a:solidFill>
                <a:latin typeface="+mj-lt"/>
                <a:ea typeface="Times New Roman"/>
              </a:rPr>
              <a:t>Что такое наркомания?</a:t>
            </a:r>
            <a:endParaRPr dirty="0">
              <a:latin typeface="+mj-lt"/>
            </a:endParaRPr>
          </a:p>
          <a:p>
            <a:pPr algn="ctr">
              <a:lnSpc>
                <a:spcPct val="100000"/>
              </a:lnSpc>
            </a:pPr>
            <a:endParaRPr sz="1670" dirty="0"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b="1" strike="noStrike" dirty="0" smtClean="0">
                <a:solidFill>
                  <a:srgbClr val="002060"/>
                </a:solidFill>
                <a:ea typeface="Times New Roman"/>
              </a:rPr>
              <a:t>  Это </a:t>
            </a:r>
            <a:r>
              <a:rPr lang="ru-RU" b="1" strike="noStrike" dirty="0">
                <a:solidFill>
                  <a:srgbClr val="002060"/>
                </a:solidFill>
                <a:ea typeface="Times New Roman"/>
              </a:rPr>
              <a:t>– атрофированные,  глухонемые,  бесчувственные    и безнравственные    души, единственным    смыслом   которых  является  поиск  ядовитого зелья</a:t>
            </a:r>
            <a:r>
              <a:rPr lang="ru-RU" b="1" strike="noStrike" dirty="0" smtClean="0">
                <a:solidFill>
                  <a:srgbClr val="002060"/>
                </a:solidFill>
                <a:ea typeface="Times New Roman"/>
              </a:rPr>
              <a:t>!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strike="noStrike" dirty="0" smtClean="0">
                <a:solidFill>
                  <a:srgbClr val="002060"/>
                </a:solidFill>
                <a:ea typeface="Times New Roman"/>
              </a:rPr>
              <a:t>   Это </a:t>
            </a:r>
            <a:r>
              <a:rPr lang="ru-RU" b="1" strike="noStrike" dirty="0">
                <a:solidFill>
                  <a:srgbClr val="002060"/>
                </a:solidFill>
                <a:ea typeface="Times New Roman"/>
              </a:rPr>
              <a:t>– тела, корчащиеся  в судорогах    «ломки»! </a:t>
            </a:r>
            <a:endParaRPr lang="ru-RU" b="1" strike="noStrike" dirty="0" smtClean="0">
              <a:solidFill>
                <a:srgbClr val="002060"/>
              </a:solidFill>
              <a:ea typeface="Times New Roman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strike="noStrike" dirty="0">
                <a:solidFill>
                  <a:srgbClr val="002060"/>
                </a:solidFill>
                <a:ea typeface="Times New Roman"/>
              </a:rPr>
              <a:t> </a:t>
            </a:r>
            <a:r>
              <a:rPr lang="ru-RU" b="1" strike="noStrike" dirty="0" smtClean="0">
                <a:solidFill>
                  <a:srgbClr val="002060"/>
                </a:solidFill>
                <a:ea typeface="Times New Roman"/>
              </a:rPr>
              <a:t>  Это </a:t>
            </a:r>
            <a:r>
              <a:rPr lang="ru-RU" b="1" strike="noStrike" dirty="0">
                <a:solidFill>
                  <a:srgbClr val="002060"/>
                </a:solidFill>
                <a:ea typeface="Times New Roman"/>
              </a:rPr>
              <a:t>тяжелые  поражения мозга и  печени,  и  сердца,  и внутренних  органов.  </a:t>
            </a:r>
            <a:endParaRPr lang="ru-RU" b="1" strike="noStrike" dirty="0" smtClean="0">
              <a:solidFill>
                <a:srgbClr val="002060"/>
              </a:solidFill>
              <a:ea typeface="Times New Roman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strike="noStrike" dirty="0" smtClean="0">
                <a:solidFill>
                  <a:srgbClr val="002060"/>
                </a:solidFill>
                <a:ea typeface="Times New Roman"/>
              </a:rPr>
              <a:t>   Это </a:t>
            </a:r>
            <a:r>
              <a:rPr lang="ru-RU" b="1" strike="noStrike" dirty="0">
                <a:solidFill>
                  <a:srgbClr val="002060"/>
                </a:solidFill>
                <a:ea typeface="Times New Roman"/>
              </a:rPr>
              <a:t>инфекционные    и  венерические  болезни</a:t>
            </a:r>
            <a:r>
              <a:rPr lang="ru-RU" b="1" strike="noStrike" dirty="0" smtClean="0">
                <a:solidFill>
                  <a:srgbClr val="002060"/>
                </a:solidFill>
                <a:ea typeface="Times New Roman"/>
              </a:rPr>
              <a:t>!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dirty="0"/>
          </a:p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  <a:ea typeface="Times New Roman"/>
              </a:rPr>
              <a:t>   Это </a:t>
            </a:r>
            <a:r>
              <a:rPr lang="ru-RU" b="1" dirty="0">
                <a:solidFill>
                  <a:srgbClr val="002060"/>
                </a:solidFill>
                <a:ea typeface="Times New Roman"/>
              </a:rPr>
              <a:t>тяжкие    преступления  во имя  минутного    облегчения,  порожденного  наркотической  зависимостью.</a:t>
            </a:r>
            <a:endParaRPr lang="ru-RU" dirty="0">
              <a:solidFill>
                <a:srgbClr val="002060"/>
              </a:solidFill>
            </a:endParaRPr>
          </a:p>
          <a:p>
            <a:pPr marL="285750" lvl="0" indent="-285750" algn="ctr">
              <a:lnSpc>
                <a:spcPct val="115000"/>
              </a:lnSpc>
              <a:buFont typeface="Wingdings" panose="05000000000000000000" pitchFamily="2" charset="2"/>
              <a:buChar char="q"/>
            </a:pPr>
            <a:endParaRPr lang="ru-RU" b="1" dirty="0" smtClean="0">
              <a:solidFill>
                <a:srgbClr val="002060"/>
              </a:solidFill>
              <a:ea typeface="Times New Roman"/>
            </a:endParaRPr>
          </a:p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  <a:ea typeface="Times New Roman"/>
              </a:rPr>
              <a:t>   Это </a:t>
            </a:r>
            <a:r>
              <a:rPr lang="ru-RU" b="1" dirty="0">
                <a:solidFill>
                  <a:srgbClr val="002060"/>
                </a:solidFill>
                <a:ea typeface="Times New Roman"/>
              </a:rPr>
              <a:t>– одна  из  самых частых  причин  самоубийств</a:t>
            </a:r>
            <a:r>
              <a:rPr lang="ru-RU" b="1" dirty="0" smtClean="0">
                <a:solidFill>
                  <a:srgbClr val="002060"/>
                </a:solidFill>
                <a:ea typeface="Times New Roman"/>
              </a:rPr>
              <a:t>.</a:t>
            </a:r>
          </a:p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q"/>
            </a:pPr>
            <a:endParaRPr lang="ru-RU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trike="noStrike" dirty="0">
                <a:solidFill>
                  <a:srgbClr val="002060"/>
                </a:solidFill>
                <a:ea typeface="Times New Roman"/>
              </a:rPr>
              <a:t> </a:t>
            </a:r>
            <a:r>
              <a:rPr lang="ru-RU" b="1" dirty="0">
                <a:solidFill>
                  <a:srgbClr val="002060"/>
                </a:solidFill>
                <a:ea typeface="Times New Roman"/>
              </a:rPr>
              <a:t>Это  бандиты, контрабандисты, убийцы!</a:t>
            </a:r>
            <a:endParaRPr lang="ru-RU" dirty="0">
              <a:solidFill>
                <a:srgbClr val="002060"/>
              </a:solidFill>
            </a:endParaRPr>
          </a:p>
          <a:p>
            <a:pPr marL="342900" indent="-342900" algn="ctr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-864483"/>
            <a:ext cx="8136904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just">
              <a:lnSpc>
                <a:spcPct val="115000"/>
              </a:lnSpc>
            </a:pPr>
            <a:endParaRPr lang="ru-RU" sz="2400" b="1" dirty="0" smtClean="0">
              <a:solidFill>
                <a:srgbClr val="002060"/>
              </a:solidFill>
              <a:cs typeface="Times New Roman"/>
            </a:endParaRPr>
          </a:p>
          <a:p>
            <a:pPr lvl="0" indent="450215" algn="just">
              <a:lnSpc>
                <a:spcPct val="115000"/>
              </a:lnSpc>
            </a:pPr>
            <a:endParaRPr lang="ru-RU" sz="2400" b="1" dirty="0">
              <a:solidFill>
                <a:srgbClr val="002060"/>
              </a:solidFill>
              <a:cs typeface="Times New Roman"/>
            </a:endParaRPr>
          </a:p>
          <a:p>
            <a:pPr lvl="0" indent="450215" algn="just">
              <a:lnSpc>
                <a:spcPct val="115000"/>
              </a:lnSpc>
            </a:pPr>
            <a:endParaRPr lang="ru-RU" sz="2400" b="1" dirty="0" smtClean="0">
              <a:solidFill>
                <a:srgbClr val="002060"/>
              </a:solidFill>
              <a:cs typeface="Times New Roman"/>
            </a:endParaRPr>
          </a:p>
          <a:p>
            <a:pPr lvl="0" indent="450215" algn="just">
              <a:lnSpc>
                <a:spcPct val="115000"/>
              </a:lnSpc>
            </a:pPr>
            <a:r>
              <a:rPr lang="ru-RU" sz="2400" b="1" dirty="0" smtClean="0">
                <a:solidFill>
                  <a:srgbClr val="002060"/>
                </a:solidFill>
                <a:cs typeface="Times New Roman"/>
              </a:rPr>
              <a:t> В чем </a:t>
            </a:r>
            <a:r>
              <a:rPr lang="ru-RU" sz="2400" b="1" dirty="0">
                <a:solidFill>
                  <a:srgbClr val="002060"/>
                </a:solidFill>
                <a:cs typeface="Times New Roman"/>
              </a:rPr>
              <a:t>же состоит настоящая опасность сохранения дружбы с наркоманом</a:t>
            </a:r>
            <a:r>
              <a:rPr lang="ru-RU" sz="2400" b="1" dirty="0" smtClean="0">
                <a:solidFill>
                  <a:srgbClr val="002060"/>
                </a:solidFill>
                <a:cs typeface="Times New Roman"/>
              </a:rPr>
              <a:t>?</a:t>
            </a:r>
            <a:r>
              <a:rPr lang="ru-RU" sz="2000" dirty="0" smtClean="0">
                <a:solidFill>
                  <a:srgbClr val="002060"/>
                </a:solidFill>
                <a:cs typeface="Times New Roman"/>
              </a:rPr>
              <a:t> </a:t>
            </a:r>
            <a:r>
              <a:rPr lang="ru-RU" sz="2000" dirty="0">
                <a:solidFill>
                  <a:srgbClr val="002060"/>
                </a:solidFill>
                <a:cs typeface="Times New Roman"/>
              </a:rPr>
              <a:t>(Да и с алкоголиком тоже</a:t>
            </a:r>
            <a:r>
              <a:rPr lang="ru-RU" sz="2000" dirty="0" smtClean="0">
                <a:solidFill>
                  <a:srgbClr val="002060"/>
                </a:solidFill>
                <a:cs typeface="Times New Roman"/>
              </a:rPr>
              <a:t>)</a:t>
            </a:r>
          </a:p>
          <a:p>
            <a:pPr lvl="0" indent="450215" algn="just">
              <a:lnSpc>
                <a:spcPct val="115000"/>
              </a:lnSpc>
            </a:pP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 indent="450215" algn="ctr">
              <a:lnSpc>
                <a:spcPct val="115000"/>
              </a:lnSpc>
            </a:pPr>
            <a:r>
              <a:rPr lang="ru-RU" sz="2400" b="1" dirty="0">
                <a:solidFill>
                  <a:srgbClr val="CC3300"/>
                </a:solidFill>
                <a:cs typeface="Times New Roman"/>
              </a:rPr>
              <a:t>Для вас, как для  друга, постепенно появляется психологическое отклонение, называемое </a:t>
            </a:r>
            <a:r>
              <a:rPr lang="ru-RU" sz="2400" b="1" u="sng" dirty="0">
                <a:solidFill>
                  <a:srgbClr val="CC3300"/>
                </a:solidFill>
                <a:cs typeface="Times New Roman"/>
              </a:rPr>
              <a:t>созависимостью!</a:t>
            </a:r>
            <a:r>
              <a:rPr lang="ru-RU" sz="2400" b="1" dirty="0">
                <a:solidFill>
                  <a:srgbClr val="CC3300"/>
                </a:solidFill>
                <a:cs typeface="Times New Roman"/>
              </a:rPr>
              <a:t> </a:t>
            </a:r>
            <a:endParaRPr lang="ru-RU" sz="2400" dirty="0">
              <a:solidFill>
                <a:srgbClr val="CC3300"/>
              </a:solidFill>
              <a:ea typeface="Calibri"/>
              <a:cs typeface="Times New Roman"/>
            </a:endParaRPr>
          </a:p>
          <a:p>
            <a:pPr lvl="0" indent="450215" algn="just">
              <a:lnSpc>
                <a:spcPct val="115000"/>
              </a:lnSpc>
            </a:pPr>
            <a:r>
              <a:rPr lang="ru-RU" sz="2400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 indent="450215" algn="ctr">
              <a:lnSpc>
                <a:spcPct val="115000"/>
              </a:lnSpc>
            </a:pPr>
            <a:r>
              <a:rPr lang="ru-RU" sz="2400" b="1" i="1" u="sng" dirty="0">
                <a:solidFill>
                  <a:srgbClr val="C00000"/>
                </a:solidFill>
                <a:ea typeface="Times New Roman"/>
                <a:cs typeface="Times New Roman"/>
              </a:rPr>
              <a:t>Созависимость </a:t>
            </a:r>
            <a:r>
              <a:rPr lang="ru-RU" sz="2400" b="1" dirty="0">
                <a:solidFill>
                  <a:srgbClr val="44025E"/>
                </a:solidFill>
                <a:ea typeface="Times New Roman"/>
                <a:cs typeface="Times New Roman"/>
              </a:rPr>
              <a:t>– концентрация внимания на другом, зависимом человеке! </a:t>
            </a:r>
            <a:endParaRPr lang="ru-RU" sz="2400" dirty="0">
              <a:solidFill>
                <a:srgbClr val="44025E"/>
              </a:solidFill>
              <a:ea typeface="Calibri"/>
              <a:cs typeface="Times New Roman"/>
            </a:endParaRPr>
          </a:p>
          <a:p>
            <a:pPr lvl="0" indent="450215" algn="just">
              <a:lnSpc>
                <a:spcPct val="115000"/>
              </a:lnSpc>
            </a:pPr>
            <a:endParaRPr lang="ru-RU" sz="24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lvl="0" indent="450215" algn="just">
              <a:lnSpc>
                <a:spcPct val="115000"/>
              </a:lnSpc>
            </a:pPr>
            <a:r>
              <a:rPr lang="ru-RU" sz="24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Себя</a:t>
            </a:r>
            <a:r>
              <a:rPr lang="ru-RU" sz="2400" b="1" dirty="0">
                <a:solidFill>
                  <a:srgbClr val="002060"/>
                </a:solidFill>
                <a:ea typeface="Times New Roman"/>
                <a:cs typeface="Times New Roman"/>
              </a:rPr>
              <a:t>, свои жизненно важные цели  созависимый не ощущает, он полностью сосредоточен на другом человеке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310885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280477"/>
            <a:ext cx="8640960" cy="710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</a:pPr>
            <a:endParaRPr lang="ru-RU" b="1" dirty="0" smtClean="0">
              <a:solidFill>
                <a:srgbClr val="C00000"/>
              </a:solidFill>
              <a:cs typeface="Times New Roman"/>
            </a:endParaRPr>
          </a:p>
          <a:p>
            <a:pPr indent="450215" algn="ctr">
              <a:lnSpc>
                <a:spcPct val="115000"/>
              </a:lnSpc>
            </a:pPr>
            <a:endParaRPr lang="ru-RU" b="1" dirty="0">
              <a:solidFill>
                <a:srgbClr val="C00000"/>
              </a:solidFill>
              <a:cs typeface="Times New Roman"/>
            </a:endParaRPr>
          </a:p>
          <a:p>
            <a:pPr indent="450215" algn="ctr">
              <a:lnSpc>
                <a:spcPct val="115000"/>
              </a:lnSpc>
            </a:pPr>
            <a:r>
              <a:rPr lang="ru-RU" sz="2400" b="1" dirty="0" smtClean="0">
                <a:solidFill>
                  <a:srgbClr val="C00000"/>
                </a:solidFill>
                <a:cs typeface="Times New Roman"/>
              </a:rPr>
              <a:t> Желание </a:t>
            </a:r>
            <a:r>
              <a:rPr lang="ru-RU" sz="2400" b="1" dirty="0">
                <a:solidFill>
                  <a:srgbClr val="C00000"/>
                </a:solidFill>
                <a:cs typeface="Times New Roman"/>
              </a:rPr>
              <a:t>сохранить дружеские отношения, </a:t>
            </a:r>
            <a:r>
              <a:rPr lang="ru-RU" sz="2400" b="1" i="1" dirty="0">
                <a:solidFill>
                  <a:srgbClr val="002060"/>
                </a:solidFill>
                <a:cs typeface="Times New Roman"/>
              </a:rPr>
              <a:t>направленность на помощь  </a:t>
            </a:r>
            <a:r>
              <a:rPr lang="ru-RU" sz="2400" b="1" dirty="0">
                <a:solidFill>
                  <a:srgbClr val="C00000"/>
                </a:solidFill>
                <a:cs typeface="Times New Roman"/>
              </a:rPr>
              <a:t>заставляет Вас не замечать вам  изменения в целях собственного поведения,  занимает обширное пространство вашей психики, </a:t>
            </a:r>
            <a:r>
              <a:rPr lang="ru-RU" sz="2400" b="1" dirty="0" smtClean="0">
                <a:solidFill>
                  <a:srgbClr val="C00000"/>
                </a:solidFill>
                <a:cs typeface="Times New Roman"/>
              </a:rPr>
              <a:t>происходит</a:t>
            </a:r>
          </a:p>
          <a:p>
            <a:pPr indent="450215" algn="ctr">
              <a:lnSpc>
                <a:spcPct val="115000"/>
              </a:lnSpc>
            </a:pPr>
            <a:r>
              <a:rPr lang="ru-RU" sz="2400" b="1" dirty="0" smtClean="0">
                <a:solidFill>
                  <a:srgbClr val="C00000"/>
                </a:solidFill>
                <a:cs typeface="Times New Roman"/>
              </a:rPr>
              <a:t> </a:t>
            </a:r>
            <a:r>
              <a:rPr lang="ru-RU" sz="2800" b="1" dirty="0">
                <a:solidFill>
                  <a:srgbClr val="44025E"/>
                </a:solidFill>
                <a:cs typeface="Times New Roman"/>
              </a:rPr>
              <a:t>ослабление   так </a:t>
            </a:r>
            <a:r>
              <a:rPr lang="ru-RU" sz="2800" b="1" dirty="0" smtClean="0">
                <a:solidFill>
                  <a:srgbClr val="44025E"/>
                </a:solidFill>
                <a:cs typeface="Times New Roman"/>
              </a:rPr>
              <a:t>называемой</a:t>
            </a:r>
          </a:p>
          <a:p>
            <a:pPr indent="450215" algn="ctr">
              <a:lnSpc>
                <a:spcPct val="115000"/>
              </a:lnSpc>
            </a:pPr>
            <a:r>
              <a:rPr lang="ru-RU" sz="2800" b="1" u="sng" dirty="0" smtClean="0">
                <a:solidFill>
                  <a:srgbClr val="44025E"/>
                </a:solidFill>
                <a:cs typeface="Times New Roman"/>
              </a:rPr>
              <a:t>  </a:t>
            </a:r>
            <a:r>
              <a:rPr lang="ru-RU" sz="2800" b="1" i="1" u="sng" dirty="0">
                <a:solidFill>
                  <a:srgbClr val="44025E"/>
                </a:solidFill>
                <a:cs typeface="Times New Roman"/>
              </a:rPr>
              <a:t>рефлексии собственного </a:t>
            </a:r>
            <a:r>
              <a:rPr lang="ru-RU" sz="2800" b="1" i="1" u="sng" dirty="0" smtClean="0">
                <a:solidFill>
                  <a:srgbClr val="44025E"/>
                </a:solidFill>
                <a:cs typeface="Times New Roman"/>
              </a:rPr>
              <a:t>поведения</a:t>
            </a:r>
            <a:endParaRPr lang="ru-RU" sz="2400" i="1" u="sng" dirty="0">
              <a:solidFill>
                <a:srgbClr val="44025E"/>
              </a:solidFill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</a:pPr>
            <a:r>
              <a:rPr lang="ru-RU" dirty="0">
                <a:solidFill>
                  <a:srgbClr val="00000A"/>
                </a:solidFill>
                <a:cs typeface="Times New Roman"/>
              </a:rPr>
              <a:t> </a:t>
            </a:r>
            <a:endParaRPr lang="ru-RU" sz="1400" dirty="0">
              <a:solidFill>
                <a:srgbClr val="00000A"/>
              </a:solidFill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2400" b="1" i="1" u="sng" dirty="0" smtClean="0">
                <a:solidFill>
                  <a:srgbClr val="0066CC"/>
                </a:solidFill>
                <a:cs typeface="Times New Roman"/>
              </a:rPr>
              <a:t>Рефлексия</a:t>
            </a:r>
            <a:r>
              <a:rPr lang="ru-RU" sz="2400" b="1" dirty="0" smtClean="0">
                <a:solidFill>
                  <a:srgbClr val="0066CC"/>
                </a:solidFill>
                <a:cs typeface="Times New Roman"/>
              </a:rPr>
              <a:t> </a:t>
            </a:r>
            <a:r>
              <a:rPr lang="ru-RU" sz="2000" b="1" dirty="0">
                <a:solidFill>
                  <a:srgbClr val="0066CC"/>
                </a:solidFill>
                <a:ea typeface="Calibri"/>
                <a:cs typeface="Times New Roman"/>
              </a:rPr>
              <a:t>  в психологии - это обращение субъекта на самого себя, на свое сознание, на продукты собственной активности или какое-либо переосмысление. </a:t>
            </a:r>
            <a:endParaRPr lang="ru-RU" sz="2000" b="1" dirty="0" smtClean="0">
              <a:solidFill>
                <a:srgbClr val="0066CC"/>
              </a:solidFill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2400" b="1" i="1" u="sng" dirty="0" smtClean="0">
                <a:solidFill>
                  <a:srgbClr val="0066CC"/>
                </a:solidFill>
                <a:ea typeface="Calibri"/>
                <a:cs typeface="Times New Roman"/>
              </a:rPr>
              <a:t>Рефлексия</a:t>
            </a:r>
            <a:r>
              <a:rPr lang="ru-RU" sz="2000" b="1" dirty="0" smtClean="0">
                <a:solidFill>
                  <a:srgbClr val="0066CC"/>
                </a:solidFill>
                <a:ea typeface="Calibri"/>
                <a:cs typeface="Times New Roman"/>
              </a:rPr>
              <a:t> </a:t>
            </a:r>
            <a:r>
              <a:rPr lang="ru-RU" sz="2000" b="1" dirty="0">
                <a:solidFill>
                  <a:srgbClr val="0066CC"/>
                </a:solidFill>
                <a:ea typeface="Calibri"/>
                <a:cs typeface="Times New Roman"/>
              </a:rPr>
              <a:t>в психологии это размышление человека, целью которого выступает рассмотрение, а также анализ собственной активности, самого себя, собственных состояний, прошлых событий, поступков.</a:t>
            </a:r>
            <a:endParaRPr lang="ru-RU" sz="2000" dirty="0">
              <a:solidFill>
                <a:srgbClr val="0066CC"/>
              </a:solidFill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</a:pPr>
            <a:r>
              <a:rPr lang="ru-RU" dirty="0">
                <a:solidFill>
                  <a:srgbClr val="0066CC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solidFill>
                <a:srgbClr val="0066CC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703217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803915"/>
            <a:ext cx="8136904" cy="564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 Люди</a:t>
            </a:r>
            <a:r>
              <a:rPr lang="ru-RU" sz="2400" b="1" dirty="0">
                <a:solidFill>
                  <a:srgbClr val="C00000"/>
                </a:solidFill>
                <a:ea typeface="Times New Roman"/>
                <a:cs typeface="Times New Roman"/>
              </a:rPr>
              <a:t>,  </a:t>
            </a:r>
            <a:r>
              <a:rPr lang="ru-RU" sz="24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принимающие  </a:t>
            </a:r>
            <a:r>
              <a:rPr lang="ru-RU" sz="2400" b="1" dirty="0">
                <a:solidFill>
                  <a:srgbClr val="C00000"/>
                </a:solidFill>
                <a:ea typeface="Times New Roman"/>
                <a:cs typeface="Times New Roman"/>
              </a:rPr>
              <a:t>наркотики,  нередко весьма искусно манипулируют окружающими, стремясь  получить  от   них  деньги.  </a:t>
            </a:r>
            <a:endParaRPr lang="ru-RU" sz="2400" b="1" dirty="0" smtClean="0">
              <a:solidFill>
                <a:srgbClr val="C00000"/>
              </a:solidFill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000A"/>
              </a:solidFill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dirty="0">
                <a:solidFill>
                  <a:srgbClr val="660066"/>
                </a:solidFill>
                <a:ea typeface="Times New Roman"/>
                <a:cs typeface="Times New Roman"/>
              </a:rPr>
              <a:t>Нельзя позволять делать этого  с собой. </a:t>
            </a:r>
            <a:endParaRPr lang="ru-RU" sz="2200" b="1" dirty="0" smtClean="0">
              <a:solidFill>
                <a:srgbClr val="660066"/>
              </a:solidFill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660066"/>
                </a:solidFill>
                <a:ea typeface="Times New Roman"/>
                <a:cs typeface="Times New Roman"/>
              </a:rPr>
              <a:t>И </a:t>
            </a:r>
            <a:r>
              <a:rPr lang="ru-RU" sz="2200" b="1" dirty="0">
                <a:solidFill>
                  <a:srgbClr val="660066"/>
                </a:solidFill>
                <a:ea typeface="Times New Roman"/>
                <a:cs typeface="Times New Roman"/>
              </a:rPr>
              <a:t>не стоит слишком  доверять  рассказам  о  мгновенной смерти, если  в течение ближайшего времени  не будет получен наркотик, или о страшном долге, который  тут  же  надо  заплатить</a:t>
            </a:r>
            <a:r>
              <a:rPr lang="ru-RU" sz="2200" b="1" dirty="0" smtClean="0">
                <a:solidFill>
                  <a:srgbClr val="660066"/>
                </a:solidFill>
                <a:ea typeface="Times New Roman"/>
                <a:cs typeface="Times New Roman"/>
              </a:rPr>
              <a:t>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660066"/>
                </a:solidFill>
                <a:ea typeface="Times New Roman"/>
                <a:cs typeface="Times New Roman"/>
              </a:rPr>
              <a:t> </a:t>
            </a:r>
            <a:r>
              <a:rPr lang="ru-RU" sz="22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     </a:t>
            </a:r>
            <a:r>
              <a:rPr lang="ru-RU" sz="2200" b="1" dirty="0">
                <a:solidFill>
                  <a:srgbClr val="C00000"/>
                </a:solidFill>
                <a:ea typeface="Times New Roman"/>
                <a:cs typeface="Times New Roman"/>
              </a:rPr>
              <a:t>Не нужно бояться демонстрировать своего    негативного отношения      к  «увлечению» друга. Он должен знать, что оно вам   не  нравится,  что вы   считаете  это  глупым, грязным,  бесполезным  занятием. </a:t>
            </a:r>
            <a:endParaRPr lang="ru-RU" sz="2200" dirty="0">
              <a:solidFill>
                <a:srgbClr val="00000A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487357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467640" y="476672"/>
            <a:ext cx="8280720" cy="61926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indent="450215" algn="just">
              <a:spcAft>
                <a:spcPts val="0"/>
              </a:spcAft>
            </a:pPr>
            <a:r>
              <a:rPr lang="ru-RU" sz="2800" b="1" strike="noStrike" dirty="0" smtClean="0">
                <a:solidFill>
                  <a:srgbClr val="CC3300"/>
                </a:solidFill>
              </a:rPr>
              <a:t> </a:t>
            </a:r>
            <a:r>
              <a:rPr lang="ru-RU" sz="2800" b="1" dirty="0">
                <a:solidFill>
                  <a:srgbClr val="CC3300"/>
                </a:solidFill>
                <a:cs typeface="Times New Roman"/>
              </a:rPr>
              <a:t>Лечение – единственный шанс спастись от этой смертельно опасной привычки. </a:t>
            </a:r>
            <a:endParaRPr lang="ru-RU" sz="2800" b="1" dirty="0" smtClean="0">
              <a:solidFill>
                <a:srgbClr val="CC3300"/>
              </a:solidFill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endParaRPr lang="ru-RU" sz="2800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cs typeface="Times New Roman"/>
              </a:rPr>
              <a:t>У каждого человека есть шанс на выздоровление. </a:t>
            </a:r>
            <a:endParaRPr lang="ru-RU" sz="2800" b="1" dirty="0" smtClean="0">
              <a:solidFill>
                <a:srgbClr val="7030A0"/>
              </a:solidFill>
              <a:cs typeface="Times New Roman"/>
            </a:endParaRPr>
          </a:p>
          <a:p>
            <a:pPr indent="450215" algn="ctr"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cs typeface="Times New Roman"/>
              </a:rPr>
              <a:t>Однако </a:t>
            </a:r>
            <a:r>
              <a:rPr lang="ru-RU" sz="2800" b="1" dirty="0">
                <a:solidFill>
                  <a:srgbClr val="7030A0"/>
                </a:solidFill>
                <a:cs typeface="Times New Roman"/>
              </a:rPr>
              <a:t>для того, чтобы использовать этот шанс, и сам больной, и его близкие должны </a:t>
            </a:r>
            <a:r>
              <a:rPr lang="ru-RU" sz="2800" b="1" dirty="0">
                <a:solidFill>
                  <a:srgbClr val="C00000"/>
                </a:solidFill>
                <a:cs typeface="Times New Roman"/>
              </a:rPr>
              <a:t>затратить поистине титанические (моральные, физические и материальные) силы. </a:t>
            </a:r>
            <a:endParaRPr lang="ru-RU" sz="28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algn="ctr"/>
            <a:endParaRPr lang="ru-RU" sz="2800" b="1" strike="noStrike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strike="noStrike" dirty="0" smtClean="0">
                <a:solidFill>
                  <a:srgbClr val="7030A0"/>
                </a:solidFill>
              </a:rPr>
              <a:t>Не </a:t>
            </a:r>
            <a:r>
              <a:rPr lang="ru-RU" sz="2800" b="1" strike="noStrike" dirty="0">
                <a:solidFill>
                  <a:srgbClr val="7030A0"/>
                </a:solidFill>
              </a:rPr>
              <a:t>стоит верить словам друга о том, что он в любой момент сможет сам бросить </a:t>
            </a:r>
            <a:r>
              <a:rPr lang="ru-RU" sz="2800" b="1" strike="noStrike" dirty="0" smtClean="0">
                <a:solidFill>
                  <a:srgbClr val="7030A0"/>
                </a:solidFill>
              </a:rPr>
              <a:t>наркотик. </a:t>
            </a:r>
            <a:endParaRPr sz="2800" b="1" dirty="0">
              <a:solidFill>
                <a:srgbClr val="7030A0"/>
              </a:solidFill>
            </a:endParaRPr>
          </a:p>
          <a:p>
            <a:pPr algn="ctr">
              <a:lnSpc>
                <a:spcPct val="100000"/>
              </a:lnSpc>
            </a:pPr>
            <a:endParaRPr sz="24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97483"/>
            <a:ext cx="849694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ts val="1875"/>
              </a:spcBef>
              <a:spcAft>
                <a:spcPts val="2250"/>
              </a:spcAft>
            </a:pPr>
            <a:r>
              <a:rPr lang="ru-RU" sz="2800" b="1" dirty="0" smtClean="0">
                <a:solidFill>
                  <a:srgbClr val="C00000"/>
                </a:solidFill>
                <a:ea typeface="Times New Roman"/>
              </a:rPr>
              <a:t>Итак</a:t>
            </a:r>
            <a:r>
              <a:rPr lang="ru-RU" sz="2800" b="1" dirty="0">
                <a:solidFill>
                  <a:srgbClr val="C00000"/>
                </a:solidFill>
                <a:ea typeface="Times New Roman"/>
              </a:rPr>
              <a:t>, давайте сделаем окончательные </a:t>
            </a:r>
            <a:r>
              <a:rPr lang="ru-RU" sz="2800" b="1" dirty="0" smtClean="0">
                <a:solidFill>
                  <a:srgbClr val="C00000"/>
                </a:solidFill>
                <a:ea typeface="Times New Roman"/>
              </a:rPr>
              <a:t>выводы</a:t>
            </a:r>
            <a:r>
              <a:rPr lang="ru-RU" sz="2800" dirty="0" smtClean="0">
                <a:solidFill>
                  <a:srgbClr val="C00000"/>
                </a:solidFill>
                <a:ea typeface="Times New Roman"/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  <a:p>
            <a:pPr indent="450215" algn="ctr" fontAlgn="base">
              <a:spcBef>
                <a:spcPts val="1875"/>
              </a:spcBef>
              <a:spcAft>
                <a:spcPts val="2250"/>
              </a:spcAft>
            </a:pPr>
            <a:r>
              <a:rPr lang="ru-RU" sz="2400" b="1" dirty="0">
                <a:solidFill>
                  <a:prstClr val="black"/>
                </a:solidFill>
                <a:ea typeface="Times New Roman"/>
              </a:rPr>
              <a:t> </a:t>
            </a:r>
            <a:r>
              <a:rPr lang="ru-RU" sz="2400" b="1" dirty="0" smtClean="0">
                <a:solidFill>
                  <a:prstClr val="black"/>
                </a:solidFill>
                <a:ea typeface="Times New Roman"/>
              </a:rPr>
              <a:t>П</a:t>
            </a:r>
            <a:r>
              <a:rPr lang="ru-RU" sz="2400" b="1" dirty="0" smtClean="0">
                <a:solidFill>
                  <a:srgbClr val="444444"/>
                </a:solidFill>
                <a:ea typeface="Times New Roman"/>
              </a:rPr>
              <a:t>редлагайте </a:t>
            </a:r>
            <a:r>
              <a:rPr lang="ru-RU" sz="2400" b="1" dirty="0">
                <a:solidFill>
                  <a:srgbClr val="444444"/>
                </a:solidFill>
                <a:ea typeface="Times New Roman"/>
              </a:rPr>
              <a:t>варианты ответов на вопросы</a:t>
            </a:r>
            <a:endParaRPr lang="ru-RU" sz="2400" b="1" dirty="0">
              <a:solidFill>
                <a:prstClr val="black"/>
              </a:solidFill>
            </a:endParaRPr>
          </a:p>
          <a:p>
            <a:pPr indent="450215" algn="ctr" fontAlgn="base">
              <a:spcBef>
                <a:spcPts val="1875"/>
              </a:spcBef>
              <a:spcAft>
                <a:spcPts val="2250"/>
              </a:spcAft>
            </a:pPr>
            <a:r>
              <a:rPr lang="ru-RU" sz="2800" b="1" i="1" u="sng" dirty="0">
                <a:solidFill>
                  <a:srgbClr val="44025E"/>
                </a:solidFill>
                <a:ea typeface="Times New Roman"/>
              </a:rPr>
              <a:t>Близкое (дружеское)  общение с человеком, употребляющим наркотики,</a:t>
            </a:r>
            <a:endParaRPr lang="ru-RU" sz="2800" dirty="0">
              <a:solidFill>
                <a:srgbClr val="44025E"/>
              </a:solidFill>
            </a:endParaRPr>
          </a:p>
          <a:p>
            <a:pPr indent="450215" algn="ctr" fontAlgn="base">
              <a:spcBef>
                <a:spcPts val="1875"/>
              </a:spcBef>
              <a:spcAft>
                <a:spcPts val="2250"/>
              </a:spcAft>
            </a:pPr>
            <a:r>
              <a:rPr lang="ru-RU" sz="4000" b="1" i="1" u="sng" dirty="0">
                <a:solidFill>
                  <a:srgbClr val="44025E"/>
                </a:solidFill>
                <a:ea typeface="Times New Roman"/>
              </a:rPr>
              <a:t>1. возможно?</a:t>
            </a:r>
            <a:endParaRPr lang="ru-RU" sz="4000" dirty="0">
              <a:solidFill>
                <a:srgbClr val="44025E"/>
              </a:solidFill>
            </a:endParaRPr>
          </a:p>
          <a:p>
            <a:pPr indent="450215" algn="ctr" fontAlgn="base">
              <a:spcBef>
                <a:spcPts val="1875"/>
              </a:spcBef>
              <a:spcAft>
                <a:spcPts val="2250"/>
              </a:spcAft>
            </a:pPr>
            <a:r>
              <a:rPr lang="ru-RU" sz="4000" b="1" i="1" u="sng" dirty="0">
                <a:solidFill>
                  <a:srgbClr val="44025E"/>
                </a:solidFill>
                <a:ea typeface="Times New Roman"/>
              </a:rPr>
              <a:t>2. безопасно?  </a:t>
            </a:r>
            <a:endParaRPr lang="ru-RU" sz="4000" dirty="0">
              <a:solidFill>
                <a:srgbClr val="4402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4943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ружба и наркомания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50000" contrast="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88865" cy="61206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98744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539640" y="692696"/>
            <a:ext cx="8136720" cy="5867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dirty="0">
                <a:solidFill>
                  <a:srgbClr val="0070C0"/>
                </a:solidFill>
                <a:latin typeface="+mj-lt"/>
                <a:ea typeface="Times New Roman"/>
              </a:rPr>
              <a:t>Подведем </a:t>
            </a:r>
            <a:r>
              <a:rPr lang="ru-RU" sz="2400" b="1" strike="noStrike" dirty="0" smtClean="0">
                <a:solidFill>
                  <a:srgbClr val="0070C0"/>
                </a:solidFill>
                <a:latin typeface="+mj-lt"/>
                <a:ea typeface="Times New Roman"/>
              </a:rPr>
              <a:t>итоги</a:t>
            </a:r>
          </a:p>
          <a:p>
            <a:pPr algn="ctr"/>
            <a:endParaRPr dirty="0">
              <a:latin typeface="+mj-lt"/>
            </a:endParaRPr>
          </a:p>
          <a:p>
            <a:pPr algn="just"/>
            <a:r>
              <a:rPr lang="ru-RU" sz="2000" b="1" strike="noStrike" dirty="0">
                <a:solidFill>
                  <a:srgbClr val="0070C0"/>
                </a:solidFill>
                <a:ea typeface="Times New Roman"/>
              </a:rPr>
              <a:t> 1. Что нового о поведении человека, употребляющего наркотики, вы узнали</a:t>
            </a:r>
            <a:r>
              <a:rPr lang="ru-RU" sz="2000" b="1" strike="noStrike" dirty="0" smtClean="0">
                <a:solidFill>
                  <a:srgbClr val="0070C0"/>
                </a:solidFill>
                <a:ea typeface="Times New Roman"/>
              </a:rPr>
              <a:t>?</a:t>
            </a:r>
          </a:p>
          <a:p>
            <a:pPr algn="just"/>
            <a:r>
              <a:rPr lang="ru-RU" sz="2000" b="1" strike="noStrike" dirty="0" smtClean="0">
                <a:solidFill>
                  <a:srgbClr val="0070C0"/>
                </a:solidFill>
                <a:ea typeface="Times New Roman"/>
              </a:rPr>
              <a:t> </a:t>
            </a:r>
            <a:endParaRPr sz="2000" dirty="0"/>
          </a:p>
          <a:p>
            <a:pPr algn="just"/>
            <a:r>
              <a:rPr lang="ru-RU" sz="2000" b="1" strike="noStrike" dirty="0">
                <a:solidFill>
                  <a:srgbClr val="0070C0"/>
                </a:solidFill>
                <a:ea typeface="Times New Roman"/>
              </a:rPr>
              <a:t>2. </a:t>
            </a:r>
            <a:r>
              <a:rPr lang="ru-RU" sz="2000" b="1" strike="noStrike" dirty="0" smtClean="0">
                <a:solidFill>
                  <a:srgbClr val="0070C0"/>
                </a:solidFill>
                <a:ea typeface="Times New Roman"/>
              </a:rPr>
              <a:t>Можно </a:t>
            </a:r>
            <a:r>
              <a:rPr lang="ru-RU" sz="2000" b="1" strike="noStrike" dirty="0">
                <a:solidFill>
                  <a:srgbClr val="0070C0"/>
                </a:solidFill>
                <a:ea typeface="Times New Roman"/>
              </a:rPr>
              <a:t>ли назвать </a:t>
            </a:r>
            <a:r>
              <a:rPr lang="ru-RU" sz="2000" b="1" strike="noStrike" dirty="0" smtClean="0">
                <a:solidFill>
                  <a:srgbClr val="0070C0"/>
                </a:solidFill>
                <a:ea typeface="Times New Roman"/>
              </a:rPr>
              <a:t> предательством ваш рассказ родителям употребляющего наркотики друга? ?</a:t>
            </a:r>
          </a:p>
          <a:p>
            <a:pPr algn="just"/>
            <a:endParaRPr sz="2000" dirty="0"/>
          </a:p>
          <a:p>
            <a:r>
              <a:rPr lang="ru-RU" sz="2000" b="1" strike="noStrike" dirty="0">
                <a:solidFill>
                  <a:srgbClr val="0070C0"/>
                </a:solidFill>
                <a:ea typeface="Times New Roman"/>
              </a:rPr>
              <a:t>3. В чем должна заключаться ваша помощь  другу, который рассказал вам о намерении попробовать химически активные вещества</a:t>
            </a:r>
            <a:r>
              <a:rPr lang="ru-RU" sz="2000" b="1" strike="noStrike" dirty="0" smtClean="0">
                <a:solidFill>
                  <a:srgbClr val="0070C0"/>
                </a:solidFill>
                <a:ea typeface="Times New Roman"/>
              </a:rPr>
              <a:t>?</a:t>
            </a:r>
          </a:p>
          <a:p>
            <a:endParaRPr sz="2000" dirty="0"/>
          </a:p>
          <a:p>
            <a:pPr algn="ctr">
              <a:lnSpc>
                <a:spcPct val="100000"/>
              </a:lnSpc>
            </a:pPr>
            <a:r>
              <a:rPr lang="ru-RU" sz="3600" b="1" strike="noStrike" dirty="0">
                <a:solidFill>
                  <a:srgbClr val="0070C0"/>
                </a:solidFill>
                <a:ea typeface="Times New Roman"/>
              </a:rPr>
              <a:t> </a:t>
            </a:r>
            <a:r>
              <a:rPr lang="ru-RU" sz="3600" b="1" strike="noStrike" dirty="0" smtClean="0">
                <a:solidFill>
                  <a:srgbClr val="660066"/>
                </a:solidFill>
                <a:ea typeface="Times New Roman"/>
              </a:rPr>
              <a:t>СПАСИБО </a:t>
            </a:r>
          </a:p>
          <a:p>
            <a:pPr algn="ctr">
              <a:lnSpc>
                <a:spcPct val="100000"/>
              </a:lnSpc>
            </a:pPr>
            <a:r>
              <a:rPr lang="ru-RU" sz="3200" b="1" strike="noStrike" dirty="0" smtClean="0">
                <a:solidFill>
                  <a:srgbClr val="660066"/>
                </a:solidFill>
                <a:ea typeface="Times New Roman"/>
              </a:rPr>
              <a:t>за активное участие! </a:t>
            </a:r>
          </a:p>
          <a:p>
            <a:pPr>
              <a:lnSpc>
                <a:spcPct val="100000"/>
              </a:lnSpc>
            </a:pPr>
            <a:endParaRPr lang="ru-RU" sz="2400" b="1" strike="noStrike" dirty="0" smtClean="0">
              <a:solidFill>
                <a:srgbClr val="660066"/>
              </a:solidFill>
              <a:ea typeface="Times New Roman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dirty="0" smtClean="0">
                <a:solidFill>
                  <a:srgbClr val="C00000"/>
                </a:solidFill>
                <a:ea typeface="Times New Roman"/>
              </a:rPr>
              <a:t>!</a:t>
            </a:r>
            <a:endParaRPr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251520" y="1052736"/>
            <a:ext cx="8892480" cy="406034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b="1" strike="noStrik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strike="noStrike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strike="noStrike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strike="noStrike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strike="noStrike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strike="noStrike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strike="noStrike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strike="noStrike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ru-RU" sz="1400" b="1" strike="noStrike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0"/>
            <a:r>
              <a:rPr lang="ru-RU" sz="2400" b="1" dirty="0" smtClean="0">
                <a:solidFill>
                  <a:srgbClr val="660066"/>
                </a:solidFill>
                <a:ea typeface="Times New Roman"/>
              </a:rPr>
              <a:t>        </a:t>
            </a:r>
          </a:p>
          <a:p>
            <a:pPr lvl="0" algn="ctr"/>
            <a:endParaRPr lang="ru-RU" sz="2400" b="1" dirty="0" smtClean="0">
              <a:solidFill>
                <a:srgbClr val="660066"/>
              </a:solidFill>
              <a:ea typeface="Times New Roman"/>
            </a:endParaRPr>
          </a:p>
          <a:p>
            <a:pPr lvl="0" algn="ctr"/>
            <a:r>
              <a:rPr lang="ru-RU" sz="2400" b="1" dirty="0" smtClean="0">
                <a:solidFill>
                  <a:srgbClr val="660066"/>
                </a:solidFill>
                <a:ea typeface="Times New Roman"/>
              </a:rPr>
              <a:t>Всегда будем  </a:t>
            </a:r>
            <a:r>
              <a:rPr lang="ru-RU" sz="2400" b="1" dirty="0">
                <a:solidFill>
                  <a:srgbClr val="660066"/>
                </a:solidFill>
                <a:ea typeface="Times New Roman"/>
              </a:rPr>
              <a:t>помнить </a:t>
            </a:r>
            <a:r>
              <a:rPr lang="ru-RU" sz="2400" b="1" dirty="0" smtClean="0">
                <a:solidFill>
                  <a:srgbClr val="660066"/>
                </a:solidFill>
                <a:ea typeface="Times New Roman"/>
              </a:rPr>
              <a:t>– </a:t>
            </a:r>
            <a:r>
              <a:rPr lang="ru-RU" sz="2400" b="1" i="1" dirty="0" smtClean="0">
                <a:solidFill>
                  <a:srgbClr val="C00000"/>
                </a:solidFill>
                <a:ea typeface="Times New Roman"/>
              </a:rPr>
              <a:t>ЗДОРОВЬЕ ЭТО ВАЖНО!</a:t>
            </a:r>
            <a:endParaRPr lang="ru-RU" sz="2400" b="1" i="1" dirty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</a:pPr>
            <a:r>
              <a:rPr lang="ru-RU" sz="2400" b="1" i="1" strike="noStrik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sz="2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32656"/>
            <a:ext cx="777686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539640" y="675000"/>
            <a:ext cx="8208720" cy="577833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 algn="ctr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b="1" strike="noStrike" dirty="0" smtClean="0">
                <a:solidFill>
                  <a:srgbClr val="002060"/>
                </a:solidFill>
                <a:ea typeface="Times New Roman"/>
              </a:rPr>
              <a:t>Это </a:t>
            </a:r>
            <a:r>
              <a:rPr lang="ru-RU" b="1" strike="noStrike" dirty="0">
                <a:solidFill>
                  <a:srgbClr val="002060"/>
                </a:solidFill>
                <a:ea typeface="Times New Roman"/>
              </a:rPr>
              <a:t>– горе    миллионов отцов  и  матерей,  жен  и мужей</a:t>
            </a:r>
            <a:r>
              <a:rPr lang="ru-RU" b="1" strike="noStrike" dirty="0" smtClean="0">
                <a:solidFill>
                  <a:srgbClr val="002060"/>
                </a:solidFill>
                <a:ea typeface="Times New Roman"/>
              </a:rPr>
              <a:t>.</a:t>
            </a:r>
          </a:p>
          <a:p>
            <a:pPr marL="285750" indent="-285750" algn="ctr">
              <a:lnSpc>
                <a:spcPct val="115000"/>
              </a:lnSpc>
              <a:buFont typeface="Wingdings" panose="05000000000000000000" pitchFamily="2" charset="2"/>
              <a:buChar char="q"/>
            </a:pPr>
            <a:endParaRPr dirty="0">
              <a:solidFill>
                <a:srgbClr val="002060"/>
              </a:solidFill>
            </a:endParaRPr>
          </a:p>
          <a:p>
            <a:pPr marL="285750" indent="-285750" algn="ctr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b="1" strike="noStrike" dirty="0">
                <a:solidFill>
                  <a:srgbClr val="002060"/>
                </a:solidFill>
                <a:ea typeface="Times New Roman"/>
              </a:rPr>
              <a:t>Это–разрушенные семьи,  невостребованные таланты,    преданные  чувства,    сломанные судьбы</a:t>
            </a:r>
            <a:r>
              <a:rPr lang="ru-RU" b="1" strike="noStrike" dirty="0" smtClean="0">
                <a:solidFill>
                  <a:srgbClr val="002060"/>
                </a:solidFill>
                <a:ea typeface="Times New Roman"/>
              </a:rPr>
              <a:t>!</a:t>
            </a:r>
          </a:p>
          <a:p>
            <a:pPr marL="285750" indent="-285750" algn="ctr">
              <a:lnSpc>
                <a:spcPct val="115000"/>
              </a:lnSpc>
              <a:buFont typeface="Wingdings" panose="05000000000000000000" pitchFamily="2" charset="2"/>
              <a:buChar char="q"/>
            </a:pPr>
            <a:endParaRPr dirty="0">
              <a:solidFill>
                <a:srgbClr val="002060"/>
              </a:solidFill>
            </a:endParaRPr>
          </a:p>
          <a:p>
            <a:pPr marL="285750" indent="-285750" algn="ctr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  <a:ea typeface="Times New Roman"/>
              </a:rPr>
              <a:t> </a:t>
            </a:r>
            <a:r>
              <a:rPr lang="ru-RU" b="1" dirty="0">
                <a:solidFill>
                  <a:srgbClr val="002060"/>
                </a:solidFill>
                <a:ea typeface="Times New Roman"/>
              </a:rPr>
              <a:t>Это–разрушенные семьи,  невостребованные таланты,    преданные  чувства,    сломанные судьбы</a:t>
            </a:r>
            <a:r>
              <a:rPr lang="ru-RU" b="1" dirty="0" smtClean="0">
                <a:solidFill>
                  <a:srgbClr val="002060"/>
                </a:solidFill>
                <a:ea typeface="Times New Roman"/>
              </a:rPr>
              <a:t>.</a:t>
            </a:r>
          </a:p>
          <a:p>
            <a:pPr algn="ctr">
              <a:lnSpc>
                <a:spcPct val="115000"/>
              </a:lnSpc>
              <a:buFont typeface="Wingdings" charset="2"/>
              <a:buChar char=""/>
            </a:pPr>
            <a:endParaRPr lang="ru-RU" dirty="0"/>
          </a:p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B45F07"/>
                </a:solidFill>
                <a:latin typeface="Verdana"/>
                <a:ea typeface="Times New Roman"/>
              </a:rPr>
              <a:t> </a:t>
            </a:r>
            <a:r>
              <a:rPr lang="ru-RU" sz="2600" b="1" dirty="0">
                <a:solidFill>
                  <a:srgbClr val="B45F07"/>
                </a:solidFill>
                <a:ea typeface="Times New Roman"/>
              </a:rPr>
              <a:t>И  все  это – страшная плата за краткий миг  искусственной,  химической  радости! </a:t>
            </a:r>
            <a:endParaRPr lang="ru-RU" sz="2600" b="1" dirty="0" smtClean="0">
              <a:solidFill>
                <a:srgbClr val="B45F07"/>
              </a:solidFill>
              <a:ea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2600" b="1" dirty="0" smtClean="0">
                <a:solidFill>
                  <a:srgbClr val="B45F07"/>
                </a:solidFill>
                <a:ea typeface="Times New Roman"/>
              </a:rPr>
              <a:t> </a:t>
            </a:r>
            <a:r>
              <a:rPr lang="ru-RU" sz="2600" b="1" dirty="0">
                <a:solidFill>
                  <a:srgbClr val="B45F07"/>
                </a:solidFill>
                <a:ea typeface="Times New Roman"/>
              </a:rPr>
              <a:t>Радости  ложной,  фальшивой,  не имеющей ничего общего  с подлинными   человеческими радостями!</a:t>
            </a:r>
            <a:endParaRPr lang="ru-RU" sz="2600" dirty="0"/>
          </a:p>
          <a:p>
            <a:pPr algn="ctr">
              <a:lnSpc>
                <a:spcPct val="115000"/>
              </a:lnSpc>
            </a:pPr>
            <a:r>
              <a:rPr lang="ru-RU" sz="2600" b="1" dirty="0" smtClean="0">
                <a:solidFill>
                  <a:srgbClr val="C00000"/>
                </a:solidFill>
                <a:ea typeface="Times New Roman"/>
              </a:rPr>
              <a:t>Наверное</a:t>
            </a:r>
            <a:r>
              <a:rPr lang="ru-RU" sz="2600" b="1" dirty="0">
                <a:solidFill>
                  <a:srgbClr val="C00000"/>
                </a:solidFill>
                <a:ea typeface="Times New Roman"/>
              </a:rPr>
              <a:t>,  есть,  о  чем задуматься</a:t>
            </a:r>
            <a:endParaRPr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" name="Table 1"/>
          <p:cNvGraphicFramePr/>
          <p:nvPr>
            <p:extLst>
              <p:ext uri="{D42A27DB-BD31-4B8C-83A1-F6EECF244321}">
                <p14:modId xmlns:p14="http://schemas.microsoft.com/office/powerpoint/2010/main" val="770541981"/>
              </p:ext>
            </p:extLst>
          </p:nvPr>
        </p:nvGraphicFramePr>
        <p:xfrm>
          <a:off x="539552" y="2916081"/>
          <a:ext cx="8352720" cy="3405940"/>
        </p:xfrm>
        <a:graphic>
          <a:graphicData uri="http://schemas.openxmlformats.org/drawingml/2006/table">
            <a:tbl>
              <a:tblPr/>
              <a:tblGrid>
                <a:gridCol w="5887440"/>
                <a:gridCol w="1473840"/>
                <a:gridCol w="991440"/>
              </a:tblGrid>
              <a:tr h="11078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 smtClean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Я </a:t>
                      </a: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считаю, что среди наркоманов  есть хорошие люди, </a:t>
                      </a:r>
                      <a:endParaRPr sz="2400" dirty="0">
                        <a:latin typeface="+mn-lt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с которыми интересно</a:t>
                      </a:r>
                      <a:endParaRPr sz="2400" dirty="0">
                        <a:latin typeface="+mn-lt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400" b="1" strike="noStrike" dirty="0" smtClean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поговорить </a:t>
                      </a:r>
                      <a:endParaRPr sz="2400" dirty="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2400" dirty="0">
                        <a:latin typeface="+mn-lt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82 </a:t>
                      </a:r>
                      <a:r>
                        <a:rPr lang="ru-RU" sz="2400" b="1" strike="noStrike" dirty="0" err="1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полож</a:t>
                      </a: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. </a:t>
                      </a:r>
                      <a:endParaRPr sz="2400" dirty="0">
                        <a:latin typeface="+mn-lt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ответов</a:t>
                      </a:r>
                      <a:endParaRPr sz="2400" dirty="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2400">
                        <a:latin typeface="+mn-lt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Или 49,4%</a:t>
                      </a:r>
                      <a:endParaRPr sz="240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514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 smtClean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Если </a:t>
                      </a: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я узнаю, что среди </a:t>
                      </a:r>
                      <a:r>
                        <a:rPr lang="ru-RU" sz="2400" b="1" strike="noStrike" dirty="0" smtClean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друзей, знакомых </a:t>
                      </a: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кто-то пробует или употребляет наркотики, я буду относиться к нему как и раньше.    </a:t>
                      </a:r>
                      <a:endParaRPr sz="2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91</a:t>
                      </a:r>
                      <a:endParaRPr sz="2400" dirty="0">
                        <a:latin typeface="+mn-lt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 err="1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полож</a:t>
                      </a: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. </a:t>
                      </a:r>
                      <a:endParaRPr sz="2400" dirty="0">
                        <a:latin typeface="+mn-lt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ответ</a:t>
                      </a:r>
                      <a:endParaRPr sz="2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2400" dirty="0">
                        <a:latin typeface="+mn-lt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 dirty="0">
                          <a:solidFill>
                            <a:srgbClr val="00000A"/>
                          </a:solidFill>
                          <a:latin typeface="+mn-lt"/>
                          <a:ea typeface="Times New Roman"/>
                        </a:rPr>
                        <a:t>54,8%</a:t>
                      </a:r>
                      <a:endParaRPr sz="2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1"/>
            <a:ext cx="7920880" cy="1512168"/>
          </a:xfrm>
          <a:prstGeom prst="rect">
            <a:avLst/>
          </a:prstGeom>
          <a:solidFill>
            <a:srgbClr val="E491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7584033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611640" y="908640"/>
            <a:ext cx="7992360" cy="522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indent="450215" algn="ctr" fontAlgn="base">
              <a:spcBef>
                <a:spcPts val="1875"/>
              </a:spcBef>
              <a:spcAft>
                <a:spcPts val="2250"/>
              </a:spcAft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Итак, главные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вопросы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сегодняшнего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классного часа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:</a:t>
            </a:r>
            <a:endParaRPr dirty="0">
              <a:latin typeface="Arial Black" panose="020B0A040201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800" b="1" i="1" strike="noStrike" dirty="0">
                <a:solidFill>
                  <a:srgbClr val="C00000"/>
                </a:solidFill>
                <a:latin typeface="Arial Black" panose="020B0A04020102020204" pitchFamily="34" charset="0"/>
              </a:rPr>
              <a:t>«</a:t>
            </a:r>
            <a:r>
              <a:rPr lang="ru-RU" sz="3200" b="1" i="1" strike="noStrike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Близкое </a:t>
            </a:r>
            <a:r>
              <a:rPr lang="ru-RU" sz="3200" b="1" i="1" strike="noStrike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(дружеское)общение </a:t>
            </a:r>
            <a:r>
              <a:rPr lang="ru-RU" sz="3200" b="1" i="1" strike="noStrike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с человеком, употребляющим наркотики, </a:t>
            </a:r>
            <a:endParaRPr lang="ru-RU" sz="3200" b="1" i="1" strike="noStrike" dirty="0" smtClean="0">
              <a:solidFill>
                <a:srgbClr val="C00000"/>
              </a:solidFill>
              <a:latin typeface="Arial Black" panose="020B0A04020102020204" pitchFamily="34" charset="0"/>
              <a:ea typeface="Times New Roman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200" b="1" i="1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возможно?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200" b="1" i="1" strike="noStrike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безопасно?»</a:t>
            </a:r>
            <a:endParaRPr dirty="0">
              <a:latin typeface="Arial Black" panose="020B0A04020102020204" pitchFamily="34" charset="0"/>
            </a:endParaRPr>
          </a:p>
          <a:p>
            <a:pPr algn="ctr"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91" name="Рисунок 2"/>
          <p:cNvPicPr/>
          <p:nvPr/>
        </p:nvPicPr>
        <p:blipFill>
          <a:blip r:embed="rId2"/>
          <a:stretch/>
        </p:blipFill>
        <p:spPr>
          <a:xfrm>
            <a:off x="4716016" y="4365104"/>
            <a:ext cx="4104456" cy="2160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467640" y="-1141560"/>
            <a:ext cx="8136720" cy="116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3" name="CustomShape 2"/>
          <p:cNvSpPr/>
          <p:nvPr/>
        </p:nvSpPr>
        <p:spPr>
          <a:xfrm>
            <a:off x="467640" y="197280"/>
            <a:ext cx="8280720" cy="630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r>
              <a:rPr lang="ru-RU" sz="3200" b="1" strike="noStrike" dirty="0">
                <a:solidFill>
                  <a:srgbClr val="002060"/>
                </a:solidFill>
              </a:rPr>
              <a:t>Какие бывают отношения между людьми и как их можно классифицировать </a:t>
            </a:r>
            <a:endParaRPr lang="ru-RU" sz="3200" b="1" strike="noStrike" dirty="0" smtClean="0">
              <a:solidFill>
                <a:srgbClr val="002060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3200" b="1" u="sng" strike="noStrike" dirty="0" smtClean="0">
                <a:solidFill>
                  <a:srgbClr val="002060"/>
                </a:solidFill>
              </a:rPr>
              <a:t>по </a:t>
            </a:r>
            <a:r>
              <a:rPr lang="ru-RU" sz="3200" b="1" u="sng" strike="noStrike" dirty="0">
                <a:solidFill>
                  <a:srgbClr val="002060"/>
                </a:solidFill>
              </a:rPr>
              <a:t>глубине вовлеченности </a:t>
            </a:r>
            <a:r>
              <a:rPr lang="ru-RU" sz="3200" b="1" u="sng" strike="noStrike" dirty="0" smtClean="0">
                <a:solidFill>
                  <a:srgbClr val="002060"/>
                </a:solidFill>
              </a:rPr>
              <a:t>личности</a:t>
            </a:r>
          </a:p>
          <a:p>
            <a:pPr algn="ctr">
              <a:lnSpc>
                <a:spcPct val="100000"/>
              </a:lnSpc>
            </a:pPr>
            <a:r>
              <a:rPr lang="ru-RU" sz="3200" b="1" strike="noStrike" dirty="0" smtClean="0">
                <a:solidFill>
                  <a:srgbClr val="002060"/>
                </a:solidFill>
              </a:rPr>
              <a:t> </a:t>
            </a:r>
            <a:r>
              <a:rPr lang="ru-RU" sz="3200" b="1" strike="noStrike" dirty="0">
                <a:solidFill>
                  <a:srgbClr val="002060"/>
                </a:solidFill>
              </a:rPr>
              <a:t>в отношения? </a:t>
            </a:r>
            <a:endParaRPr sz="3200" dirty="0"/>
          </a:p>
          <a:p>
            <a:pPr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r>
              <a:rPr lang="ru-RU" sz="2400" b="1" strike="noStrike" dirty="0">
                <a:solidFill>
                  <a:srgbClr val="000000"/>
                </a:solidFill>
                <a:latin typeface="Verdana"/>
              </a:rPr>
              <a:t>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400" b="1" strike="noStrike" dirty="0">
                <a:solidFill>
                  <a:srgbClr val="660066"/>
                </a:solidFill>
                <a:latin typeface="Verdana"/>
              </a:rPr>
              <a:t>1А –Любовные отношения</a:t>
            </a:r>
            <a:endParaRPr b="1" dirty="0">
              <a:solidFill>
                <a:srgbClr val="660066"/>
              </a:solidFill>
            </a:endParaRPr>
          </a:p>
          <a:p>
            <a:pPr algn="ctr">
              <a:lnSpc>
                <a:spcPct val="100000"/>
              </a:lnSpc>
            </a:pPr>
            <a:endParaRPr b="1" dirty="0">
              <a:solidFill>
                <a:srgbClr val="660066"/>
              </a:solidFill>
            </a:endParaRPr>
          </a:p>
          <a:p>
            <a:pPr algn="ctr">
              <a:lnSpc>
                <a:spcPct val="100000"/>
              </a:lnSpc>
              <a:buFont typeface="StarSymbol"/>
              <a:buAutoNum type="arabicPeriod"/>
            </a:pPr>
            <a:r>
              <a:rPr lang="ru-RU" sz="2400" b="1" strike="noStrike" dirty="0">
                <a:solidFill>
                  <a:srgbClr val="660066"/>
                </a:solidFill>
                <a:latin typeface="Verdana"/>
              </a:rPr>
              <a:t>Дружеские</a:t>
            </a:r>
            <a:endParaRPr b="1" dirty="0">
              <a:solidFill>
                <a:srgbClr val="660066"/>
              </a:solidFill>
            </a:endParaRPr>
          </a:p>
          <a:p>
            <a:pPr algn="ctr">
              <a:lnSpc>
                <a:spcPct val="100000"/>
              </a:lnSpc>
            </a:pPr>
            <a:endParaRPr b="1" dirty="0">
              <a:solidFill>
                <a:srgbClr val="660066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dirty="0">
                <a:solidFill>
                  <a:srgbClr val="660066"/>
                </a:solidFill>
                <a:latin typeface="Verdana"/>
              </a:rPr>
              <a:t>2. Приятельские </a:t>
            </a:r>
            <a:endParaRPr b="1" dirty="0">
              <a:solidFill>
                <a:srgbClr val="660066"/>
              </a:solidFill>
            </a:endParaRPr>
          </a:p>
          <a:p>
            <a:pPr algn="ctr">
              <a:lnSpc>
                <a:spcPct val="100000"/>
              </a:lnSpc>
            </a:pPr>
            <a:endParaRPr b="1" dirty="0">
              <a:solidFill>
                <a:srgbClr val="660066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dirty="0">
                <a:solidFill>
                  <a:srgbClr val="660066"/>
                </a:solidFill>
                <a:latin typeface="Verdana"/>
              </a:rPr>
              <a:t>3. Отношения знакомства </a:t>
            </a:r>
            <a:r>
              <a:rPr lang="ru-RU" sz="2400" b="1" strike="noStrike" dirty="0" smtClean="0">
                <a:solidFill>
                  <a:srgbClr val="660066"/>
                </a:solidFill>
                <a:latin typeface="Verdana"/>
              </a:rPr>
              <a:t> и другие</a:t>
            </a:r>
            <a:endParaRPr b="1" dirty="0">
              <a:solidFill>
                <a:srgbClr val="660066"/>
              </a:solidFill>
            </a:endParaRPr>
          </a:p>
          <a:p>
            <a:pPr algn="ctr"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622746" y="548680"/>
            <a:ext cx="7992360" cy="56166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ru-RU" sz="2000" strike="noStrike" dirty="0">
                <a:solidFill>
                  <a:srgbClr val="000000"/>
                </a:solidFill>
                <a:latin typeface="Verdana"/>
              </a:rPr>
              <a:t> </a:t>
            </a:r>
            <a:r>
              <a:rPr lang="ru-RU" sz="2400" b="1" strike="noStrike" dirty="0">
                <a:solidFill>
                  <a:srgbClr val="002060"/>
                </a:solidFill>
              </a:rPr>
              <a:t>1А </a:t>
            </a:r>
            <a:r>
              <a:rPr lang="ru-RU" sz="2400" strike="noStrike" dirty="0">
                <a:solidFill>
                  <a:srgbClr val="002060"/>
                </a:solidFill>
              </a:rPr>
              <a:t>– </a:t>
            </a:r>
            <a:r>
              <a:rPr lang="ru-RU" sz="2400" b="1" strike="noStrike" dirty="0">
                <a:solidFill>
                  <a:srgbClr val="002060"/>
                </a:solidFill>
              </a:rPr>
              <a:t>«Любовные отношения».</a:t>
            </a:r>
            <a:r>
              <a:rPr lang="ru-RU" sz="2400" strike="noStrike" dirty="0">
                <a:solidFill>
                  <a:srgbClr val="002060"/>
                </a:solidFill>
              </a:rPr>
              <a:t>  </a:t>
            </a:r>
            <a:endParaRPr sz="2400" dirty="0"/>
          </a:p>
          <a:p>
            <a:pPr>
              <a:lnSpc>
                <a:spcPct val="100000"/>
              </a:lnSpc>
            </a:pPr>
            <a:endParaRPr sz="2400" dirty="0"/>
          </a:p>
          <a:p>
            <a:pPr>
              <a:lnSpc>
                <a:spcPct val="100000"/>
              </a:lnSpc>
            </a:pPr>
            <a:r>
              <a:rPr lang="ru-RU" sz="2400" b="1" strike="noStrike" dirty="0">
                <a:solidFill>
                  <a:srgbClr val="002060"/>
                </a:solidFill>
              </a:rPr>
              <a:t>1. Дружеские.</a:t>
            </a:r>
            <a:r>
              <a:rPr lang="ru-RU" sz="2400" strike="noStrike" dirty="0">
                <a:solidFill>
                  <a:srgbClr val="002060"/>
                </a:solidFill>
              </a:rPr>
              <a:t> </a:t>
            </a:r>
            <a:endParaRPr sz="2400" dirty="0"/>
          </a:p>
          <a:p>
            <a:pPr>
              <a:lnSpc>
                <a:spcPct val="100000"/>
              </a:lnSpc>
            </a:pPr>
            <a:r>
              <a:rPr lang="ru-RU" sz="2400" strike="noStrike" dirty="0">
                <a:solidFill>
                  <a:srgbClr val="002060"/>
                </a:solidFill>
              </a:rPr>
              <a:t>Что это за отношения, что они предусматривают? (Очень коротко, поскольку дальше именно об этих отношениях будем говорить более подробно). </a:t>
            </a:r>
            <a:endParaRPr sz="2400" dirty="0"/>
          </a:p>
          <a:p>
            <a:pPr>
              <a:lnSpc>
                <a:spcPct val="100000"/>
              </a:lnSpc>
            </a:pPr>
            <a:r>
              <a:rPr lang="ru-RU" sz="2400" strike="noStrike" dirty="0">
                <a:solidFill>
                  <a:srgbClr val="002060"/>
                </a:solidFill>
              </a:rPr>
              <a:t> Как долго эти отношения могут продолжаться?</a:t>
            </a:r>
            <a:endParaRPr sz="2400" dirty="0"/>
          </a:p>
          <a:p>
            <a:pPr>
              <a:lnSpc>
                <a:spcPct val="100000"/>
              </a:lnSpc>
            </a:pPr>
            <a:endParaRPr sz="2400" dirty="0"/>
          </a:p>
          <a:p>
            <a:pPr>
              <a:lnSpc>
                <a:spcPct val="100000"/>
              </a:lnSpc>
            </a:pPr>
            <a:r>
              <a:rPr lang="ru-RU" sz="2400" strike="noStrike" dirty="0">
                <a:solidFill>
                  <a:srgbClr val="002060"/>
                </a:solidFill>
              </a:rPr>
              <a:t>2. </a:t>
            </a:r>
            <a:r>
              <a:rPr lang="ru-RU" sz="2400" b="1" strike="noStrike" dirty="0">
                <a:solidFill>
                  <a:srgbClr val="002060"/>
                </a:solidFill>
              </a:rPr>
              <a:t>Приятельские.</a:t>
            </a:r>
            <a:r>
              <a:rPr lang="ru-RU" sz="2400" strike="noStrike" dirty="0">
                <a:solidFill>
                  <a:srgbClr val="002060"/>
                </a:solidFill>
              </a:rPr>
              <a:t>  </a:t>
            </a:r>
            <a:endParaRPr sz="2400" dirty="0"/>
          </a:p>
          <a:p>
            <a:pPr>
              <a:lnSpc>
                <a:spcPct val="100000"/>
              </a:lnSpc>
            </a:pPr>
            <a:r>
              <a:rPr lang="ru-RU" sz="2400" strike="noStrike" dirty="0">
                <a:solidFill>
                  <a:srgbClr val="002060"/>
                </a:solidFill>
              </a:rPr>
              <a:t>Что означает понятие «приятельские отношения»? Как долго могут продолжаться?</a:t>
            </a:r>
            <a:endParaRPr sz="2400" dirty="0"/>
          </a:p>
          <a:p>
            <a:pPr>
              <a:lnSpc>
                <a:spcPct val="100000"/>
              </a:lnSpc>
            </a:pPr>
            <a:endParaRPr sz="2400" dirty="0"/>
          </a:p>
          <a:p>
            <a:pPr>
              <a:lnSpc>
                <a:spcPct val="100000"/>
              </a:lnSpc>
            </a:pPr>
            <a:r>
              <a:rPr lang="ru-RU" sz="2400" strike="noStrike" dirty="0">
                <a:solidFill>
                  <a:srgbClr val="002060"/>
                </a:solidFill>
              </a:rPr>
              <a:t>3</a:t>
            </a:r>
            <a:r>
              <a:rPr lang="ru-RU" sz="2400" b="1" strike="noStrike" dirty="0">
                <a:solidFill>
                  <a:srgbClr val="002060"/>
                </a:solidFill>
              </a:rPr>
              <a:t>. Отношения знакомства</a:t>
            </a:r>
            <a:r>
              <a:rPr lang="ru-RU" sz="2400" strike="noStrike" dirty="0">
                <a:solidFill>
                  <a:srgbClr val="002060"/>
                </a:solidFill>
              </a:rPr>
              <a:t>. </a:t>
            </a:r>
            <a:endParaRPr sz="2400" dirty="0"/>
          </a:p>
          <a:p>
            <a:pPr>
              <a:lnSpc>
                <a:spcPct val="100000"/>
              </a:lnSpc>
            </a:pPr>
            <a:r>
              <a:rPr lang="ru-RU" sz="2400" strike="noStrike" dirty="0">
                <a:solidFill>
                  <a:srgbClr val="002060"/>
                </a:solidFill>
              </a:rPr>
              <a:t>Как это понять?  Как долго могут продолжаться? 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467640" y="620688"/>
            <a:ext cx="8136720" cy="67481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200" b="1" strike="noStrike" dirty="0">
                <a:solidFill>
                  <a:srgbClr val="002060"/>
                </a:solidFill>
              </a:rPr>
              <a:t>Подробнее о дружеских отношениях</a:t>
            </a:r>
            <a:r>
              <a:rPr lang="ru-RU" sz="3200" strike="noStrike" dirty="0">
                <a:solidFill>
                  <a:srgbClr val="000000"/>
                </a:solidFill>
              </a:rPr>
              <a:t> </a:t>
            </a:r>
            <a:endParaRPr dirty="0"/>
          </a:p>
          <a:p>
            <a:pPr algn="ctr">
              <a:lnSpc>
                <a:spcPct val="100000"/>
              </a:lnSpc>
            </a:pPr>
            <a:endParaRPr lang="ru-RU" sz="2400" b="1" strike="noStrike" dirty="0" smtClean="0">
              <a:solidFill>
                <a:srgbClr val="784005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dirty="0" smtClean="0">
                <a:solidFill>
                  <a:srgbClr val="784005"/>
                </a:solidFill>
              </a:rPr>
              <a:t>Друзья </a:t>
            </a:r>
            <a:r>
              <a:rPr lang="ru-RU" sz="2400" b="1" strike="noStrike" dirty="0">
                <a:solidFill>
                  <a:srgbClr val="784005"/>
                </a:solidFill>
              </a:rPr>
              <a:t>испытывают друг к другу: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trike="noStrike" dirty="0">
                <a:solidFill>
                  <a:srgbClr val="784005"/>
                </a:solidFill>
              </a:rPr>
              <a:t>            </a:t>
            </a:r>
            <a:r>
              <a:rPr lang="ru-RU" sz="2000" strike="noStrike" dirty="0" smtClean="0">
                <a:solidFill>
                  <a:srgbClr val="784005"/>
                </a:solidFill>
              </a:rPr>
              <a:t>    </a:t>
            </a:r>
            <a:r>
              <a:rPr lang="ru-RU" sz="2000" b="1" strike="noStrike" dirty="0">
                <a:solidFill>
                  <a:srgbClr val="784005"/>
                </a:solidFill>
              </a:rPr>
              <a:t>(чувства, эмоции, особенности поведения людей, находящихся в дружеских отношениях) </a:t>
            </a:r>
            <a:endParaRPr sz="2000" dirty="0"/>
          </a:p>
          <a:p>
            <a:pPr>
              <a:lnSpc>
                <a:spcPct val="100000"/>
              </a:lnSpc>
            </a:pPr>
            <a:r>
              <a:rPr lang="ru-RU" strike="noStrike" dirty="0">
                <a:solidFill>
                  <a:srgbClr val="784005"/>
                </a:solidFill>
              </a:rPr>
              <a:t>         а</a:t>
            </a:r>
            <a:r>
              <a:rPr lang="ru-RU" strike="noStrike" dirty="0" smtClean="0">
                <a:solidFill>
                  <a:srgbClr val="784005"/>
                </a:solidFill>
              </a:rPr>
              <a:t>)………………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trike="noStrike" dirty="0">
                <a:solidFill>
                  <a:srgbClr val="784005"/>
                </a:solidFill>
              </a:rPr>
              <a:t>         б) </a:t>
            </a:r>
            <a:r>
              <a:rPr lang="ru-RU" strike="noStrike" dirty="0" smtClean="0">
                <a:solidFill>
                  <a:srgbClr val="784005"/>
                </a:solidFill>
              </a:rPr>
              <a:t>…………………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trike="noStrike" dirty="0">
                <a:solidFill>
                  <a:srgbClr val="784005"/>
                </a:solidFill>
              </a:rPr>
              <a:t>         в</a:t>
            </a:r>
            <a:r>
              <a:rPr lang="ru-RU" strike="noStrike" dirty="0" smtClean="0">
                <a:solidFill>
                  <a:srgbClr val="784005"/>
                </a:solidFill>
              </a:rPr>
              <a:t>)…………………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trike="noStrike" dirty="0">
                <a:solidFill>
                  <a:srgbClr val="784005"/>
                </a:solidFill>
              </a:rPr>
              <a:t>         г</a:t>
            </a:r>
            <a:r>
              <a:rPr lang="ru-RU" strike="noStrike" dirty="0" smtClean="0">
                <a:solidFill>
                  <a:srgbClr val="784005"/>
                </a:solidFill>
              </a:rPr>
              <a:t>)……………..….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trike="noStrike" dirty="0" smtClean="0">
                <a:solidFill>
                  <a:srgbClr val="784005"/>
                </a:solidFill>
              </a:rPr>
              <a:t>         и </a:t>
            </a:r>
            <a:r>
              <a:rPr lang="ru-RU" strike="noStrike" dirty="0" err="1">
                <a:solidFill>
                  <a:srgbClr val="784005"/>
                </a:solidFill>
              </a:rPr>
              <a:t>т.д</a:t>
            </a:r>
            <a:r>
              <a:rPr lang="ru-RU" strike="noStrike" dirty="0" smtClean="0">
                <a:solidFill>
                  <a:srgbClr val="784005"/>
                </a:solidFill>
              </a:rPr>
              <a:t>………………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784005"/>
                </a:solidFill>
              </a:rPr>
              <a:t> </a:t>
            </a:r>
            <a:r>
              <a:rPr lang="ru-RU" dirty="0" smtClean="0">
                <a:solidFill>
                  <a:srgbClr val="784005"/>
                </a:solidFill>
              </a:rPr>
              <a:t>     </a:t>
            </a:r>
          </a:p>
          <a:p>
            <a:pPr algn="ctr">
              <a:lnSpc>
                <a:spcPct val="100000"/>
              </a:lnSpc>
            </a:pPr>
            <a:r>
              <a:rPr lang="ru-RU" sz="2400" b="1" strike="noStrike" dirty="0">
                <a:solidFill>
                  <a:srgbClr val="C00000"/>
                </a:solidFill>
              </a:rPr>
              <a:t> </a:t>
            </a:r>
            <a:r>
              <a:rPr lang="ru-RU" sz="2400" b="1" strike="noStrike" dirty="0" smtClean="0">
                <a:solidFill>
                  <a:srgbClr val="C00000"/>
                </a:solidFill>
              </a:rPr>
              <a:t>      Что мы с вами будем считать главной заповедью дружбы?</a:t>
            </a:r>
          </a:p>
          <a:p>
            <a:pPr algn="ctr">
              <a:lnSpc>
                <a:spcPct val="100000"/>
              </a:lnSpc>
            </a:pPr>
            <a:endParaRPr lang="ru-RU" sz="2400" b="1" strike="noStrike" dirty="0" smtClean="0">
              <a:solidFill>
                <a:srgbClr val="C00000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     Почему  на душе   боль, когда нас предают в дружбе?</a:t>
            </a:r>
            <a:endParaRPr sz="2400" b="1" dirty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</a:pPr>
            <a:endParaRPr b="1" dirty="0"/>
          </a:p>
          <a:p>
            <a:pPr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467640" y="474480"/>
            <a:ext cx="8208720" cy="603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300" b="1" strike="noStrike" dirty="0">
                <a:solidFill>
                  <a:srgbClr val="C00000"/>
                </a:solidFill>
              </a:rPr>
              <a:t> Как вы думаете, что изменилось у вашего друга с тех пор, как он стал употреблять наркотики? </a:t>
            </a:r>
            <a:endParaRPr lang="ru-RU" sz="2300" b="1" strike="noStrike" dirty="0" smtClean="0">
              <a:solidFill>
                <a:srgbClr val="C00000"/>
              </a:solidFill>
            </a:endParaRPr>
          </a:p>
          <a:p>
            <a:pPr algn="ctr">
              <a:lnSpc>
                <a:spcPct val="100000"/>
              </a:lnSpc>
            </a:pPr>
            <a:endParaRPr sz="2300" dirty="0"/>
          </a:p>
          <a:p>
            <a:pPr>
              <a:lnSpc>
                <a:spcPct val="100000"/>
              </a:lnSpc>
            </a:pPr>
            <a:r>
              <a:rPr lang="ru-RU" sz="2100" b="1" strike="noStrike" dirty="0" smtClean="0">
                <a:solidFill>
                  <a:srgbClr val="000000"/>
                </a:solidFill>
              </a:rPr>
              <a:t>1</a:t>
            </a:r>
            <a:r>
              <a:rPr lang="ru-RU" sz="2100" b="1" strike="noStrike" dirty="0">
                <a:solidFill>
                  <a:srgbClr val="002060"/>
                </a:solidFill>
              </a:rPr>
              <a:t>. В материальном отношении………………………..</a:t>
            </a:r>
            <a:endParaRPr sz="2100" dirty="0"/>
          </a:p>
          <a:p>
            <a:pPr>
              <a:lnSpc>
                <a:spcPct val="100000"/>
              </a:lnSpc>
            </a:pPr>
            <a:r>
              <a:rPr lang="ru-RU" sz="2100" b="1" strike="noStrike" dirty="0" smtClean="0">
                <a:solidFill>
                  <a:srgbClr val="002060"/>
                </a:solidFill>
              </a:rPr>
              <a:t>2</a:t>
            </a:r>
            <a:r>
              <a:rPr lang="ru-RU" sz="2100" b="1" strike="noStrike" dirty="0">
                <a:solidFill>
                  <a:srgbClr val="002060"/>
                </a:solidFill>
              </a:rPr>
              <a:t>. В социальном отношении…………………………..</a:t>
            </a:r>
            <a:endParaRPr sz="2100" dirty="0"/>
          </a:p>
          <a:p>
            <a:pPr>
              <a:lnSpc>
                <a:spcPct val="100000"/>
              </a:lnSpc>
            </a:pPr>
            <a:r>
              <a:rPr lang="ru-RU" sz="2100" b="1" strike="noStrike" dirty="0" smtClean="0">
                <a:solidFill>
                  <a:srgbClr val="002060"/>
                </a:solidFill>
              </a:rPr>
              <a:t>3</a:t>
            </a:r>
            <a:r>
              <a:rPr lang="ru-RU" sz="2100" b="1" strike="noStrike" dirty="0">
                <a:solidFill>
                  <a:srgbClr val="002060"/>
                </a:solidFill>
              </a:rPr>
              <a:t>. Как изменились его жизненные ориентации (к чему он стремился ранее и  к чему стремится в предполагаемый момент, как изменились  цели его поведения)………………………………</a:t>
            </a:r>
            <a:endParaRPr sz="2100" dirty="0"/>
          </a:p>
          <a:p>
            <a:pPr>
              <a:lnSpc>
                <a:spcPct val="100000"/>
              </a:lnSpc>
            </a:pPr>
            <a:r>
              <a:rPr lang="ru-RU" sz="2100" b="1" strike="noStrike" dirty="0" smtClean="0">
                <a:solidFill>
                  <a:srgbClr val="002060"/>
                </a:solidFill>
              </a:rPr>
              <a:t>5</a:t>
            </a:r>
            <a:r>
              <a:rPr lang="ru-RU" sz="2100" b="1" strike="noStrike" dirty="0">
                <a:solidFill>
                  <a:srgbClr val="002060"/>
                </a:solidFill>
              </a:rPr>
              <a:t>. Он по-прежнему законопослушный человек?................</a:t>
            </a:r>
            <a:endParaRPr sz="2100" dirty="0"/>
          </a:p>
          <a:p>
            <a:pPr lvl="0" algn="ctr"/>
            <a:r>
              <a:rPr lang="ru-RU" sz="2100" b="1" strike="noStrike" dirty="0" smtClean="0">
                <a:solidFill>
                  <a:srgbClr val="002060"/>
                </a:solidFill>
              </a:rPr>
              <a:t>6</a:t>
            </a:r>
            <a:r>
              <a:rPr lang="ru-RU" sz="2100" b="1" strike="noStrike" dirty="0">
                <a:solidFill>
                  <a:srgbClr val="002060"/>
                </a:solidFill>
              </a:rPr>
              <a:t>. Предположим, что Вы выражаете свою озабоченность изменениями в его личности. Какие это изменения</a:t>
            </a:r>
            <a:r>
              <a:rPr lang="ru-RU" sz="2100" b="1" strike="noStrike" dirty="0" smtClean="0">
                <a:solidFill>
                  <a:srgbClr val="002060"/>
                </a:solidFill>
              </a:rPr>
              <a:t>?</a:t>
            </a:r>
          </a:p>
          <a:p>
            <a:pPr lvl="0" algn="ctr"/>
            <a:r>
              <a:rPr lang="ru-RU" sz="2100" b="1" i="1" u="sng" strike="noStrike" dirty="0" smtClean="0">
                <a:solidFill>
                  <a:srgbClr val="002060"/>
                </a:solidFill>
              </a:rPr>
              <a:t> </a:t>
            </a:r>
          </a:p>
          <a:p>
            <a:pPr lvl="0" algn="ctr"/>
            <a:r>
              <a:rPr lang="ru-RU" sz="2100" b="1" i="1" u="sng" kern="0" dirty="0" smtClean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В </a:t>
            </a:r>
            <a:r>
              <a:rPr lang="ru-RU" sz="2100" b="1" i="1" u="sng" kern="0" dirty="0">
                <a:solidFill>
                  <a:srgbClr val="0070C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связи с этим:</a:t>
            </a:r>
            <a:endParaRPr lang="ru-RU" sz="2100" i="1" u="sng" kern="0" dirty="0">
              <a:solidFill>
                <a:srgbClr val="0070C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ru-RU" sz="2100" b="1" kern="0" dirty="0">
                <a:solidFill>
                  <a:sysClr val="windowText" lastClr="000000"/>
                </a:solidFill>
              </a:rPr>
              <a:t> </a:t>
            </a:r>
            <a:r>
              <a:rPr lang="ru-RU" sz="2100" b="1" kern="0" dirty="0">
                <a:solidFill>
                  <a:srgbClr val="0070C0"/>
                </a:solidFill>
              </a:rPr>
              <a:t>     а) какие чувства по отношению к нему вы испытывали до того, как он стал наркоманом? (перечислены  ранее)</a:t>
            </a:r>
            <a:endParaRPr lang="ru-RU" sz="2100" kern="0" dirty="0">
              <a:solidFill>
                <a:srgbClr val="0070C0"/>
              </a:solidFill>
            </a:endParaRPr>
          </a:p>
          <a:p>
            <a:pPr lvl="0"/>
            <a:r>
              <a:rPr lang="ru-RU" sz="2100" b="1" kern="0" dirty="0">
                <a:solidFill>
                  <a:srgbClr val="0070C0"/>
                </a:solidFill>
              </a:rPr>
              <a:t>     </a:t>
            </a:r>
            <a:endParaRPr lang="ru-RU" sz="2100" b="1" kern="0" dirty="0" smtClean="0">
              <a:solidFill>
                <a:srgbClr val="0070C0"/>
              </a:solidFill>
            </a:endParaRPr>
          </a:p>
          <a:p>
            <a:pPr lvl="0"/>
            <a:r>
              <a:rPr lang="ru-RU" sz="2100" b="1" kern="0" dirty="0" smtClean="0">
                <a:solidFill>
                  <a:srgbClr val="0070C0"/>
                </a:solidFill>
              </a:rPr>
              <a:t>     б) Какие чувства испытываете теперь?</a:t>
            </a:r>
            <a:endParaRPr lang="ru-RU" sz="2100" kern="0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</a:pPr>
            <a:endParaRPr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841</TotalTime>
  <Words>1499</Words>
  <Application>Microsoft Office PowerPoint</Application>
  <PresentationFormat>Экран (4:3)</PresentationFormat>
  <Paragraphs>318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100</cp:revision>
  <dcterms:created xsi:type="dcterms:W3CDTF">2021-01-12T08:01:32Z</dcterms:created>
  <dcterms:modified xsi:type="dcterms:W3CDTF">2021-08-08T09:06:07Z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27</vt:i4>
  </property>
</Properties>
</file>