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9" r:id="rId2"/>
    <p:sldId id="284" r:id="rId3"/>
    <p:sldId id="285" r:id="rId4"/>
    <p:sldId id="286" r:id="rId5"/>
    <p:sldId id="287" r:id="rId6"/>
    <p:sldId id="306" r:id="rId7"/>
    <p:sldId id="309" r:id="rId8"/>
    <p:sldId id="266" r:id="rId9"/>
    <p:sldId id="315" r:id="rId10"/>
    <p:sldId id="282" r:id="rId11"/>
    <p:sldId id="318" r:id="rId12"/>
    <p:sldId id="317" r:id="rId13"/>
    <p:sldId id="316" r:id="rId14"/>
    <p:sldId id="289" r:id="rId15"/>
    <p:sldId id="294" r:id="rId16"/>
    <p:sldId id="293" r:id="rId17"/>
    <p:sldId id="295" r:id="rId18"/>
    <p:sldId id="296" r:id="rId19"/>
    <p:sldId id="299" r:id="rId20"/>
    <p:sldId id="319" r:id="rId21"/>
    <p:sldId id="300" r:id="rId22"/>
    <p:sldId id="320" r:id="rId23"/>
    <p:sldId id="301" r:id="rId24"/>
    <p:sldId id="311" r:id="rId25"/>
    <p:sldId id="278" r:id="rId26"/>
    <p:sldId id="280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6" autoAdjust="0"/>
    <p:restoredTop sz="86439" autoAdjust="0"/>
  </p:normalViewPr>
  <p:slideViewPr>
    <p:cSldViewPr>
      <p:cViewPr varScale="1">
        <p:scale>
          <a:sx n="64" d="100"/>
          <a:sy n="64" d="100"/>
        </p:scale>
        <p:origin x="-13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3D28E-618B-4D85-BD0C-ACFDAFF0C945}" type="datetimeFigureOut">
              <a:rPr lang="ru-RU"/>
              <a:pPr>
                <a:defRPr/>
              </a:pPr>
              <a:t>26.10.2018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EE44A-6E03-4AE1-B7EA-59A4B24473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79A5D-F2BA-4B07-8C2E-D2E7FECECE07}" type="datetimeFigureOut">
              <a:rPr lang="ru-RU"/>
              <a:pPr>
                <a:defRPr/>
              </a:pPr>
              <a:t>26.10.2018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4847B-2046-4126-9463-DC29ECF0D2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28C2E-54DF-43E8-A35B-74553D206EF6}" type="datetimeFigureOut">
              <a:rPr lang="ru-RU"/>
              <a:pPr>
                <a:defRPr/>
              </a:pPr>
              <a:t>26.10.2018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E719C-7561-446E-A926-A2C13EFD4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71538" y="2674938"/>
            <a:ext cx="7408862" cy="34512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F3580-B4DD-495B-89A3-4748458EDDC9}" type="datetimeFigureOut">
              <a:rPr lang="ru-RU"/>
              <a:pPr>
                <a:defRPr/>
              </a:pPr>
              <a:t>26.10.2018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CFE43-8631-4079-BE24-C939392DEF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77417-036A-4E5C-853C-46F1A73818E3}" type="datetimeFigureOut">
              <a:rPr lang="ru-RU"/>
              <a:pPr>
                <a:defRPr/>
              </a:pPr>
              <a:t>26.10.2018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B94FD-9646-4290-9819-9BC06A3DC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C4C91-E6F7-4CF1-963D-474BE996AE88}" type="datetimeFigureOut">
              <a:rPr lang="ru-RU"/>
              <a:pPr>
                <a:defRPr/>
              </a:pPr>
              <a:t>26.10.2018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B90D7-AE86-476B-86D9-B7B2DC67C4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0FD25-82DB-472E-A007-6CC98D6B088A}" type="datetimeFigureOut">
              <a:rPr lang="ru-RU"/>
              <a:pPr>
                <a:defRPr/>
              </a:pPr>
              <a:t>26.10.2018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7D081-E1AC-4FC1-BF49-9394BBE150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04394-90D7-4070-A062-022A09B2547D}" type="datetimeFigureOut">
              <a:rPr lang="ru-RU"/>
              <a:pPr>
                <a:defRPr/>
              </a:pPr>
              <a:t>26.10.2018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04AB7-F02B-478E-A24A-05FDF32E8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A9C36-4F21-4D0E-A452-4E037D7389D1}" type="datetimeFigureOut">
              <a:rPr lang="ru-RU"/>
              <a:pPr>
                <a:defRPr/>
              </a:pPr>
              <a:t>26.10.2018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B3C17-2BB5-4822-91C7-10D6F310E8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D9CA3-845A-4B8C-97B6-A8CF48A3B7D7}" type="datetimeFigureOut">
              <a:rPr lang="ru-RU"/>
              <a:pPr>
                <a:defRPr/>
              </a:pPr>
              <a:t>26.10.2018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A41E8-2D46-484B-B0E5-CB2765820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14736-EA45-48D7-9587-9C711518906B}" type="datetimeFigureOut">
              <a:rPr lang="ru-RU"/>
              <a:pPr>
                <a:defRPr/>
              </a:pPr>
              <a:t>26.10.2018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A7FC6-C426-4DA9-ACC5-C8DF67C5D8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26B77-9405-4488-8ED1-E19E166CD2A4}" type="datetimeFigureOut">
              <a:rPr lang="ru-RU"/>
              <a:pPr>
                <a:defRPr/>
              </a:pPr>
              <a:t>26.10.2018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1B3A4-2499-4A3D-99EA-8A8FBB6C2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63CDB-59F5-4CEB-B686-8A85AE301A47}" type="datetimeFigureOut">
              <a:rPr lang="ru-RU"/>
              <a:pPr>
                <a:defRPr/>
              </a:pPr>
              <a:t>26.10.2018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EF773-C9A4-4369-AC3E-F3F26CF5F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A88808-29F0-4092-B7BE-DCC0A7EFA4DB}" type="datetimeFigureOut">
              <a:rPr lang="ru-RU"/>
              <a:pPr>
                <a:defRPr/>
              </a:pPr>
              <a:t>26.10.2018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B9A9CD-A7DB-408C-A273-67E7229A21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69" r:id="rId2"/>
    <p:sldLayoutId id="2147483771" r:id="rId3"/>
    <p:sldLayoutId id="2147483768" r:id="rId4"/>
    <p:sldLayoutId id="2147483767" r:id="rId5"/>
    <p:sldLayoutId id="2147483766" r:id="rId6"/>
    <p:sldLayoutId id="2147483772" r:id="rId7"/>
    <p:sldLayoutId id="2147483773" r:id="rId8"/>
    <p:sldLayoutId id="2147483774" r:id="rId9"/>
    <p:sldLayoutId id="2147483765" r:id="rId10"/>
    <p:sldLayoutId id="2147483775" r:id="rId11"/>
    <p:sldLayoutId id="2147483764" r:id="rId12"/>
    <p:sldLayoutId id="214748376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source=wiz&amp;img_url=http://data14.gallery.ru/albums/gallery/286326--42300394-m750x740-uaf691.jpg&amp;p=4&amp;text=%D1%81%D0%BC%D0%B5%D1%88%D0%BD%D1%8B%D0%B5%20%D0%BA%D0%B0%D1%80%D1%82%D0%B8%D0%BD%D0%BA%D0%B8%20%D1%8D%D0%BA%D0%BE%D0%BB%D0%BE%D0%B3%D0%BE%D0%B2&amp;noreask=1&amp;pos=144&amp;lr=213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hyperlink" Target="http://images.yandex.ru/yandsearch?source=wiz&amp;img_url=http://www.ellf.ru/uploads/posts/2010-12/thumbs/1293100058_0-46.jpg&amp;p=3&amp;text=%D1%81%D0%BC%D0%B5%D1%88%D0%BD%D1%8B%D0%B5%20%D0%BA%D0%B0%D1%80%D1%82%D0%B8%D0%BD%D0%BA%D0%B8%20%D1%8D%D0%BA%D0%BE%D0%BB%D0%BE%D0%B3%D0%BE%D0%B2&amp;noreask=1&amp;pos=119&amp;lr=213&amp;rpt=simage" TargetMode="Externa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source=wiz&amp;img_url=http://www.craneland.ru/wp-content/uploads/2011/03/Sfagnum.jpg&amp;p=4&amp;text=%D1%81%D1%84%D0%B0%D0%B3%D0%BD%D1%83%D0%BC&amp;noreask=1&amp;pos=145&amp;lr=213&amp;rpt=simage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images.yandex.ru/yandsearch?source=wiz&amp;img_url=http://fotoflora.narod.ru/pic_rast/01_3bry/TN_P20100912-1407__Mp-kosino-Sv9toeOzero__vSphagnum_teres.JPG&amp;p=4&amp;text=%D1%81%D1%84%D0%B0%D0%B3%D0%BD%D1%83%D0%BC&amp;noreask=1&amp;pos=140&amp;lr=213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source=wiz&amp;img_url=http://i074.radikal.ru/0908/fc/7752f81a900b.jpg&amp;p=2&amp;text=%D1%81%D1%84%D0%B0%D0%B3%D0%BD%D1%83%D0%BC&amp;noreask=1&amp;pos=78&amp;lr=213&amp;rpt=simage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images.yandex.ru/yandsearch?source=wiz&amp;img_url=http://departments.bloomu.edu/biology/pics/botany/sphagnum_gametophores3.jpg&amp;p=3&amp;text=%D1%81%D1%84%D0%B0%D0%B3%D0%BD%D1%83%D0%BC&amp;noreask=1&amp;pos=96&amp;lr=213&amp;rpt=simage" TargetMode="External"/><Relationship Id="rId9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hyperlink" Target="http://images.yandex.ru/yandsearch?source=wiz&amp;text=%D1%87%D1%82%D0%BE%20%D1%82%D0%B0%D0%BA%D0%BE%D0%B5%20%D1%82%D0%BE%D1%80%D1%84&amp;noreask=1&amp;img_url=http://fraza.info/uploads/images/news/4dcc2fc5d4f2b.jpg&amp;pos=14&amp;rpt=simage&amp;lr=1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source=wiz&amp;text=%D1%87%D1%82%D0%BE%20%D1%82%D0%B0%D0%BA%D0%BE%D0%B5%20%D1%82%D0%BE%D1%80%D1%84&amp;noreask=1&amp;img_url=http://cs10063.vkontakte.ru/u13431569/-1/m_55bc1b78.jpg&amp;pos=19&amp;rpt=simage&amp;lr=16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://images.yandex.ru/yandsearch?source=wiz&amp;text=%D1%87%D1%82%D0%BE%20%D1%82%D0%B0%D0%BA%D0%BE%D0%B5%20%D1%82%D0%BE%D1%80%D1%84&amp;noreask=1&amp;img_url=http://chitay.net/userfiles/data/19573.jpg&amp;pos=27&amp;rpt=simage&amp;lr=16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dreamworlds.ru/uploads/posts/2009-08/1249898169_3484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2&amp;text=%D0%BA%D0%B0%D1%80%D1%82%D0%B8%D0%BD%D0%BA%D0%B8%20%D0%B3%D0%B0%D0%B4%D1%8E%D0%BA%D0%B8&amp;noreask=1&amp;img_url=http://samlib.ru/img/k/kostina_j_w/igrydrou/barsik.jpg&amp;pos=84&amp;rpt=simage&amp;lr=14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hyperlink" Target="http://images.yandex.ru/yandsearch?text=%D0%B3%D0%BE%D0%BB%D1%83%D0%B1%D0%B8%D0%BA%D0%B0&amp;noreask=1&amp;img_url=http://www.proza.ru/pics/2011/03/17/183.jpg&amp;pos=2&amp;rpt=simage&amp;lr=21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3&amp;text=%D1%80%D0%B0%D1%81%D1%82%D0%B5%D0%BD%D0%B8%D1%8F%20%D0%B1%D0%BE%D0%BB%D0%BE%D1%82%D0%B0&amp;rpt=image" TargetMode="External"/><Relationship Id="rId2" Type="http://schemas.openxmlformats.org/officeDocument/2006/relationships/hyperlink" Target="http://images.yandex.ru/yandsearch?text=%D0%BF%D1%80%D0%B8%D1%80%D0%BE%D0%B4%D0%B0%20%D1%8F%D0%BC%D0%B0%D0%BB%D0%B0%20%D1%84%D0%BE%D1%82%D0%BE&amp;img_url=www.media.nakanune.ru/images/pictures/image_big_15853.jpg&amp;pos=18&amp;rpt=simag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900igr.net/kartinki/okruzhajuschij-mir/Boloto-ozero/001-Ekosistemy-bolota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b="1" dirty="0" smtClean="0">
                <a:solidFill>
                  <a:srgbClr val="632523"/>
                </a:solidFill>
                <a:latin typeface="Monotype Corsiva" pitchFamily="66" charset="0"/>
              </a:rPr>
              <a:t>Муниципальное бюджетное общеобразовательное  учреждение</a:t>
            </a:r>
            <a:br>
              <a:rPr lang="ru-RU" sz="2000" b="1" dirty="0" smtClean="0">
                <a:solidFill>
                  <a:srgbClr val="632523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632523"/>
                </a:solidFill>
                <a:latin typeface="Monotype Corsiva" pitchFamily="66" charset="0"/>
              </a:rPr>
              <a:t>средняя общеобразовательная школа № </a:t>
            </a:r>
            <a:r>
              <a:rPr lang="ru-RU" sz="2000" b="1" dirty="0" smtClean="0">
                <a:solidFill>
                  <a:srgbClr val="632523"/>
                </a:solidFill>
                <a:latin typeface="Monotype Corsiva" pitchFamily="66" charset="0"/>
              </a:rPr>
              <a:t>19</a:t>
            </a:r>
            <a:r>
              <a:rPr lang="ru-RU" sz="2000" b="1" dirty="0" smtClean="0">
                <a:solidFill>
                  <a:srgbClr val="632523"/>
                </a:solidFill>
                <a:latin typeface="Monotype Corsiva" pitchFamily="66" charset="0"/>
              </a:rPr>
              <a:t/>
            </a:r>
            <a:br>
              <a:rPr lang="ru-RU" sz="2000" b="1" dirty="0" smtClean="0">
                <a:solidFill>
                  <a:srgbClr val="632523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632523"/>
                </a:solidFill>
                <a:latin typeface="Monotype Corsiva" pitchFamily="66" charset="0"/>
              </a:rPr>
              <a:t>город Иваново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Symbol" pitchFamily="18" charset="2"/>
              <a:buNone/>
            </a:pPr>
            <a:r>
              <a:rPr lang="ru-RU" b="1" dirty="0" smtClean="0">
                <a:latin typeface="Monotype Corsiva" pitchFamily="66" charset="0"/>
              </a:rPr>
              <a:t>«Легенды о болотах Ивановской области»</a:t>
            </a:r>
          </a:p>
          <a:p>
            <a:pPr marL="0" indent="0" algn="ctr" eaLnBrk="1" hangingPunct="1">
              <a:buFont typeface="Symbol" pitchFamily="18" charset="2"/>
              <a:buNone/>
            </a:pPr>
            <a:endParaRPr lang="ru-RU" b="1" dirty="0" smtClean="0">
              <a:latin typeface="Monotype Corsiva" pitchFamily="66" charset="0"/>
            </a:endParaRPr>
          </a:p>
          <a:p>
            <a:pPr marL="0" indent="0" algn="r" eaLnBrk="1" hangingPunct="1">
              <a:buFont typeface="Symbol" pitchFamily="18" charset="2"/>
              <a:buNone/>
            </a:pPr>
            <a:endParaRPr lang="ru-RU" sz="2000" b="1" dirty="0" smtClean="0">
              <a:solidFill>
                <a:srgbClr val="632523"/>
              </a:solidFill>
              <a:latin typeface="Arial" charset="0"/>
            </a:endParaRPr>
          </a:p>
          <a:p>
            <a:pPr marL="0" indent="0" algn="r" eaLnBrk="1" hangingPunct="1">
              <a:buFont typeface="Symbol" pitchFamily="18" charset="2"/>
              <a:buNone/>
            </a:pPr>
            <a:endParaRPr lang="ru-RU" sz="2000" b="1" dirty="0" smtClean="0">
              <a:solidFill>
                <a:srgbClr val="632523"/>
              </a:solidFill>
              <a:latin typeface="Arial" charset="0"/>
            </a:endParaRPr>
          </a:p>
          <a:p>
            <a:pPr marL="0" indent="0" algn="r" eaLnBrk="1" hangingPunct="1">
              <a:buFont typeface="Symbol" pitchFamily="18" charset="2"/>
              <a:buNone/>
            </a:pPr>
            <a:r>
              <a:rPr lang="ru-RU" sz="2000" b="1" dirty="0" smtClean="0">
                <a:solidFill>
                  <a:srgbClr val="632523"/>
                </a:solidFill>
                <a:latin typeface="Monotype Corsiva" pitchFamily="66" charset="0"/>
              </a:rPr>
              <a:t>Выполнила учитель начальных классов:</a:t>
            </a:r>
          </a:p>
          <a:p>
            <a:pPr marL="0" indent="0" algn="r" eaLnBrk="1" hangingPunct="1">
              <a:buFont typeface="Symbol" pitchFamily="18" charset="2"/>
              <a:buNone/>
            </a:pPr>
            <a:r>
              <a:rPr lang="ru-RU" sz="2000" b="1" dirty="0" err="1" smtClean="0">
                <a:solidFill>
                  <a:srgbClr val="632523"/>
                </a:solidFill>
                <a:latin typeface="Monotype Corsiva" pitchFamily="66" charset="0"/>
              </a:rPr>
              <a:t>Манкова</a:t>
            </a:r>
            <a:r>
              <a:rPr lang="ru-RU" sz="2000" b="1" dirty="0" smtClean="0">
                <a:solidFill>
                  <a:srgbClr val="632523"/>
                </a:solidFill>
                <a:latin typeface="Monotype Corsiva" pitchFamily="66" charset="0"/>
              </a:rPr>
              <a:t> С.В.</a:t>
            </a:r>
            <a:endParaRPr lang="ru-RU" sz="2000" b="1" dirty="0" smtClean="0">
              <a:solidFill>
                <a:srgbClr val="632523"/>
              </a:solidFill>
              <a:latin typeface="Monotype Corsiva" pitchFamily="66" charset="0"/>
            </a:endParaRPr>
          </a:p>
          <a:p>
            <a:pPr marL="0" indent="0" eaLnBrk="1" hangingPunct="1">
              <a:buFont typeface="Symbol" pitchFamily="18" charset="2"/>
              <a:buNone/>
            </a:pPr>
            <a:endParaRPr lang="ru-RU" dirty="0" smtClean="0"/>
          </a:p>
          <a:p>
            <a:pPr marL="0" indent="0" eaLnBrk="1" hangingPunct="1">
              <a:buFont typeface="Symbol" pitchFamily="18" charset="2"/>
              <a:buNone/>
            </a:pPr>
            <a:endParaRPr lang="ru-RU" dirty="0" smtClean="0"/>
          </a:p>
          <a:p>
            <a:pPr marL="0" indent="0" eaLnBrk="1" hangingPunct="1">
              <a:buFont typeface="Symbol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месте озера будет образовываться болото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дне озера будут накапливаться мертвые организмы и осадочные породы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Появятся обитатели болота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323850" y="404813"/>
            <a:ext cx="8229600" cy="1252537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Как образуется болото?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Группа экологов</a:t>
            </a:r>
          </a:p>
        </p:txBody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0181" name="Picture 5" descr="i?id=114834280-3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4581525"/>
            <a:ext cx="2049462" cy="1655763"/>
          </a:xfrm>
          <a:prstGeom prst="rect">
            <a:avLst/>
          </a:prstGeom>
          <a:noFill/>
        </p:spPr>
      </p:pic>
      <p:pic>
        <p:nvPicPr>
          <p:cNvPr id="50183" name="Picture 7" descr="0c23cd5ca0ACFAEXM_73663_4e066585e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2133600"/>
            <a:ext cx="2520950" cy="2016125"/>
          </a:xfrm>
          <a:prstGeom prst="rect">
            <a:avLst/>
          </a:prstGeom>
          <a:noFill/>
        </p:spPr>
      </p:pic>
      <p:pic>
        <p:nvPicPr>
          <p:cNvPr id="50185" name="Picture 9" descr="i?id=222476962-44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163" y="2060575"/>
            <a:ext cx="3006725" cy="2076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9157" name="Picture 5" descr="i?id=204546159-5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628775"/>
            <a:ext cx="2665412" cy="1728788"/>
          </a:xfrm>
          <a:prstGeom prst="rect">
            <a:avLst/>
          </a:prstGeom>
          <a:noFill/>
        </p:spPr>
      </p:pic>
      <p:pic>
        <p:nvPicPr>
          <p:cNvPr id="49159" name="Picture 7" descr="i?id=488041112-5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9700" y="1700213"/>
            <a:ext cx="2376488" cy="1573212"/>
          </a:xfrm>
          <a:prstGeom prst="rect">
            <a:avLst/>
          </a:prstGeom>
          <a:noFill/>
        </p:spPr>
      </p:pic>
      <p:pic>
        <p:nvPicPr>
          <p:cNvPr id="49161" name="Picture 9" descr="i?id=116796817-71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063" y="3933825"/>
            <a:ext cx="1512887" cy="1873250"/>
          </a:xfrm>
          <a:prstGeom prst="rect">
            <a:avLst/>
          </a:prstGeom>
          <a:noFill/>
        </p:spPr>
      </p:pic>
      <p:pic>
        <p:nvPicPr>
          <p:cNvPr id="49165" name="Picture 13" descr="i?id=543527874-07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16013" y="3860800"/>
            <a:ext cx="2600325" cy="1860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81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8133" name="Picture 5" descr="i?id=563197589-4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196975"/>
            <a:ext cx="3313112" cy="2592388"/>
          </a:xfrm>
          <a:prstGeom prst="rect">
            <a:avLst/>
          </a:prstGeom>
          <a:noFill/>
        </p:spPr>
      </p:pic>
      <p:pic>
        <p:nvPicPr>
          <p:cNvPr id="48135" name="Picture 7" descr="i?id=361552342-1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9338" y="1268413"/>
            <a:ext cx="3600450" cy="2520950"/>
          </a:xfrm>
          <a:prstGeom prst="rect">
            <a:avLst/>
          </a:prstGeom>
          <a:noFill/>
        </p:spPr>
      </p:pic>
      <p:pic>
        <p:nvPicPr>
          <p:cNvPr id="48137" name="Picture 9" descr="i?id=54356913-02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4438" y="4149725"/>
            <a:ext cx="3527425" cy="2149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tx1"/>
                </a:solidFill>
                <a:latin typeface="Monotype Corsiva" pitchFamily="66" charset="0"/>
              </a:rPr>
              <a:t>Виды болот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 smtClean="0"/>
              <a:t>Верховые болота.</a:t>
            </a:r>
          </a:p>
          <a:p>
            <a:pPr>
              <a:lnSpc>
                <a:spcPct val="90000"/>
              </a:lnSpc>
            </a:pPr>
            <a:r>
              <a:rPr lang="ru-RU" sz="2000" smtClean="0"/>
              <a:t>Это болота исключительно атмосферного питания. Размещаются преимущественно на водоразделах в замкнутых бессточных понижениях; там же и наибольшие запасы торфяных залежей. Мощность торфяного пласта – 2-4, реже – 9-10м, степень разложения торфа – 5-50%. Имеют выпуклую поверхность. Видовой состав растительности ограничен: из древесных пород – сосна, из кустарничков – багульник, болотный мирт, вереск, подбел, голубика, клюква, вороника; из трав – пушица влагалищная, росянка круглолистная, морошка), распространён сплошной покров из сфагновых мхов.  </a:t>
            </a:r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250825" y="1341438"/>
            <a:ext cx="8642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i="1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1" name="Picture 5" descr="boloto000024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0"/>
            <a:ext cx="8856662" cy="666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/>
              <a:t>Низинные болота.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Это болота грунтового питания. Располагаются на плоских бессточных понижениях, встречаются на месте прежних озёр в бассейнах</a:t>
            </a:r>
            <a:r>
              <a:rPr lang="ru-RU" sz="2000" smtClean="0">
                <a:latin typeface="Arial" charset="0"/>
              </a:rPr>
              <a:t>   </a:t>
            </a:r>
            <a:r>
              <a:rPr lang="ru-RU" sz="2000" smtClean="0"/>
              <a:t>рек. Мощность торфяного пласта в среднем 1-2 иногда до 6м, степень разложения торфа 20-40,% и выше. Имеют вогнутую или плоскую поверхность, богатый видовой состав болотных растений. Из древесных пород растут сосна, берёза, ольха, изредка – ель; из кустарников – разные виды ив берёза низкая; из травянистых растений– таволга, вахта, сабельник, хвощ, папоротники, кипрей, вейник, тростник,   полевица белая, овсяница красная, мятлик луговой, осоки, шиповые и сфагновые мхи. На сильно обводнённых болотах преобладают тростниковые, хвощовые</a:t>
            </a:r>
            <a:r>
              <a:rPr lang="ru-RU" sz="2000" smtClean="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ru-RU" sz="200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699" name="Picture 9" descr="b0bTqRMcSwbOTS6DvZnAD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15888"/>
            <a:ext cx="8650288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solidFill>
                  <a:schemeClr val="tx1"/>
                </a:solidFill>
                <a:latin typeface="Monotype Corsiva" pitchFamily="66" charset="0"/>
              </a:rPr>
              <a:t>Легенда первая - в болоте водятся водяные, русалки, и всякая нечисть…</a:t>
            </a:r>
          </a:p>
        </p:txBody>
      </p:sp>
      <p:pic>
        <p:nvPicPr>
          <p:cNvPr id="30722" name="Picture 4" descr="Болота и их обитатели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068638"/>
            <a:ext cx="4105275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5" descr="5657-dd34a-37210073-m750x74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500563" y="3068638"/>
            <a:ext cx="4529137" cy="3455987"/>
          </a:xfrm>
        </p:spPr>
      </p:pic>
      <p:sp>
        <p:nvSpPr>
          <p:cNvPr id="30724" name="TextBox 4"/>
          <p:cNvSpPr txBox="1">
            <a:spLocks noChangeArrowheads="1"/>
          </p:cNvSpPr>
          <p:nvPr/>
        </p:nvSpPr>
        <p:spPr bwMode="auto">
          <a:xfrm>
            <a:off x="5580063" y="3573463"/>
            <a:ext cx="8112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/>
              <a:t>Чаруса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solidFill>
                  <a:schemeClr val="tx1"/>
                </a:solidFill>
                <a:latin typeface="Monotype Corsiva" pitchFamily="66" charset="0"/>
              </a:rPr>
              <a:t>Легенда вторая-ночью на болоте происходят странные взрывы…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1747" name="Picture 5" descr="Peizaji%202%20(9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276475"/>
            <a:ext cx="7272338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7" name="Picture 4" descr="al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0"/>
            <a:ext cx="9036050" cy="674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Группа зоологов</a:t>
            </a:r>
          </a:p>
        </p:txBody>
      </p:sp>
      <p:sp>
        <p:nvSpPr>
          <p:cNvPr id="512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05" name="Picture 5" descr="94197_dwa_misie_l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2420938"/>
            <a:ext cx="4968875" cy="3727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solidFill>
                  <a:schemeClr val="tx1"/>
                </a:solidFill>
                <a:latin typeface="Monotype Corsiva" pitchFamily="66" charset="0"/>
              </a:rPr>
              <a:t>Легенда третья - на болоте  много змей, которые смертельно кусаются…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2771" name="Picture 5" descr="image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276475"/>
            <a:ext cx="4357687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7" descr="i?id=321884408-46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2276475"/>
            <a:ext cx="446405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Группа ботаников</a:t>
            </a:r>
          </a:p>
        </p:txBody>
      </p:sp>
      <p:sp>
        <p:nvSpPr>
          <p:cNvPr id="522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2229" name="Picture 5" descr="snowdrops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2060575"/>
            <a:ext cx="51435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Monotype Corsiva" pitchFamily="66" charset="0"/>
              </a:rPr>
              <a:t/>
            </a:r>
            <a:br>
              <a:rPr lang="ru-RU" sz="4000" smtClean="0">
                <a:latin typeface="Monotype Corsiva" pitchFamily="66" charset="0"/>
              </a:rPr>
            </a:br>
            <a:r>
              <a:rPr lang="ru-RU" sz="4000" smtClean="0">
                <a:solidFill>
                  <a:schemeClr val="tx1"/>
                </a:solidFill>
                <a:latin typeface="Monotype Corsiva" pitchFamily="66" charset="0"/>
              </a:rPr>
              <a:t>Легенда четвёртая - на болоте есть растение хищник, которое поедает насекомых…</a:t>
            </a:r>
          </a:p>
        </p:txBody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4819" name="Picture 5" descr="15112010_9041793709620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2492375"/>
            <a:ext cx="4319588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Monotype Corsiva" pitchFamily="66" charset="0"/>
              </a:rPr>
              <a:t>Растения болот</a:t>
            </a:r>
          </a:p>
        </p:txBody>
      </p:sp>
      <p:pic>
        <p:nvPicPr>
          <p:cNvPr id="35842" name="Picture 5" descr="i?id=7052341-0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844675"/>
            <a:ext cx="24098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9" descr="i?id=178837938-08-72&amp;n=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00" y="1916113"/>
            <a:ext cx="1979613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11" descr="i?id=295466566-20-72&amp;n=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788" y="1989138"/>
            <a:ext cx="22320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5940425" y="4581525"/>
            <a:ext cx="2965450" cy="2038350"/>
          </a:xfrm>
        </p:spPr>
      </p:pic>
      <p:pic>
        <p:nvPicPr>
          <p:cNvPr id="3584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475" y="4581525"/>
            <a:ext cx="217328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15" descr="i?id=353628684-31-72&amp;n=1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288" y="4581525"/>
            <a:ext cx="25209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FF00"/>
                </a:solidFill>
              </a:rPr>
              <a:t>Спасибо за работу!</a:t>
            </a:r>
          </a:p>
        </p:txBody>
      </p:sp>
      <p:pic>
        <p:nvPicPr>
          <p:cNvPr id="39938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2420938"/>
            <a:ext cx="7429500" cy="42148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750" y="2674938"/>
            <a:ext cx="8208963" cy="3849687"/>
          </a:xfrm>
        </p:spPr>
        <p:txBody>
          <a:bodyPr rtlCol="0">
            <a:normAutofit fontScale="5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  <a:hlinkClick r:id="rId2"/>
              </a:rPr>
              <a:t>http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hlinkClick r:id="rId2"/>
              </a:rPr>
              <a:t>://images.yandex.ru/yandsearch?text=%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  <a:hlinkClick r:id="rId2"/>
              </a:rPr>
              <a:t>D0%BF%D1%80%D0%B8%D1%80%D0%BE%D0%B4%D0%B0%20%D1%8F%D0%BC%D0%B0%D0%BB%D0%B0%20%D1%84%D0%BE%D1%82%D0%BE&amp;img_url=www.media.nakanune.ru%2Fimages%2Fpictures%2Fimage_big_15853.jpg&amp;pos=18&amp;rpt=simage</a:t>
            </a:r>
            <a:endParaRPr lang="ru-RU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http://images.yandex.ru/yandsearch?text=%D1%80%D0%B0%D1%81%D1%82%D0%B8%D1%82%D0%B5%D0%BB%D1%8C%D0%BD%D1%8B%D0%B9%20%D0%BC%D0%B8%D1%80%20%D0%AF%D0%BC%D0%B0%D0%BB%D0%B0&amp;img_url=img-fotki.yandex.ru%2Fget%2F4313%2Fbaranovagalina.40%2F0_37cbb_449e166f_-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1-L&amp;pos=333&amp;rpt=simage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http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://images.yandex.ru/yandsearch?text=%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D0%BA%D0%B0%D1%80%D1%82%D0%B8%D0%BD%D0%BA%D0%B8%20%D0%BF%D1%80%D0%B8%D1%80%D0%BE%D0%B4%D1%8B%20%D1%8F%D0%BC%D0%B0%D0%BB%D0%B0&amp;noreask=1&amp;img_url=img-2004-03.photosight.ru%2F23%2F441441.jpg&amp;pos=137&amp;rpt=simage&amp;lr=11231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http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://images.yandex.ru/yandsearch?p=1&amp;text=%D1%8D%D0%BA%D0%BE%D1%81%D0%B8%D1%81%D1%82%D0%B5%D0%BC%D0%B0%20%D0%B1%D0%BE%D0%BB%D0%BE%D1%82%D0%B0&amp;img_url=ellin-dacha.narod.ru%2Fdar3.jpg&amp;pos=20&amp;rpt=simage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http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://images.yandex.ru/yandsearch?text=%D0%B1%D0%BE%D0%BB%D0%BE%D1%82%D0%BE%20%D0%BA%D0%B0%D1%80%D1%82%D0%B8%D0%BD%D0%BA%D0%B8&amp;img_url=savepic.net%2F1389168.jpg&amp;pos=4&amp;rpt=simage</a:t>
            </a:r>
            <a:endParaRPr lang="ru-RU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  <a:hlinkClick r:id="rId3"/>
              </a:rPr>
              <a:t>http</a:t>
            </a:r>
            <a:r>
              <a:rPr lang="en-US" b="1" dirty="0">
                <a:solidFill>
                  <a:schemeClr val="bg2">
                    <a:lumMod val="75000"/>
                  </a:schemeClr>
                </a:solidFill>
                <a:hlinkClick r:id="rId3"/>
              </a:rPr>
              <a:t>://images.yandex.ru/yandsearch?p=3&amp;text=%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  <a:hlinkClick r:id="rId3"/>
              </a:rPr>
              <a:t>D1%80%D0%B0%D1%81%D1%82%D0%B5%D0%BD%D0%B8%D1%8F%20%D0%B1%D0%BE%D0%BB%D0%BE%D1%82%D0%B0&amp;rpt=image</a:t>
            </a:r>
            <a:endParaRPr lang="ru-RU" b="1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b="1" dirty="0">
                <a:solidFill>
                  <a:schemeClr val="bg2">
                    <a:lumMod val="75000"/>
                  </a:schemeClr>
                </a:solidFill>
                <a:hlinkClick r:id="rId4"/>
              </a:rPr>
              <a:t>http://900igr.net/kartinki/okruzhajuschij-mir/Boloto-ozero/001-Ekosistemy-bolota.html</a:t>
            </a:r>
            <a:endParaRPr lang="ru-RU" b="1" dirty="0">
              <a:solidFill>
                <a:schemeClr val="bg2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ru-RU" b="1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Источники иллюстраций: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Picture 4" descr="al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5" name="Picture 4" descr="al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9144000" cy="674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9" name="Picture 4" descr="al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Monotype Corsiva" pitchFamily="66" charset="0"/>
              </a:rPr>
              <a:t>Болото</a:t>
            </a:r>
          </a:p>
        </p:txBody>
      </p:sp>
      <p:graphicFrame>
        <p:nvGraphicFramePr>
          <p:cNvPr id="54291" name="Group 19"/>
          <p:cNvGraphicFramePr>
            <a:graphicFrameLocks noGrp="1"/>
          </p:cNvGraphicFramePr>
          <p:nvPr>
            <p:ph idx="1"/>
          </p:nvPr>
        </p:nvGraphicFramePr>
        <p:xfrm>
          <a:off x="871538" y="2674938"/>
          <a:ext cx="7408862" cy="2479676"/>
        </p:xfrm>
        <a:graphic>
          <a:graphicData uri="http://schemas.openxmlformats.org/drawingml/2006/table">
            <a:tbl>
              <a:tblPr/>
              <a:tblGrid>
                <a:gridCol w="3705225"/>
                <a:gridCol w="3703637"/>
              </a:tblGrid>
              <a:tr h="7540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Что мы знаем?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ndara" pitchFamily="34" charset="0"/>
                        </a:rPr>
                        <a:t>Что мы хотим узнать?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25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ndar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252538"/>
          </a:xfrm>
        </p:spPr>
        <p:txBody>
          <a:bodyPr/>
          <a:lstStyle/>
          <a:p>
            <a:r>
              <a:rPr lang="ru-RU" smtClean="0"/>
              <a:t>БОЛОТО</a:t>
            </a:r>
          </a:p>
        </p:txBody>
      </p:sp>
      <p:graphicFrame>
        <p:nvGraphicFramePr>
          <p:cNvPr id="5165" name="Group 45"/>
          <p:cNvGraphicFramePr>
            <a:graphicFrameLocks noGrp="1"/>
          </p:cNvGraphicFramePr>
          <p:nvPr>
            <p:ph idx="1"/>
          </p:nvPr>
        </p:nvGraphicFramePr>
        <p:xfrm>
          <a:off x="685800" y="2308225"/>
          <a:ext cx="7772400" cy="3562351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919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43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17" name="Text Box 29"/>
          <p:cNvSpPr txBox="1">
            <a:spLocks noChangeArrowheads="1"/>
          </p:cNvSpPr>
          <p:nvPr/>
        </p:nvSpPr>
        <p:spPr bwMode="auto">
          <a:xfrm>
            <a:off x="3832225" y="2441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1116013" y="2420938"/>
            <a:ext cx="3441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hlink"/>
                </a:solidFill>
              </a:rPr>
              <a:t>ЧТО МЫ ЗНАЕМ?</a:t>
            </a:r>
          </a:p>
        </p:txBody>
      </p:sp>
      <p:sp>
        <p:nvSpPr>
          <p:cNvPr id="5152" name="Text Box 32"/>
          <p:cNvSpPr txBox="1">
            <a:spLocks noChangeArrowheads="1"/>
          </p:cNvSpPr>
          <p:nvPr/>
        </p:nvSpPr>
        <p:spPr bwMode="auto">
          <a:xfrm>
            <a:off x="4695825" y="2370138"/>
            <a:ext cx="36210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hlink"/>
                </a:solidFill>
              </a:rPr>
              <a:t>ЧТО ХОТИМ УЗНАТЬ?</a:t>
            </a:r>
          </a:p>
        </p:txBody>
      </p:sp>
      <p:sp>
        <p:nvSpPr>
          <p:cNvPr id="21520" name="Text Box 43"/>
          <p:cNvSpPr txBox="1">
            <a:spLocks noChangeArrowheads="1"/>
          </p:cNvSpPr>
          <p:nvPr/>
        </p:nvSpPr>
        <p:spPr bwMode="auto">
          <a:xfrm>
            <a:off x="755650" y="7605713"/>
            <a:ext cx="446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164" name="Text Box 44"/>
          <p:cNvSpPr txBox="1">
            <a:spLocks noChangeArrowheads="1"/>
          </p:cNvSpPr>
          <p:nvPr/>
        </p:nvSpPr>
        <p:spPr bwMode="auto">
          <a:xfrm>
            <a:off x="755650" y="3213100"/>
            <a:ext cx="3816350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ТРЯСИНА</a:t>
            </a:r>
            <a:endParaRPr lang="en-US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НЕЛЬЗЯ ХОДИТЬ</a:t>
            </a:r>
          </a:p>
          <a:p>
            <a:pPr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РАСТУТ ЯГОДЫ</a:t>
            </a:r>
          </a:p>
          <a:p>
            <a:pPr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ЖИВУТ ЛЯГУШКИ</a:t>
            </a:r>
          </a:p>
          <a:p>
            <a:pPr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РАСТЁТ МОХ</a:t>
            </a:r>
          </a:p>
          <a:p>
            <a:pPr>
              <a:spcBef>
                <a:spcPct val="50000"/>
              </a:spcBef>
              <a:defRPr/>
            </a:pPr>
            <a:endParaRPr lang="ru-RU" sz="2800"/>
          </a:p>
        </p:txBody>
      </p:sp>
      <p:sp>
        <p:nvSpPr>
          <p:cNvPr id="5166" name="Text Box 46"/>
          <p:cNvSpPr txBox="1">
            <a:spLocks noChangeArrowheads="1"/>
          </p:cNvSpPr>
          <p:nvPr/>
        </p:nvSpPr>
        <p:spPr bwMode="auto">
          <a:xfrm>
            <a:off x="4572000" y="3284538"/>
            <a:ext cx="3887788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 РАСТЕНИЯХ</a:t>
            </a:r>
          </a:p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 ЖИВОТНЫХ</a:t>
            </a:r>
          </a:p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 ЗНАЧЕНИИ БОЛОТА ДЛЯ ЧЕЛОВЕКА</a:t>
            </a:r>
          </a:p>
          <a:p>
            <a:pPr>
              <a:defRPr/>
            </a:pP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50" grpId="0"/>
      <p:bldP spid="5152" grpId="0"/>
      <p:bldP spid="5164" grpId="0"/>
      <p:bldP spid="51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болото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88" y="1428750"/>
            <a:ext cx="2590800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4286250" y="2071688"/>
            <a:ext cx="2057400" cy="1066800"/>
          </a:xfrm>
          <a:prstGeom prst="curvedDownArrow">
            <a:avLst>
              <a:gd name="adj1" fmla="val 38571"/>
              <a:gd name="adj2" fmla="val 7714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ndara" pitchFamily="34" charset="0"/>
            </a:endParaRPr>
          </a:p>
        </p:txBody>
      </p:sp>
      <p:pic>
        <p:nvPicPr>
          <p:cNvPr id="6" name="Picture 6" descr="болото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3286125"/>
            <a:ext cx="2690813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5286375"/>
            <a:ext cx="8229600" cy="1038225"/>
          </a:xfrm>
        </p:spPr>
        <p:txBody>
          <a:bodyPr/>
          <a:lstStyle/>
          <a:p>
            <a:pPr algn="ctr" eaLnBrk="1" hangingPunct="1">
              <a:buFont typeface="Symbol" pitchFamily="18" charset="2"/>
              <a:buNone/>
            </a:pPr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Symbol" pitchFamily="18" charset="2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Что произойдет с озером дальше?</a:t>
            </a:r>
          </a:p>
        </p:txBody>
      </p:sp>
      <p:sp>
        <p:nvSpPr>
          <p:cNvPr id="22533" name="Text Box 6"/>
          <p:cNvSpPr txBox="1">
            <a:spLocks noChangeArrowheads="1"/>
          </p:cNvSpPr>
          <p:nvPr/>
        </p:nvSpPr>
        <p:spPr bwMode="auto">
          <a:xfrm>
            <a:off x="1403350" y="836613"/>
            <a:ext cx="7200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2534" name="Rectangle 8"/>
          <p:cNvSpPr>
            <a:spLocks noChangeArrowheads="1"/>
          </p:cNvSpPr>
          <p:nvPr/>
        </p:nvSpPr>
        <p:spPr bwMode="auto">
          <a:xfrm>
            <a:off x="900113" y="620713"/>
            <a:ext cx="741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3399"/>
                </a:solidFill>
                <a:latin typeface="Arial" charset="0"/>
              </a:rPr>
              <a:t>Процесс образования болота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1"/>
          <p:cNvSpPr>
            <a:spLocks noChangeArrowheads="1"/>
          </p:cNvSpPr>
          <p:nvPr/>
        </p:nvSpPr>
        <p:spPr bwMode="auto">
          <a:xfrm>
            <a:off x="1071563" y="857250"/>
            <a:ext cx="7429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Процесс образования болота</a:t>
            </a:r>
          </a:p>
        </p:txBody>
      </p:sp>
      <p:pic>
        <p:nvPicPr>
          <p:cNvPr id="3" name="Picture 5" descr="болото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571625"/>
            <a:ext cx="2590800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utoShape 8"/>
          <p:cNvSpPr>
            <a:spLocks noChangeArrowheads="1"/>
          </p:cNvSpPr>
          <p:nvPr/>
        </p:nvSpPr>
        <p:spPr bwMode="auto">
          <a:xfrm>
            <a:off x="3143250" y="1714500"/>
            <a:ext cx="2057400" cy="1066800"/>
          </a:xfrm>
          <a:prstGeom prst="curvedDownArrow">
            <a:avLst>
              <a:gd name="adj1" fmla="val 38571"/>
              <a:gd name="adj2" fmla="val 7714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ndara" pitchFamily="34" charset="0"/>
            </a:endParaRPr>
          </a:p>
        </p:txBody>
      </p:sp>
      <p:pic>
        <p:nvPicPr>
          <p:cNvPr id="5" name="Picture 6" descr="болото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857500"/>
            <a:ext cx="2690813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6072188" y="3000375"/>
            <a:ext cx="2057400" cy="914400"/>
          </a:xfrm>
          <a:prstGeom prst="curvedDownArrow">
            <a:avLst>
              <a:gd name="adj1" fmla="val 45000"/>
              <a:gd name="adj2" fmla="val 9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ndara" pitchFamily="34" charset="0"/>
            </a:endParaRPr>
          </a:p>
        </p:txBody>
      </p:sp>
      <p:pic>
        <p:nvPicPr>
          <p:cNvPr id="7" name="Picture 7" descr="болото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4191000"/>
            <a:ext cx="251618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958</TotalTime>
  <Words>391</Words>
  <Application>Microsoft Office PowerPoint</Application>
  <PresentationFormat>Экран (4:3)</PresentationFormat>
  <Paragraphs>52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Волна</vt:lpstr>
      <vt:lpstr>Муниципальное бюджетное общеобразовательное  учреждение средняя общеобразовательная школа № 19 город Иваново</vt:lpstr>
      <vt:lpstr>Слайд 2</vt:lpstr>
      <vt:lpstr>Слайд 3</vt:lpstr>
      <vt:lpstr>Слайд 4</vt:lpstr>
      <vt:lpstr>Слайд 5</vt:lpstr>
      <vt:lpstr>Болото</vt:lpstr>
      <vt:lpstr>БОЛОТО</vt:lpstr>
      <vt:lpstr>Слайд 8</vt:lpstr>
      <vt:lpstr>Слайд 9</vt:lpstr>
      <vt:lpstr>Как образуется болото?</vt:lpstr>
      <vt:lpstr>Группа экологов</vt:lpstr>
      <vt:lpstr>Слайд 12</vt:lpstr>
      <vt:lpstr>Слайд 13</vt:lpstr>
      <vt:lpstr>Виды болот</vt:lpstr>
      <vt:lpstr>Слайд 15</vt:lpstr>
      <vt:lpstr>Слайд 16</vt:lpstr>
      <vt:lpstr>Слайд 17</vt:lpstr>
      <vt:lpstr>Легенда первая - в болоте водятся водяные, русалки, и всякая нечисть…</vt:lpstr>
      <vt:lpstr>Легенда вторая-ночью на болоте происходят странные взрывы…</vt:lpstr>
      <vt:lpstr>Группа зоологов</vt:lpstr>
      <vt:lpstr>Легенда третья - на болоте  много змей, которые смертельно кусаются…</vt:lpstr>
      <vt:lpstr>Группа ботаников</vt:lpstr>
      <vt:lpstr> Легенда четвёртая - на болоте есть растение хищник, которое поедает насекомых…</vt:lpstr>
      <vt:lpstr>Растения болот</vt:lpstr>
      <vt:lpstr>Спасибо за работу!</vt:lpstr>
      <vt:lpstr>Источники иллюстраций: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Name</dc:creator>
  <cp:lastModifiedBy>Сокова </cp:lastModifiedBy>
  <cp:revision>67</cp:revision>
  <dcterms:created xsi:type="dcterms:W3CDTF">2010-12-14T02:50:40Z</dcterms:created>
  <dcterms:modified xsi:type="dcterms:W3CDTF">2018-10-26T03:07:39Z</dcterms:modified>
</cp:coreProperties>
</file>