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8" r:id="rId3"/>
    <p:sldId id="264" r:id="rId4"/>
    <p:sldId id="262" r:id="rId5"/>
    <p:sldId id="263" r:id="rId6"/>
    <p:sldId id="273" r:id="rId7"/>
    <p:sldId id="272" r:id="rId8"/>
    <p:sldId id="274" r:id="rId9"/>
    <p:sldId id="259" r:id="rId10"/>
    <p:sldId id="270" r:id="rId11"/>
    <p:sldId id="271" r:id="rId12"/>
    <p:sldId id="261" r:id="rId13"/>
    <p:sldId id="260"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99B3BF75-252B-4840-82BD-AB928445EF29}" type="datetimeFigureOut">
              <a:rPr lang="ru-RU" smtClean="0"/>
              <a:pPr/>
              <a:t>22.03.2022</a:t>
            </a:fld>
            <a:endParaRPr lang="ru-RU"/>
          </a:p>
        </p:txBody>
      </p:sp>
      <p:sp>
        <p:nvSpPr>
          <p:cNvPr id="16" name="Номер слайда 15"/>
          <p:cNvSpPr>
            <a:spLocks noGrp="1"/>
          </p:cNvSpPr>
          <p:nvPr>
            <p:ph type="sldNum" sz="quarter" idx="11"/>
          </p:nvPr>
        </p:nvSpPr>
        <p:spPr/>
        <p:txBody>
          <a:bodyPr/>
          <a:lstStyle/>
          <a:p>
            <a:fld id="{39689956-3A62-4EA6-9F2C-DCFD178B275E}"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9B3BF75-252B-4840-82BD-AB928445EF29}" type="datetimeFigureOut">
              <a:rPr lang="ru-RU" smtClean="0"/>
              <a:pPr/>
              <a:t>22.03.2022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9689956-3A62-4EA6-9F2C-DCFD178B275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9B3BF75-252B-4840-82BD-AB928445EF29}" type="datetimeFigureOut">
              <a:rPr lang="ru-RU" smtClean="0"/>
              <a:pPr/>
              <a:t>22.03.2022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9689956-3A62-4EA6-9F2C-DCFD178B275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99B3BF75-252B-4840-82BD-AB928445EF29}" type="datetimeFigureOut">
              <a:rPr lang="ru-RU" smtClean="0"/>
              <a:pPr/>
              <a:t>22.03.2022</a:t>
            </a:fld>
            <a:endParaRPr lang="ru-RU"/>
          </a:p>
        </p:txBody>
      </p:sp>
      <p:sp>
        <p:nvSpPr>
          <p:cNvPr id="15" name="Номер слайда 14"/>
          <p:cNvSpPr>
            <a:spLocks noGrp="1"/>
          </p:cNvSpPr>
          <p:nvPr>
            <p:ph type="sldNum" sz="quarter" idx="15"/>
          </p:nvPr>
        </p:nvSpPr>
        <p:spPr/>
        <p:txBody>
          <a:bodyPr/>
          <a:lstStyle>
            <a:lvl1pPr algn="ctr">
              <a:defRPr/>
            </a:lvl1pPr>
          </a:lstStyle>
          <a:p>
            <a:fld id="{39689956-3A62-4EA6-9F2C-DCFD178B275E}"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99B3BF75-252B-4840-82BD-AB928445EF29}" type="datetimeFigureOut">
              <a:rPr lang="ru-RU" smtClean="0"/>
              <a:pPr/>
              <a:t>22.03.2022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9689956-3A62-4EA6-9F2C-DCFD178B275E}"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99B3BF75-252B-4840-82BD-AB928445EF29}" type="datetimeFigureOut">
              <a:rPr lang="ru-RU" smtClean="0"/>
              <a:pPr/>
              <a:t>22.03.2022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9689956-3A62-4EA6-9F2C-DCFD178B275E}"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39689956-3A62-4EA6-9F2C-DCFD178B275E}"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99B3BF75-252B-4840-82BD-AB928445EF29}" type="datetimeFigureOut">
              <a:rPr lang="ru-RU" smtClean="0"/>
              <a:pPr/>
              <a:t>22.03.2022</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99B3BF75-252B-4840-82BD-AB928445EF29}" type="datetimeFigureOut">
              <a:rPr lang="ru-RU" smtClean="0"/>
              <a:pPr/>
              <a:t>22.03.2022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9689956-3A62-4EA6-9F2C-DCFD178B275E}"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9B3BF75-252B-4840-82BD-AB928445EF29}" type="datetimeFigureOut">
              <a:rPr lang="ru-RU" smtClean="0"/>
              <a:pPr/>
              <a:t>22.03.2022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9689956-3A62-4EA6-9F2C-DCFD178B275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99B3BF75-252B-4840-82BD-AB928445EF29}" type="datetimeFigureOut">
              <a:rPr lang="ru-RU" smtClean="0"/>
              <a:pPr/>
              <a:t>22.03.2022</a:t>
            </a:fld>
            <a:endParaRPr lang="ru-RU"/>
          </a:p>
        </p:txBody>
      </p:sp>
      <p:sp>
        <p:nvSpPr>
          <p:cNvPr id="9" name="Номер слайда 8"/>
          <p:cNvSpPr>
            <a:spLocks noGrp="1"/>
          </p:cNvSpPr>
          <p:nvPr>
            <p:ph type="sldNum" sz="quarter" idx="15"/>
          </p:nvPr>
        </p:nvSpPr>
        <p:spPr/>
        <p:txBody>
          <a:bodyPr/>
          <a:lstStyle/>
          <a:p>
            <a:fld id="{39689956-3A62-4EA6-9F2C-DCFD178B275E}"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99B3BF75-252B-4840-82BD-AB928445EF29}" type="datetimeFigureOut">
              <a:rPr lang="ru-RU" smtClean="0"/>
              <a:pPr/>
              <a:t>22.03.2022</a:t>
            </a:fld>
            <a:endParaRPr lang="ru-RU"/>
          </a:p>
        </p:txBody>
      </p:sp>
      <p:sp>
        <p:nvSpPr>
          <p:cNvPr id="9" name="Номер слайда 8"/>
          <p:cNvSpPr>
            <a:spLocks noGrp="1"/>
          </p:cNvSpPr>
          <p:nvPr>
            <p:ph type="sldNum" sz="quarter" idx="11"/>
          </p:nvPr>
        </p:nvSpPr>
        <p:spPr/>
        <p:txBody>
          <a:bodyPr/>
          <a:lstStyle/>
          <a:p>
            <a:fld id="{39689956-3A62-4EA6-9F2C-DCFD178B275E}"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99B3BF75-252B-4840-82BD-AB928445EF29}" type="datetimeFigureOut">
              <a:rPr lang="ru-RU" smtClean="0"/>
              <a:pPr/>
              <a:t>22.03.2022</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39689956-3A62-4EA6-9F2C-DCFD178B275E}"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r>
              <a:rPr lang="ru-RU" sz="6000" dirty="0" smtClean="0">
                <a:solidFill>
                  <a:schemeClr val="bg1"/>
                </a:solidFill>
              </a:rPr>
              <a:t>Человек фронтовой закалки</a:t>
            </a:r>
            <a:endParaRPr lang="ru-RU" sz="6000" dirty="0">
              <a:solidFill>
                <a:schemeClr val="bg1"/>
              </a:solidFill>
            </a:endParaRPr>
          </a:p>
        </p:txBody>
      </p:sp>
      <p:sp>
        <p:nvSpPr>
          <p:cNvPr id="2" name="Заголовок 1"/>
          <p:cNvSpPr>
            <a:spLocks noGrp="1"/>
          </p:cNvSpPr>
          <p:nvPr>
            <p:ph type="ctrTitle"/>
          </p:nvPr>
        </p:nvSpPr>
        <p:spPr>
          <a:xfrm>
            <a:off x="457200" y="620688"/>
            <a:ext cx="8305800" cy="2376264"/>
          </a:xfrm>
        </p:spPr>
        <p:txBody>
          <a:bodyPr/>
          <a:lstStyle/>
          <a:p>
            <a:r>
              <a:rPr lang="ru-RU" sz="9600" dirty="0" smtClean="0">
                <a:solidFill>
                  <a:schemeClr val="bg1"/>
                </a:solidFill>
              </a:rPr>
              <a:t>Урок мужества</a:t>
            </a:r>
            <a:endParaRPr lang="ru-RU" sz="9600"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Users\school\Downloads\20220322_090350.jpg"/>
          <p:cNvPicPr>
            <a:picLocks noChangeAspect="1" noChangeArrowheads="1"/>
          </p:cNvPicPr>
          <p:nvPr/>
        </p:nvPicPr>
        <p:blipFill>
          <a:blip r:embed="rId2" cstate="print"/>
          <a:srcRect/>
          <a:stretch>
            <a:fillRect/>
          </a:stretch>
        </p:blipFill>
        <p:spPr bwMode="auto">
          <a:xfrm rot="5400000">
            <a:off x="1175622" y="968726"/>
            <a:ext cx="6432715" cy="482453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s://ic.pics.livejournal.com/matsam/17556459/8866864/8866864_original.jpg"/>
          <p:cNvPicPr>
            <a:picLocks noChangeAspect="1" noChangeArrowheads="1"/>
          </p:cNvPicPr>
          <p:nvPr/>
        </p:nvPicPr>
        <p:blipFill>
          <a:blip r:embed="rId2" cstate="print"/>
          <a:srcRect/>
          <a:stretch>
            <a:fillRect/>
          </a:stretch>
        </p:blipFill>
        <p:spPr bwMode="auto">
          <a:xfrm>
            <a:off x="0" y="0"/>
            <a:ext cx="9753600" cy="683895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school\Desktop\Кириченко\Кириченко А.В\2000x2803 OLYMPUS C4100Z,C4000Z 0000-00-00 00-00-00_0122.jpg"/>
          <p:cNvPicPr>
            <a:picLocks noChangeAspect="1" noChangeArrowheads="1"/>
          </p:cNvPicPr>
          <p:nvPr/>
        </p:nvPicPr>
        <p:blipFill>
          <a:blip r:embed="rId2" cstate="print"/>
          <a:srcRect/>
          <a:stretch>
            <a:fillRect/>
          </a:stretch>
        </p:blipFill>
        <p:spPr bwMode="auto">
          <a:xfrm>
            <a:off x="2286000" y="225425"/>
            <a:ext cx="4572000" cy="640715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school\Desktop\Кириченко\Кириченко А.В\2000x2803 OLYMPUS C4100Z,C4000Z 0000-00-00 00-00-00_0120.jpg"/>
          <p:cNvPicPr>
            <a:picLocks noChangeAspect="1" noChangeArrowheads="1"/>
          </p:cNvPicPr>
          <p:nvPr/>
        </p:nvPicPr>
        <p:blipFill>
          <a:blip r:embed="rId2" cstate="print"/>
          <a:srcRect/>
          <a:stretch>
            <a:fillRect/>
          </a:stretch>
        </p:blipFill>
        <p:spPr bwMode="auto">
          <a:xfrm>
            <a:off x="2286000" y="225425"/>
            <a:ext cx="4572000" cy="640715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467544" y="264714"/>
            <a:ext cx="8424936" cy="58785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В апреле 1994 года</a:t>
            </a:r>
            <a:r>
              <a:rPr kumimoji="0" lang="ru-RU" sz="1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в школе №15 был открыт объединенный клуб фронтовиков </a:t>
            </a:r>
            <a:r>
              <a:rPr kumimoji="0" lang="ru-RU" sz="1400" b="0" i="0" u="none" strike="noStrike" cap="none" normalizeH="0" baseline="0" dirty="0" smtClean="0">
                <a:ln>
                  <a:noFill/>
                </a:ln>
                <a:solidFill>
                  <a:schemeClr val="bg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Друзья фронта и тыла</a:t>
            </a:r>
            <a:r>
              <a:rPr kumimoji="0" lang="ru-RU" sz="1400" b="0" i="0" u="none" strike="noStrike" cap="none" normalizeH="0" baseline="0" dirty="0" smtClean="0">
                <a:ln>
                  <a:noFill/>
                </a:ln>
                <a:solidFill>
                  <a:schemeClr val="bg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,организатором которого была участница Великой Отечественной войны Зарубаева Раиса Романовна,</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sz="800" dirty="0" smtClean="0">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sz="800" dirty="0" smtClean="0">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1400" dirty="0" smtClean="0">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1400" dirty="0" smtClean="0">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1400" dirty="0" smtClean="0">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1400" dirty="0" smtClean="0">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1400" dirty="0" smtClean="0">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1400" dirty="0" smtClean="0">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1400" dirty="0" smtClean="0">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1400" dirty="0" smtClean="0">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а через два года</a:t>
            </a:r>
            <a:r>
              <a:rPr kumimoji="0" lang="ru-RU" sz="1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6 мая 1996 года</a:t>
            </a:r>
            <a:r>
              <a:rPr kumimoji="0" lang="ru-RU" sz="1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на базе клуба создана комната </a:t>
            </a:r>
            <a:r>
              <a:rPr kumimoji="0" lang="ru-RU" sz="1400" b="0" i="0" u="none" strike="noStrike" cap="none" normalizeH="0" baseline="0" dirty="0" smtClean="0">
                <a:ln>
                  <a:noFill/>
                </a:ln>
                <a:solidFill>
                  <a:schemeClr val="bg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Боевой и трудовой славы</a:t>
            </a:r>
            <a:r>
              <a:rPr kumimoji="0" lang="ru-RU" sz="1400" b="0" i="0" u="none" strike="noStrike" cap="none" normalizeH="0" baseline="0" dirty="0" smtClean="0">
                <a:ln>
                  <a:noFill/>
                </a:ln>
                <a:solidFill>
                  <a:schemeClr val="bg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15декабря 1997 года</a:t>
            </a:r>
            <a:r>
              <a:rPr kumimoji="0" lang="ru-RU" sz="1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комнате </a:t>
            </a:r>
            <a:r>
              <a:rPr kumimoji="0" lang="ru-RU" sz="1400" b="0" i="0" u="none" strike="noStrike" cap="none" normalizeH="0" baseline="0" dirty="0" smtClean="0">
                <a:ln>
                  <a:noFill/>
                </a:ln>
                <a:solidFill>
                  <a:schemeClr val="bg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Боевой и трудовой славы</a:t>
            </a:r>
            <a:r>
              <a:rPr kumimoji="0" lang="ru-RU" sz="1400" b="0" i="0" u="none" strike="noStrike" cap="none" normalizeH="0" baseline="0" dirty="0" smtClean="0">
                <a:ln>
                  <a:noFill/>
                </a:ln>
                <a:solidFill>
                  <a:schemeClr val="bg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присвоено звание </a:t>
            </a:r>
            <a:r>
              <a:rPr kumimoji="0" lang="ru-RU" sz="1400" b="0" i="0" u="none" strike="noStrike" cap="none" normalizeH="0" baseline="0" dirty="0" smtClean="0">
                <a:ln>
                  <a:noFill/>
                </a:ln>
                <a:solidFill>
                  <a:schemeClr val="bg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Школьный музей</a:t>
            </a:r>
            <a:r>
              <a:rPr kumimoji="0" lang="ru-RU" sz="1400" b="0" i="0" u="none" strike="noStrike" cap="none" normalizeH="0" baseline="0" dirty="0" smtClean="0">
                <a:ln>
                  <a:noFill/>
                </a:ln>
                <a:solidFill>
                  <a:schemeClr val="bg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endParaRPr kumimoji="0" lang="ru-RU" sz="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В июне 2006 года</a:t>
            </a:r>
            <a:r>
              <a:rPr kumimoji="0" lang="ru-RU" sz="1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по предложению РЦДОД Музею боевой и трудовой славы было дано новое название: Музей боевой и трудовой славы </a:t>
            </a:r>
            <a:r>
              <a:rPr kumimoji="0" lang="ru-RU" sz="1400" b="0" i="0" u="none" strike="noStrike" cap="none" normalizeH="0" baseline="0" dirty="0" smtClean="0">
                <a:ln>
                  <a:noFill/>
                </a:ln>
                <a:solidFill>
                  <a:schemeClr val="bg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Друзья фронта и тыла.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Школьный музей был создан на основе воспоминаний живых героев, из рассказов родственников погибших, из многочисленных документов, фотоматериалов, реликвий и находок.</a:t>
            </a:r>
            <a:r>
              <a:rPr kumimoji="0" lang="ru-RU" sz="800" b="0" i="0" u="none" strike="noStrike" cap="none" normalizeH="0" baseline="0" dirty="0" smtClean="0">
                <a:ln>
                  <a:noFill/>
                </a:ln>
                <a:solidFill>
                  <a:schemeClr val="bg1"/>
                </a:solidFill>
                <a:effectLst/>
                <a:latin typeface="Arial" pitchFamily="34" charset="0"/>
                <a:cs typeface="Arial" pitchFamily="34" charset="0"/>
              </a:rPr>
              <a:t> </a:t>
            </a:r>
            <a:endParaRPr kumimoji="0" lang="ru-RU" sz="1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3" name="Picture 2"/>
          <p:cNvPicPr>
            <a:picLocks noChangeAspect="1" noChangeArrowheads="1"/>
          </p:cNvPicPr>
          <p:nvPr/>
        </p:nvPicPr>
        <p:blipFill>
          <a:blip r:embed="rId2" cstate="print"/>
          <a:srcRect/>
          <a:stretch>
            <a:fillRect/>
          </a:stretch>
        </p:blipFill>
        <p:spPr bwMode="auto">
          <a:xfrm>
            <a:off x="3275856" y="908719"/>
            <a:ext cx="2537073" cy="3653251"/>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vilena\documents\vilena\музей\музей\Ветераны ВОВ клуба фронтовиков\клуб друзья фронта и тыла .jpg"/>
          <p:cNvPicPr>
            <a:picLocks noChangeAspect="1" noChangeArrowheads="1"/>
          </p:cNvPicPr>
          <p:nvPr/>
        </p:nvPicPr>
        <p:blipFill>
          <a:blip r:embed="rId2" cstate="print"/>
          <a:srcRect/>
          <a:stretch>
            <a:fillRect/>
          </a:stretch>
        </p:blipFill>
        <p:spPr bwMode="auto">
          <a:xfrm>
            <a:off x="1259632" y="1045465"/>
            <a:ext cx="6912767" cy="497552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Z:\предметы\музей\фото для летописи 2008-2009-2010 уч.год\борисевич 12.02.10\img_0218.jpg"/>
          <p:cNvPicPr/>
          <p:nvPr/>
        </p:nvPicPr>
        <p:blipFill>
          <a:blip r:embed="rId2" cstate="print"/>
          <a:srcRect/>
          <a:stretch>
            <a:fillRect/>
          </a:stretch>
        </p:blipFill>
        <p:spPr bwMode="auto">
          <a:xfrm>
            <a:off x="971600" y="1268760"/>
            <a:ext cx="7056784" cy="4896543"/>
          </a:xfrm>
          <a:prstGeom prst="rect">
            <a:avLst/>
          </a:prstGeom>
          <a:noFill/>
          <a:ln w="9525">
            <a:noFill/>
            <a:miter lim="800000"/>
            <a:headEnd/>
            <a:tailEnd/>
          </a:ln>
        </p:spPr>
      </p:pic>
      <p:sp>
        <p:nvSpPr>
          <p:cNvPr id="5121" name="Rectangle 1"/>
          <p:cNvSpPr>
            <a:spLocks noChangeArrowheads="1"/>
          </p:cNvSpPr>
          <p:nvPr/>
        </p:nvSpPr>
        <p:spPr bwMode="auto">
          <a:xfrm>
            <a:off x="2051720" y="239787"/>
            <a:ext cx="54006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Урок мужества  с учащимися 6 класса </a:t>
            </a:r>
            <a:r>
              <a:rPr kumimoji="0" lang="ru-RU" sz="1600" b="1" i="0" u="none" strike="noStrike" cap="none" normalizeH="0" baseline="0" dirty="0" smtClean="0">
                <a:ln>
                  <a:noFill/>
                </a:ln>
                <a:solidFill>
                  <a:schemeClr val="bg1"/>
                </a:solidFill>
                <a:effectLst/>
                <a:latin typeface="Calibri"/>
                <a:ea typeface="Calibri" pitchFamily="34" charset="0"/>
                <a:cs typeface="Times New Roman" pitchFamily="18" charset="0"/>
              </a:rPr>
              <a:t>«</a:t>
            </a:r>
            <a:r>
              <a:rPr kumimoji="0" lang="ru-RU" sz="16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В</a:t>
            </a:r>
            <a:r>
              <a:rPr kumimoji="0" lang="ru-RU" sz="1600" b="1" i="0" u="none" strike="noStrike" cap="none" normalizeH="0" baseline="0" dirty="0" smtClean="0">
                <a:ln>
                  <a:noFill/>
                </a:ln>
                <a:solidFill>
                  <a:schemeClr val="bg1"/>
                </a:solidFill>
                <a:effectLst/>
                <a:latin typeface="Calibri"/>
                <a:ea typeface="Calibri" pitchFamily="34" charset="0"/>
                <a:cs typeface="Times New Roman" pitchFamily="18" charset="0"/>
              </a:rPr>
              <a:t>»</a:t>
            </a:r>
            <a:r>
              <a:rPr kumimoji="0" lang="ru-RU" sz="16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проводит</a:t>
            </a:r>
            <a:endParaRPr kumimoji="0" lang="ru-RU" sz="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ветеран Великой Отечественной войны </a:t>
            </a:r>
            <a:endParaRPr kumimoji="0" lang="ru-RU" sz="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Борисевич Таисия </a:t>
            </a:r>
            <a:r>
              <a:rPr lang="ru-RU" sz="1600" b="1" dirty="0" smtClean="0">
                <a:solidFill>
                  <a:schemeClr val="bg1"/>
                </a:solidFill>
                <a:latin typeface="Times New Roman" pitchFamily="18" charset="0"/>
                <a:ea typeface="Calibri" pitchFamily="34" charset="0"/>
                <a:cs typeface="Times New Roman" pitchFamily="18" charset="0"/>
              </a:rPr>
              <a:t>И</a:t>
            </a:r>
            <a:r>
              <a:rPr kumimoji="0" lang="ru-RU" sz="16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осифовна</a:t>
            </a:r>
            <a:endParaRPr kumimoji="0" lang="ru-RU" sz="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12.02. 2010 год</a:t>
            </a:r>
            <a:endParaRPr kumimoji="0" lang="ru-RU" sz="18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Рисунок 1" descr="Z:\предметы\музей\фото уроки мужества\бойцова 1.02.10\img_0001.jpg"/>
          <p:cNvPicPr>
            <a:picLocks noChangeAspect="1" noChangeArrowheads="1"/>
          </p:cNvPicPr>
          <p:nvPr/>
        </p:nvPicPr>
        <p:blipFill>
          <a:blip r:embed="rId2" cstate="print"/>
          <a:srcRect/>
          <a:stretch>
            <a:fillRect/>
          </a:stretch>
        </p:blipFill>
        <p:spPr bwMode="auto">
          <a:xfrm>
            <a:off x="1655196" y="1916832"/>
            <a:ext cx="5725116" cy="3815614"/>
          </a:xfrm>
          <a:prstGeom prst="rect">
            <a:avLst/>
          </a:prstGeom>
          <a:noFill/>
          <a:ln w="9525">
            <a:noFill/>
            <a:miter lim="800000"/>
            <a:headEnd/>
            <a:tailEnd/>
          </a:ln>
        </p:spPr>
      </p:pic>
      <p:sp>
        <p:nvSpPr>
          <p:cNvPr id="20483" name="Rectangle 3"/>
          <p:cNvSpPr>
            <a:spLocks noChangeArrowheads="1"/>
          </p:cNvSpPr>
          <p:nvPr/>
        </p:nvSpPr>
        <p:spPr bwMode="auto">
          <a:xfrm>
            <a:off x="1835696" y="635420"/>
            <a:ext cx="604867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Урок мужества с учащимися 2 « А» класса проводит </a:t>
            </a:r>
            <a:endParaRPr kumimoji="0" lang="ru-RU" sz="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ветеран ВОВ </a:t>
            </a:r>
            <a:r>
              <a:rPr kumimoji="0" lang="ru-RU" sz="16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Бойцова</a:t>
            </a:r>
            <a:r>
              <a:rPr kumimoji="0" lang="ru-RU" sz="16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Наталья </a:t>
            </a:r>
            <a:r>
              <a:rPr kumimoji="0" lang="ru-RU" sz="16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Маркияновна</a:t>
            </a:r>
            <a:endParaRPr kumimoji="0" lang="ru-RU" sz="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18.02. 2010 год</a:t>
            </a:r>
            <a:endParaRPr kumimoji="0" lang="ru-RU" sz="18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50" name="Picture 2" descr="http://slavyanskaya-kultura.ru/images/1(28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7543" y="620688"/>
            <a:ext cx="3460123" cy="2664296"/>
          </a:xfrm>
          <a:prstGeom prst="rect">
            <a:avLst/>
          </a:prstGeom>
          <a:noFill/>
          <a:extLst>
            <a:ext uri="{909E8E84-426E-40DD-AFC4-6F175D3DCCD1}">
              <a14:hiddenFill xmlns:a14="http://schemas.microsoft.com/office/drawing/2010/main" xmlns="">
                <a:solidFill>
                  <a:srgbClr val="FFFFFF"/>
                </a:solidFill>
              </a14:hiddenFill>
            </a:ext>
          </a:extLst>
        </p:spPr>
      </p:pic>
      <p:pic>
        <p:nvPicPr>
          <p:cNvPr id="2054" name="Picture 6" descr="http://atnews.org/_nw/16/54699675.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148064" y="692696"/>
            <a:ext cx="3456384" cy="2592288"/>
          </a:xfrm>
          <a:prstGeom prst="rect">
            <a:avLst/>
          </a:prstGeom>
          <a:noFill/>
          <a:extLst>
            <a:ext uri="{909E8E84-426E-40DD-AFC4-6F175D3DCCD1}">
              <a14:hiddenFill xmlns:a14="http://schemas.microsoft.com/office/drawing/2010/main" xmlns="">
                <a:solidFill>
                  <a:srgbClr val="FFFFFF"/>
                </a:solidFill>
              </a14:hiddenFill>
            </a:ext>
          </a:extLst>
        </p:spPr>
      </p:pic>
      <p:pic>
        <p:nvPicPr>
          <p:cNvPr id="2055" name="Picture 7"/>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699792" y="3284984"/>
            <a:ext cx="4205473" cy="30243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down)">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054"/>
                                        </p:tgtEl>
                                        <p:attrNameLst>
                                          <p:attrName>style.visibility</p:attrName>
                                        </p:attrNameLst>
                                      </p:cBhvr>
                                      <p:to>
                                        <p:strVal val="visible"/>
                                      </p:to>
                                    </p:set>
                                    <p:animEffect transition="in" filter="wipe(down)">
                                      <p:cBhvr>
                                        <p:cTn id="12" dur="500"/>
                                        <p:tgtEl>
                                          <p:spTgt spid="205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055"/>
                                        </p:tgtEl>
                                        <p:attrNameLst>
                                          <p:attrName>style.visibility</p:attrName>
                                        </p:attrNameLst>
                                      </p:cBhvr>
                                      <p:to>
                                        <p:strVal val="visible"/>
                                      </p:to>
                                    </p:set>
                                    <p:animEffect transition="in" filter="wipe(down)">
                                      <p:cBhvr>
                                        <p:cTn id="17" dur="500"/>
                                        <p:tgtEl>
                                          <p:spTgt spid="2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88640"/>
            <a:ext cx="8856984" cy="4100225"/>
          </a:xfrm>
          <a:prstGeom prst="rect">
            <a:avLst/>
          </a:prstGeom>
        </p:spPr>
        <p:txBody>
          <a:bodyPr wrap="square">
            <a:spAutoFit/>
          </a:bodyPr>
          <a:lstStyle/>
          <a:p>
            <a:pPr algn="ctr">
              <a:lnSpc>
                <a:spcPct val="115000"/>
              </a:lnSpc>
              <a:spcAft>
                <a:spcPts val="1000"/>
              </a:spcAft>
            </a:pPr>
            <a:r>
              <a:rPr lang="ru-RU" dirty="0">
                <a:latin typeface="Calibri"/>
                <a:ea typeface="Calibri"/>
                <a:cs typeface="Times New Roman"/>
              </a:rPr>
              <a:t/>
            </a:r>
            <a:br>
              <a:rPr lang="ru-RU" dirty="0">
                <a:latin typeface="Calibri"/>
                <a:ea typeface="Calibri"/>
                <a:cs typeface="Times New Roman"/>
              </a:rPr>
            </a:br>
            <a:r>
              <a:rPr lang="ru-RU" sz="2400" b="1" dirty="0" smtClean="0">
                <a:solidFill>
                  <a:schemeClr val="bg1"/>
                </a:solidFill>
                <a:latin typeface="Arial" pitchFamily="34" charset="0"/>
                <a:ea typeface="Calibri"/>
                <a:cs typeface="Arial" pitchFamily="34" charset="0"/>
              </a:rPr>
              <a:t> </a:t>
            </a:r>
            <a:r>
              <a:rPr lang="ru-RU" sz="2400" b="1" dirty="0">
                <a:solidFill>
                  <a:schemeClr val="bg1"/>
                </a:solidFill>
                <a:latin typeface="Arial" pitchFamily="34" charset="0"/>
                <a:ea typeface="Calibri"/>
                <a:cs typeface="Arial" pitchFamily="34" charset="0"/>
              </a:rPr>
              <a:t>80 тысяч советских офицеров во время Великой Отечественной войны были женщины. </a:t>
            </a:r>
            <a:r>
              <a:rPr lang="ru-RU" b="1" dirty="0">
                <a:solidFill>
                  <a:schemeClr val="bg1"/>
                </a:solidFill>
                <a:latin typeface="Arial" pitchFamily="34" charset="0"/>
                <a:ea typeface="Calibri"/>
                <a:cs typeface="Arial" pitchFamily="34" charset="0"/>
              </a:rPr>
              <a:t/>
            </a:r>
            <a:br>
              <a:rPr lang="ru-RU" b="1" dirty="0">
                <a:solidFill>
                  <a:schemeClr val="bg1"/>
                </a:solidFill>
                <a:latin typeface="Arial" pitchFamily="34" charset="0"/>
                <a:ea typeface="Calibri"/>
                <a:cs typeface="Arial" pitchFamily="34" charset="0"/>
              </a:rPr>
            </a:br>
            <a:r>
              <a:rPr lang="ru-RU" b="1" dirty="0">
                <a:solidFill>
                  <a:schemeClr val="bg1"/>
                </a:solidFill>
                <a:latin typeface="Arial" pitchFamily="34" charset="0"/>
                <a:ea typeface="Calibri"/>
                <a:cs typeface="Arial" pitchFamily="34" charset="0"/>
              </a:rPr>
              <a:t/>
            </a:r>
            <a:br>
              <a:rPr lang="ru-RU" b="1" dirty="0">
                <a:solidFill>
                  <a:schemeClr val="bg1"/>
                </a:solidFill>
                <a:latin typeface="Arial" pitchFamily="34" charset="0"/>
                <a:ea typeface="Calibri"/>
                <a:cs typeface="Arial" pitchFamily="34" charset="0"/>
              </a:rPr>
            </a:br>
            <a:r>
              <a:rPr lang="ru-RU" b="1" dirty="0" smtClean="0">
                <a:solidFill>
                  <a:schemeClr val="bg1"/>
                </a:solidFill>
                <a:latin typeface="Arial" pitchFamily="34" charset="0"/>
                <a:ea typeface="Calibri"/>
                <a:cs typeface="Arial" pitchFamily="34" charset="0"/>
              </a:rPr>
              <a:t>В </a:t>
            </a:r>
            <a:r>
              <a:rPr lang="ru-RU" b="1" dirty="0">
                <a:solidFill>
                  <a:schemeClr val="bg1"/>
                </a:solidFill>
                <a:latin typeface="Arial" pitchFamily="34" charset="0"/>
                <a:ea typeface="Calibri"/>
                <a:cs typeface="Arial" pitchFamily="34" charset="0"/>
              </a:rPr>
              <a:t>целом же на фронте в разные периоды с оружием в руках сражались от 600 тысяч до 1 миллиона представительниц слабого пола. Впервые в мировой истории в Вооруженных Силах СССР появились женские военные формирования. В частности, из женщин-добровольцев было сформировано 3 авиационных полка: 46-й гвардейский ночной бомбардировочный (воительниц из этого подразделения немцы называли «ночными ведьмами»), 125-й гвардейский бомбардировочный, 586-й истребительный полк ПВО. </a:t>
            </a:r>
            <a:endParaRPr lang="ru-RU" b="1" dirty="0">
              <a:solidFill>
                <a:schemeClr val="bg1"/>
              </a:solidFill>
              <a:effectLst/>
              <a:latin typeface="Arial" pitchFamily="34" charset="0"/>
              <a:ea typeface="Calibri"/>
              <a:cs typeface="Arial" pitchFamily="34" charset="0"/>
            </a:endParaRPr>
          </a:p>
        </p:txBody>
      </p:sp>
      <p:pic>
        <p:nvPicPr>
          <p:cNvPr id="3074" name="Picture 2" descr="http://nezabudem2009.narod.ru/grup1.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b="12287"/>
          <a:stretch/>
        </p:blipFill>
        <p:spPr bwMode="auto">
          <a:xfrm>
            <a:off x="467544" y="4288863"/>
            <a:ext cx="3499127" cy="2463255"/>
          </a:xfrm>
          <a:prstGeom prst="rect">
            <a:avLst/>
          </a:prstGeom>
          <a:noFill/>
          <a:extLst>
            <a:ext uri="{909E8E84-426E-40DD-AFC4-6F175D3DCCD1}">
              <a14:hiddenFill xmlns:a14="http://schemas.microsoft.com/office/drawing/2010/main" xmlns="">
                <a:solidFill>
                  <a:srgbClr val="FFFFFF"/>
                </a:solidFill>
              </a14:hiddenFill>
            </a:ext>
          </a:extLst>
        </p:spPr>
      </p:pic>
      <p:pic>
        <p:nvPicPr>
          <p:cNvPr id="3076" name="Picture 4" descr="http://ej.by/files/Image/729465_original.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220072" y="4375856"/>
            <a:ext cx="3523654" cy="237626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12067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ppt_x"/>
                                          </p:val>
                                        </p:tav>
                                        <p:tav tm="100000">
                                          <p:val>
                                            <p:strVal val="#ppt_x"/>
                                          </p:val>
                                        </p:tav>
                                      </p:tavLst>
                                    </p:anim>
                                    <p:anim calcmode="lin" valueType="num">
                                      <p:cBhvr additive="base">
                                        <p:cTn id="8"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6"/>
                                        </p:tgtEl>
                                        <p:attrNameLst>
                                          <p:attrName>style.visibility</p:attrName>
                                        </p:attrNameLst>
                                      </p:cBhvr>
                                      <p:to>
                                        <p:strVal val="visible"/>
                                      </p:to>
                                    </p:set>
                                    <p:anim calcmode="lin" valueType="num">
                                      <p:cBhvr additive="base">
                                        <p:cTn id="13" dur="500" fill="hold"/>
                                        <p:tgtEl>
                                          <p:spTgt spid="3076"/>
                                        </p:tgtEl>
                                        <p:attrNameLst>
                                          <p:attrName>ppt_x</p:attrName>
                                        </p:attrNameLst>
                                      </p:cBhvr>
                                      <p:tavLst>
                                        <p:tav tm="0">
                                          <p:val>
                                            <p:strVal val="#ppt_x"/>
                                          </p:val>
                                        </p:tav>
                                        <p:tav tm="100000">
                                          <p:val>
                                            <p:strVal val="#ppt_x"/>
                                          </p:val>
                                        </p:tav>
                                      </p:tavLst>
                                    </p:anim>
                                    <p:anim calcmode="lin" valueType="num">
                                      <p:cBhvr additive="base">
                                        <p:cTn id="14" dur="500" fill="hold"/>
                                        <p:tgtEl>
                                          <p:spTgt spid="30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6632"/>
            <a:ext cx="8928992" cy="3215752"/>
          </a:xfrm>
          <a:prstGeom prst="rect">
            <a:avLst/>
          </a:prstGeom>
        </p:spPr>
        <p:txBody>
          <a:bodyPr wrap="square">
            <a:spAutoFit/>
          </a:bodyPr>
          <a:lstStyle/>
          <a:p>
            <a:pPr lvl="0" algn="ctr">
              <a:lnSpc>
                <a:spcPct val="115000"/>
              </a:lnSpc>
              <a:spcAft>
                <a:spcPts val="1000"/>
              </a:spcAft>
            </a:pPr>
            <a:r>
              <a:rPr lang="ru-RU" b="1" dirty="0">
                <a:solidFill>
                  <a:schemeClr val="bg1"/>
                </a:solidFill>
                <a:latin typeface="Arial" pitchFamily="34" charset="0"/>
                <a:ea typeface="Calibri"/>
                <a:cs typeface="Arial" pitchFamily="34" charset="0"/>
              </a:rPr>
              <a:t>Также были созданы отдельная женская добровольческая стрелковая бригада и отдельный женский запасной стрелковый полк. Женщин-снайперов готовила Центральная женская школа снайперов. Кроме того, была создана отдельная женская рота моряков. Стоит отметить, что воевал слабый пол достаточно успешно. Так, звание «Герой Советского Союза» по время Великой Отечественной войны получили 87 женщин.</a:t>
            </a:r>
          </a:p>
          <a:p>
            <a:pPr marL="285750" lvl="0" indent="-285750" algn="ctr">
              <a:lnSpc>
                <a:spcPct val="115000"/>
              </a:lnSpc>
              <a:spcAft>
                <a:spcPts val="1000"/>
              </a:spcAft>
              <a:buFont typeface="Arial" charset="0"/>
              <a:buChar char="•"/>
            </a:pPr>
            <a:r>
              <a:rPr lang="ru-RU" b="1" dirty="0" smtClean="0">
                <a:solidFill>
                  <a:schemeClr val="bg1"/>
                </a:solidFill>
                <a:latin typeface="Arial" pitchFamily="34" charset="0"/>
                <a:ea typeface="Calibri"/>
                <a:cs typeface="Arial" pitchFamily="34" charset="0"/>
              </a:rPr>
              <a:t>Всего </a:t>
            </a:r>
            <a:r>
              <a:rPr lang="ru-RU" b="1" dirty="0">
                <a:solidFill>
                  <a:schemeClr val="bg1"/>
                </a:solidFill>
                <a:latin typeface="Arial" pitchFamily="34" charset="0"/>
                <a:ea typeface="Calibri"/>
                <a:cs typeface="Arial" pitchFamily="34" charset="0"/>
              </a:rPr>
              <a:t>в боевых действиях в годы войны участвовало 34 476 700 советских </a:t>
            </a:r>
            <a:r>
              <a:rPr lang="ru-RU" b="1" dirty="0" smtClean="0">
                <a:solidFill>
                  <a:schemeClr val="bg1"/>
                </a:solidFill>
                <a:latin typeface="Arial" pitchFamily="34" charset="0"/>
                <a:ea typeface="Calibri"/>
                <a:cs typeface="Arial" pitchFamily="34" charset="0"/>
              </a:rPr>
              <a:t>военнослужащих</a:t>
            </a:r>
            <a:r>
              <a:rPr lang="ru-RU" b="1" dirty="0">
                <a:solidFill>
                  <a:schemeClr val="bg1"/>
                </a:solidFill>
                <a:latin typeface="Arial" pitchFamily="34" charset="0"/>
                <a:ea typeface="Calibri"/>
                <a:cs typeface="Arial" pitchFamily="34" charset="0"/>
              </a:rPr>
              <a:t>. В Армию и на Флот было призвано </a:t>
            </a:r>
            <a:endParaRPr lang="ru-RU" b="1" dirty="0" smtClean="0">
              <a:solidFill>
                <a:schemeClr val="bg1"/>
              </a:solidFill>
              <a:latin typeface="Arial" pitchFamily="34" charset="0"/>
              <a:ea typeface="Calibri"/>
              <a:cs typeface="Arial" pitchFamily="34" charset="0"/>
            </a:endParaRPr>
          </a:p>
          <a:p>
            <a:pPr lvl="0" algn="ctr">
              <a:lnSpc>
                <a:spcPct val="115000"/>
              </a:lnSpc>
              <a:spcAft>
                <a:spcPts val="1000"/>
              </a:spcAft>
            </a:pPr>
            <a:r>
              <a:rPr lang="ru-RU" b="1" dirty="0" smtClean="0">
                <a:solidFill>
                  <a:schemeClr val="bg1"/>
                </a:solidFill>
                <a:latin typeface="Arial" pitchFamily="34" charset="0"/>
                <a:ea typeface="Calibri"/>
                <a:cs typeface="Arial" pitchFamily="34" charset="0"/>
              </a:rPr>
              <a:t>490 </a:t>
            </a:r>
            <a:r>
              <a:rPr lang="ru-RU" b="1" dirty="0">
                <a:solidFill>
                  <a:schemeClr val="bg1"/>
                </a:solidFill>
                <a:latin typeface="Arial" pitchFamily="34" charset="0"/>
                <a:ea typeface="Calibri"/>
                <a:cs typeface="Arial" pitchFamily="34" charset="0"/>
              </a:rPr>
              <a:t>тысяч женщин.</a:t>
            </a:r>
          </a:p>
        </p:txBody>
      </p:sp>
      <p:pic>
        <p:nvPicPr>
          <p:cNvPr id="4098" name="Picture 2" descr="http://www.terra-z.ru/wp-content/uploads/2012/10/1-7.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3528" y="3789040"/>
            <a:ext cx="4140943" cy="2376264"/>
          </a:xfrm>
          <a:prstGeom prst="rect">
            <a:avLst/>
          </a:prstGeom>
          <a:noFill/>
          <a:extLst>
            <a:ext uri="{909E8E84-426E-40DD-AFC4-6F175D3DCCD1}">
              <a14:hiddenFill xmlns:a14="http://schemas.microsoft.com/office/drawing/2010/main" xmlns="">
                <a:solidFill>
                  <a:srgbClr val="FFFFFF"/>
                </a:solidFill>
              </a14:hiddenFill>
            </a:ext>
          </a:extLst>
        </p:spPr>
      </p:pic>
      <p:pic>
        <p:nvPicPr>
          <p:cNvPr id="4100" name="Picture 4" descr="http://i1.i.ua/prikol/pic/3/4/603343.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292080" y="3816512"/>
            <a:ext cx="3370587" cy="237626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07944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heel(1)">
                                      <p:cBhvr>
                                        <p:cTn id="7" dur="20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4100"/>
                                        </p:tgtEl>
                                        <p:attrNameLst>
                                          <p:attrName>style.visibility</p:attrName>
                                        </p:attrNameLst>
                                      </p:cBhvr>
                                      <p:to>
                                        <p:strVal val="visible"/>
                                      </p:to>
                                    </p:set>
                                    <p:animEffect transition="in" filter="wheel(1)">
                                      <p:cBhvr>
                                        <p:cTn id="12" dur="20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chool\Desktop\Кириченко\Кириченко А.В\2000x2800 OLYMPUS C4100Z,C4000Z 0000-00-00 00-00-00_0123.jpg"/>
          <p:cNvPicPr>
            <a:picLocks noChangeAspect="1" noChangeArrowheads="1"/>
          </p:cNvPicPr>
          <p:nvPr/>
        </p:nvPicPr>
        <p:blipFill>
          <a:blip r:embed="rId2" cstate="print"/>
          <a:srcRect/>
          <a:stretch>
            <a:fillRect/>
          </a:stretch>
        </p:blipFill>
        <p:spPr bwMode="auto">
          <a:xfrm>
            <a:off x="2286000" y="228600"/>
            <a:ext cx="4572000" cy="64008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134</TotalTime>
  <Words>250</Words>
  <Application>Microsoft Office PowerPoint</Application>
  <PresentationFormat>Экран (4:3)</PresentationFormat>
  <Paragraphs>39</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Бумажная</vt:lpstr>
      <vt:lpstr>Урок мужества</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school</dc:creator>
  <cp:lastModifiedBy>school</cp:lastModifiedBy>
  <cp:revision>17</cp:revision>
  <dcterms:created xsi:type="dcterms:W3CDTF">2020-11-27T05:20:19Z</dcterms:created>
  <dcterms:modified xsi:type="dcterms:W3CDTF">2022-03-22T06:04:06Z</dcterms:modified>
</cp:coreProperties>
</file>