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32" r:id="rId3"/>
  </p:sldMasterIdLst>
  <p:sldIdLst>
    <p:sldId id="256" r:id="rId4"/>
    <p:sldId id="322" r:id="rId5"/>
    <p:sldId id="361" r:id="rId6"/>
    <p:sldId id="370" r:id="rId7"/>
    <p:sldId id="338" r:id="rId8"/>
    <p:sldId id="297" r:id="rId9"/>
    <p:sldId id="341" r:id="rId10"/>
    <p:sldId id="344" r:id="rId11"/>
    <p:sldId id="332" r:id="rId12"/>
    <p:sldId id="362" r:id="rId13"/>
    <p:sldId id="368" r:id="rId14"/>
    <p:sldId id="358" r:id="rId15"/>
    <p:sldId id="351" r:id="rId16"/>
    <p:sldId id="364" r:id="rId17"/>
    <p:sldId id="363" r:id="rId18"/>
    <p:sldId id="371" r:id="rId19"/>
    <p:sldId id="317" r:id="rId20"/>
    <p:sldId id="337" r:id="rId21"/>
    <p:sldId id="367" r:id="rId22"/>
    <p:sldId id="360" r:id="rId23"/>
    <p:sldId id="365" r:id="rId24"/>
    <p:sldId id="366" r:id="rId25"/>
    <p:sldId id="373" r:id="rId26"/>
    <p:sldId id="354" r:id="rId27"/>
    <p:sldId id="353" r:id="rId28"/>
    <p:sldId id="30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152" autoAdjust="0"/>
    <p:restoredTop sz="94660"/>
  </p:normalViewPr>
  <p:slideViewPr>
    <p:cSldViewPr>
      <p:cViewPr varScale="1">
        <p:scale>
          <a:sx n="86" d="100"/>
          <a:sy n="86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99E273-6294-4492-AB85-BB0A9F684A7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B5210F-0796-462C-9115-DECB95356EB7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1</a:t>
          </a:r>
          <a:endParaRPr lang="ru-RU" sz="2000" dirty="0">
            <a:solidFill>
              <a:schemeClr val="tx1"/>
            </a:solidFill>
          </a:endParaRPr>
        </a:p>
      </dgm:t>
    </dgm:pt>
    <dgm:pt modelId="{31544083-0813-4743-879D-D7301F392633}" type="parTrans" cxnId="{7675D48F-59EE-40B3-B4B9-8B7CF4ACB139}">
      <dgm:prSet/>
      <dgm:spPr/>
      <dgm:t>
        <a:bodyPr/>
        <a:lstStyle/>
        <a:p>
          <a:endParaRPr lang="ru-RU"/>
        </a:p>
      </dgm:t>
    </dgm:pt>
    <dgm:pt modelId="{3E543D95-909D-45E3-8277-8B732FD8BC01}" type="sibTrans" cxnId="{7675D48F-59EE-40B3-B4B9-8B7CF4ACB139}">
      <dgm:prSet/>
      <dgm:spPr/>
      <dgm:t>
        <a:bodyPr/>
        <a:lstStyle/>
        <a:p>
          <a:endParaRPr lang="ru-RU"/>
        </a:p>
      </dgm:t>
    </dgm:pt>
    <dgm:pt modelId="{A3D554CD-DDC4-40CC-B653-7BA3A04A2100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обеднённое  речевое окружение; </a:t>
          </a:r>
          <a:endParaRPr lang="ru-RU" sz="2400" b="1" dirty="0"/>
        </a:p>
      </dgm:t>
    </dgm:pt>
    <dgm:pt modelId="{AF14D504-B78B-4B7C-9AF5-08DF4977B780}" type="parTrans" cxnId="{40348682-F57D-427F-8765-6A56DEF95E26}">
      <dgm:prSet/>
      <dgm:spPr/>
      <dgm:t>
        <a:bodyPr/>
        <a:lstStyle/>
        <a:p>
          <a:endParaRPr lang="ru-RU"/>
        </a:p>
      </dgm:t>
    </dgm:pt>
    <dgm:pt modelId="{E022BDE9-62C3-4490-8370-6680DE253647}" type="sibTrans" cxnId="{40348682-F57D-427F-8765-6A56DEF95E26}">
      <dgm:prSet/>
      <dgm:spPr/>
      <dgm:t>
        <a:bodyPr/>
        <a:lstStyle/>
        <a:p>
          <a:endParaRPr lang="ru-RU"/>
        </a:p>
      </dgm:t>
    </dgm:pt>
    <dgm:pt modelId="{64FEAD71-CA95-4247-812B-3D4798002C98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EE5C6E-B65D-462A-B644-AF39B364B0B3}" type="parTrans" cxnId="{978D4960-2351-460B-941E-2A09D6739350}">
      <dgm:prSet/>
      <dgm:spPr/>
      <dgm:t>
        <a:bodyPr/>
        <a:lstStyle/>
        <a:p>
          <a:endParaRPr lang="ru-RU"/>
        </a:p>
      </dgm:t>
    </dgm:pt>
    <dgm:pt modelId="{6501A40B-8548-41E2-B94A-8496E493F55F}" type="sibTrans" cxnId="{978D4960-2351-460B-941E-2A09D6739350}">
      <dgm:prSet/>
      <dgm:spPr/>
      <dgm:t>
        <a:bodyPr/>
        <a:lstStyle/>
        <a:p>
          <a:endParaRPr lang="ru-RU"/>
        </a:p>
      </dgm:t>
    </dgm:pt>
    <dgm:pt modelId="{FE90BDD2-0D81-436D-A759-E57534581AEA}">
      <dgm:prSet phldrT="[Текст]" custT="1"/>
      <dgm:spPr>
        <a:solidFill>
          <a:schemeClr val="accent3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0D0559-FA48-4C98-9170-C079ACF6F406}" type="parTrans" cxnId="{F8775F09-F0C9-4BBD-A096-CC80CD01B474}">
      <dgm:prSet/>
      <dgm:spPr/>
      <dgm:t>
        <a:bodyPr/>
        <a:lstStyle/>
        <a:p>
          <a:endParaRPr lang="ru-RU"/>
        </a:p>
      </dgm:t>
    </dgm:pt>
    <dgm:pt modelId="{DBD3B9DF-67F4-46AB-BA56-4D28F5466DA1}" type="sibTrans" cxnId="{F8775F09-F0C9-4BBD-A096-CC80CD01B474}">
      <dgm:prSet/>
      <dgm:spPr/>
      <dgm:t>
        <a:bodyPr/>
        <a:lstStyle/>
        <a:p>
          <a:endParaRPr lang="ru-RU"/>
        </a:p>
      </dgm:t>
    </dgm:pt>
    <dgm:pt modelId="{59642C16-3C1F-4DF5-8D9F-B4053B77871D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нересурсное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эмоциональное состояние матери.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13EBF27F-5F53-4E64-A326-A5BB79096DE5}" type="parTrans" cxnId="{158017BC-0947-46E6-AC5D-9B9EC0C4F579}">
      <dgm:prSet/>
      <dgm:spPr/>
      <dgm:t>
        <a:bodyPr/>
        <a:lstStyle/>
        <a:p>
          <a:endParaRPr lang="ru-RU"/>
        </a:p>
      </dgm:t>
    </dgm:pt>
    <dgm:pt modelId="{F942358D-666A-4DF5-A3C2-CCBBF8817F1B}" type="sibTrans" cxnId="{158017BC-0947-46E6-AC5D-9B9EC0C4F579}">
      <dgm:prSet/>
      <dgm:spPr/>
      <dgm:t>
        <a:bodyPr/>
        <a:lstStyle/>
        <a:p>
          <a:endParaRPr lang="ru-RU"/>
        </a:p>
      </dgm:t>
    </dgm:pt>
    <dgm:pt modelId="{6B12EBFD-6914-4BF2-9F1C-0CD1E2CC17A9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Скудная сенсомоторная 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среда: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657468AF-3704-4117-9C3E-11238748799F}" type="parTrans" cxnId="{5A177BE9-D884-42C4-9D98-6C0860563F3F}">
      <dgm:prSet/>
      <dgm:spPr/>
      <dgm:t>
        <a:bodyPr/>
        <a:lstStyle/>
        <a:p>
          <a:endParaRPr lang="ru-RU"/>
        </a:p>
      </dgm:t>
    </dgm:pt>
    <dgm:pt modelId="{A1BFB4F7-86F6-4944-8CD5-86C4181D5640}" type="sibTrans" cxnId="{5A177BE9-D884-42C4-9D98-6C0860563F3F}">
      <dgm:prSet/>
      <dgm:spPr/>
      <dgm:t>
        <a:bodyPr/>
        <a:lstStyle/>
        <a:p>
          <a:endParaRPr lang="ru-RU"/>
        </a:p>
      </dgm:t>
    </dgm:pt>
    <dgm:pt modelId="{F4333604-9135-431A-953C-CC67DD2BCDE5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сенсорные системы- зрительная, слуховая, тактильная, вестибулярная, система вкуса и запаха, 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проприоцептивная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;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106D6D70-AD20-471A-A9CE-C08F5E07441F}" type="parTrans" cxnId="{90BF9D67-5A05-4F1F-8E1F-0A03B90F7291}">
      <dgm:prSet/>
      <dgm:spPr/>
    </dgm:pt>
    <dgm:pt modelId="{D63193B9-C294-49B1-B767-502A26FCD3CF}" type="sibTrans" cxnId="{90BF9D67-5A05-4F1F-8E1F-0A03B90F7291}">
      <dgm:prSet/>
      <dgm:spPr/>
    </dgm:pt>
    <dgm:pt modelId="{CFD1C2C2-F421-4595-842A-EC03B6C718F6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движение- крупная и мелкая моторика;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466F4AB-DFEC-4E16-9B04-2911695B92A5}" type="parTrans" cxnId="{7464240E-C969-4797-80D4-624C12361534}">
      <dgm:prSet/>
      <dgm:spPr/>
    </dgm:pt>
    <dgm:pt modelId="{6AB05D8B-73EA-4387-AFEE-F081891F3930}" type="sibTrans" cxnId="{7464240E-C969-4797-80D4-624C12361534}">
      <dgm:prSet/>
      <dgm:spPr/>
    </dgm:pt>
    <dgm:pt modelId="{989098C7-82E6-4955-848E-4B0157D1C0C9}" type="pres">
      <dgm:prSet presAssocID="{4A99E273-6294-4492-AB85-BB0A9F684A7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E86859-1740-4E59-90F6-87D5E425F515}" type="pres">
      <dgm:prSet presAssocID="{7CB5210F-0796-462C-9115-DECB95356EB7}" presName="composite" presStyleCnt="0"/>
      <dgm:spPr/>
    </dgm:pt>
    <dgm:pt modelId="{DB086CB6-6EF2-4E30-A9E8-CD4E0AF8A76E}" type="pres">
      <dgm:prSet presAssocID="{7CB5210F-0796-462C-9115-DECB95356EB7}" presName="parentText" presStyleLbl="alignNode1" presStyleIdx="0" presStyleCnt="3" custLinFactNeighborY="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16FAFA-F6A0-452C-997D-9C046D08453C}" type="pres">
      <dgm:prSet presAssocID="{7CB5210F-0796-462C-9115-DECB95356EB7}" presName="descendantText" presStyleLbl="alignAcc1" presStyleIdx="0" presStyleCnt="3" custScaleY="88852" custLinFactY="90216" custLinFactNeighborX="-100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00BD3-D1A6-403A-BC7B-7562A3831E78}" type="pres">
      <dgm:prSet presAssocID="{3E543D95-909D-45E3-8277-8B732FD8BC01}" presName="sp" presStyleCnt="0"/>
      <dgm:spPr/>
    </dgm:pt>
    <dgm:pt modelId="{360C340E-932F-4AC5-AF1E-3CC0EAD78750}" type="pres">
      <dgm:prSet presAssocID="{64FEAD71-CA95-4247-812B-3D4798002C98}" presName="composite" presStyleCnt="0"/>
      <dgm:spPr/>
    </dgm:pt>
    <dgm:pt modelId="{847095AB-9CFC-4878-96A4-FE8B53773D50}" type="pres">
      <dgm:prSet presAssocID="{64FEAD71-CA95-4247-812B-3D4798002C9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58E11D-0799-4FDF-BADA-1674740B6ADD}" type="pres">
      <dgm:prSet presAssocID="{64FEAD71-CA95-4247-812B-3D4798002C98}" presName="descendantText" presStyleLbl="alignAcc1" presStyleIdx="1" presStyleCnt="3" custScaleY="150243" custLinFactY="-32700" custLinFactNeighborX="-100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ED9F66-C2B2-47B3-A11D-5D44366EE33E}" type="pres">
      <dgm:prSet presAssocID="{6501A40B-8548-41E2-B94A-8496E493F55F}" presName="sp" presStyleCnt="0"/>
      <dgm:spPr/>
    </dgm:pt>
    <dgm:pt modelId="{2211CE6D-4D07-4DD0-A5BC-9B55522932C5}" type="pres">
      <dgm:prSet presAssocID="{FE90BDD2-0D81-436D-A759-E57534581AEA}" presName="composite" presStyleCnt="0"/>
      <dgm:spPr/>
    </dgm:pt>
    <dgm:pt modelId="{F7C0E4B7-BF10-4A13-9AA0-A9FC3C001B33}" type="pres">
      <dgm:prSet presAssocID="{FE90BDD2-0D81-436D-A759-E57534581AEA}" presName="parentText" presStyleLbl="alignNode1" presStyleIdx="2" presStyleCnt="3" custLinFactNeighborX="0" custLinFactNeighborY="-8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B5C81-1D45-4E4D-B277-7F0D8B81517A}" type="pres">
      <dgm:prSet presAssocID="{FE90BDD2-0D81-436D-A759-E57534581AEA}" presName="descendantText" presStyleLbl="alignAcc1" presStyleIdx="2" presStyleCnt="3" custScaleX="99346" custScaleY="93837" custLinFactNeighborX="-266" custLinFactNeighborY="191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AA1B75-A6E1-48C6-96A4-C94C6231E2A1}" type="presOf" srcId="{6B12EBFD-6914-4BF2-9F1C-0CD1E2CC17A9}" destId="{C858E11D-0799-4FDF-BADA-1674740B6ADD}" srcOrd="0" destOrd="0" presId="urn:microsoft.com/office/officeart/2005/8/layout/chevron2"/>
    <dgm:cxn modelId="{F15A4BD5-46A7-41CB-B420-D6F867A6264E}" type="presOf" srcId="{7CB5210F-0796-462C-9115-DECB95356EB7}" destId="{DB086CB6-6EF2-4E30-A9E8-CD4E0AF8A76E}" srcOrd="0" destOrd="0" presId="urn:microsoft.com/office/officeart/2005/8/layout/chevron2"/>
    <dgm:cxn modelId="{BA67C5D9-B9B2-4F08-8E0F-FEE1E6A557C3}" type="presOf" srcId="{59642C16-3C1F-4DF5-8D9F-B4053B77871D}" destId="{2BEB5C81-1D45-4E4D-B277-7F0D8B81517A}" srcOrd="0" destOrd="0" presId="urn:microsoft.com/office/officeart/2005/8/layout/chevron2"/>
    <dgm:cxn modelId="{C8C70CF0-9E80-4FE7-8E5E-5B965BA5C18F}" type="presOf" srcId="{4A99E273-6294-4492-AB85-BB0A9F684A77}" destId="{989098C7-82E6-4955-848E-4B0157D1C0C9}" srcOrd="0" destOrd="0" presId="urn:microsoft.com/office/officeart/2005/8/layout/chevron2"/>
    <dgm:cxn modelId="{7464240E-C969-4797-80D4-624C12361534}" srcId="{64FEAD71-CA95-4247-812B-3D4798002C98}" destId="{CFD1C2C2-F421-4595-842A-EC03B6C718F6}" srcOrd="1" destOrd="0" parTransId="{0466F4AB-DFEC-4E16-9B04-2911695B92A5}" sibTransId="{6AB05D8B-73EA-4387-AFEE-F081891F3930}"/>
    <dgm:cxn modelId="{F8775F09-F0C9-4BBD-A096-CC80CD01B474}" srcId="{4A99E273-6294-4492-AB85-BB0A9F684A77}" destId="{FE90BDD2-0D81-436D-A759-E57534581AEA}" srcOrd="2" destOrd="0" parTransId="{DE0D0559-FA48-4C98-9170-C079ACF6F406}" sibTransId="{DBD3B9DF-67F4-46AB-BA56-4D28F5466DA1}"/>
    <dgm:cxn modelId="{00256518-F38C-4E73-A169-1FCE26050A6A}" type="presOf" srcId="{F4333604-9135-431A-953C-CC67DD2BCDE5}" destId="{C858E11D-0799-4FDF-BADA-1674740B6ADD}" srcOrd="0" destOrd="2" presId="urn:microsoft.com/office/officeart/2005/8/layout/chevron2"/>
    <dgm:cxn modelId="{158017BC-0947-46E6-AC5D-9B9EC0C4F579}" srcId="{FE90BDD2-0D81-436D-A759-E57534581AEA}" destId="{59642C16-3C1F-4DF5-8D9F-B4053B77871D}" srcOrd="0" destOrd="0" parTransId="{13EBF27F-5F53-4E64-A326-A5BB79096DE5}" sibTransId="{F942358D-666A-4DF5-A3C2-CCBBF8817F1B}"/>
    <dgm:cxn modelId="{7675D48F-59EE-40B3-B4B9-8B7CF4ACB139}" srcId="{4A99E273-6294-4492-AB85-BB0A9F684A77}" destId="{7CB5210F-0796-462C-9115-DECB95356EB7}" srcOrd="0" destOrd="0" parTransId="{31544083-0813-4743-879D-D7301F392633}" sibTransId="{3E543D95-909D-45E3-8277-8B732FD8BC01}"/>
    <dgm:cxn modelId="{C1E5D618-2CD5-498A-BFCD-E559651FB2D7}" type="presOf" srcId="{A3D554CD-DDC4-40CC-B653-7BA3A04A2100}" destId="{3C16FAFA-F6A0-452C-997D-9C046D08453C}" srcOrd="0" destOrd="0" presId="urn:microsoft.com/office/officeart/2005/8/layout/chevron2"/>
    <dgm:cxn modelId="{40348682-F57D-427F-8765-6A56DEF95E26}" srcId="{7CB5210F-0796-462C-9115-DECB95356EB7}" destId="{A3D554CD-DDC4-40CC-B653-7BA3A04A2100}" srcOrd="0" destOrd="0" parTransId="{AF14D504-B78B-4B7C-9AF5-08DF4977B780}" sibTransId="{E022BDE9-62C3-4490-8370-6680DE253647}"/>
    <dgm:cxn modelId="{42BC349D-0FB4-41B2-A290-FBD00FCD9E41}" type="presOf" srcId="{CFD1C2C2-F421-4595-842A-EC03B6C718F6}" destId="{C858E11D-0799-4FDF-BADA-1674740B6ADD}" srcOrd="0" destOrd="1" presId="urn:microsoft.com/office/officeart/2005/8/layout/chevron2"/>
    <dgm:cxn modelId="{90BF9D67-5A05-4F1F-8E1F-0A03B90F7291}" srcId="{64FEAD71-CA95-4247-812B-3D4798002C98}" destId="{F4333604-9135-431A-953C-CC67DD2BCDE5}" srcOrd="2" destOrd="0" parTransId="{106D6D70-AD20-471A-A9CE-C08F5E07441F}" sibTransId="{D63193B9-C294-49B1-B767-502A26FCD3CF}"/>
    <dgm:cxn modelId="{5A177BE9-D884-42C4-9D98-6C0860563F3F}" srcId="{64FEAD71-CA95-4247-812B-3D4798002C98}" destId="{6B12EBFD-6914-4BF2-9F1C-0CD1E2CC17A9}" srcOrd="0" destOrd="0" parTransId="{657468AF-3704-4117-9C3E-11238748799F}" sibTransId="{A1BFB4F7-86F6-4944-8CD5-86C4181D5640}"/>
    <dgm:cxn modelId="{7F26177E-0961-432D-A59B-CDA65631FF94}" type="presOf" srcId="{64FEAD71-CA95-4247-812B-3D4798002C98}" destId="{847095AB-9CFC-4878-96A4-FE8B53773D50}" srcOrd="0" destOrd="0" presId="urn:microsoft.com/office/officeart/2005/8/layout/chevron2"/>
    <dgm:cxn modelId="{978D4960-2351-460B-941E-2A09D6739350}" srcId="{4A99E273-6294-4492-AB85-BB0A9F684A77}" destId="{64FEAD71-CA95-4247-812B-3D4798002C98}" srcOrd="1" destOrd="0" parTransId="{FCEE5C6E-B65D-462A-B644-AF39B364B0B3}" sibTransId="{6501A40B-8548-41E2-B94A-8496E493F55F}"/>
    <dgm:cxn modelId="{2F2A3AF8-14B7-476E-8DA9-9387CE9832F9}" type="presOf" srcId="{FE90BDD2-0D81-436D-A759-E57534581AEA}" destId="{F7C0E4B7-BF10-4A13-9AA0-A9FC3C001B33}" srcOrd="0" destOrd="0" presId="urn:microsoft.com/office/officeart/2005/8/layout/chevron2"/>
    <dgm:cxn modelId="{975FA940-E1AE-430F-8982-1319429089D2}" type="presParOf" srcId="{989098C7-82E6-4955-848E-4B0157D1C0C9}" destId="{38E86859-1740-4E59-90F6-87D5E425F515}" srcOrd="0" destOrd="0" presId="urn:microsoft.com/office/officeart/2005/8/layout/chevron2"/>
    <dgm:cxn modelId="{A525F9AF-FB77-4C65-ACD2-0E28C78A1988}" type="presParOf" srcId="{38E86859-1740-4E59-90F6-87D5E425F515}" destId="{DB086CB6-6EF2-4E30-A9E8-CD4E0AF8A76E}" srcOrd="0" destOrd="0" presId="urn:microsoft.com/office/officeart/2005/8/layout/chevron2"/>
    <dgm:cxn modelId="{A88CF37B-460A-455C-A969-FD41C80041A7}" type="presParOf" srcId="{38E86859-1740-4E59-90F6-87D5E425F515}" destId="{3C16FAFA-F6A0-452C-997D-9C046D08453C}" srcOrd="1" destOrd="0" presId="urn:microsoft.com/office/officeart/2005/8/layout/chevron2"/>
    <dgm:cxn modelId="{73B5A027-7C5B-41CD-B96F-05A841C6153B}" type="presParOf" srcId="{989098C7-82E6-4955-848E-4B0157D1C0C9}" destId="{C5500BD3-D1A6-403A-BC7B-7562A3831E78}" srcOrd="1" destOrd="0" presId="urn:microsoft.com/office/officeart/2005/8/layout/chevron2"/>
    <dgm:cxn modelId="{26FC8748-C759-41B1-9E7B-B3C6283DCE23}" type="presParOf" srcId="{989098C7-82E6-4955-848E-4B0157D1C0C9}" destId="{360C340E-932F-4AC5-AF1E-3CC0EAD78750}" srcOrd="2" destOrd="0" presId="urn:microsoft.com/office/officeart/2005/8/layout/chevron2"/>
    <dgm:cxn modelId="{F36B00E6-6E8E-4171-BD1A-496C3850EAD2}" type="presParOf" srcId="{360C340E-932F-4AC5-AF1E-3CC0EAD78750}" destId="{847095AB-9CFC-4878-96A4-FE8B53773D50}" srcOrd="0" destOrd="0" presId="urn:microsoft.com/office/officeart/2005/8/layout/chevron2"/>
    <dgm:cxn modelId="{A4188AEC-B964-495A-8F96-001BBA2F2899}" type="presParOf" srcId="{360C340E-932F-4AC5-AF1E-3CC0EAD78750}" destId="{C858E11D-0799-4FDF-BADA-1674740B6ADD}" srcOrd="1" destOrd="0" presId="urn:microsoft.com/office/officeart/2005/8/layout/chevron2"/>
    <dgm:cxn modelId="{11C9573C-C4EF-4818-81C6-2851ACCAFD84}" type="presParOf" srcId="{989098C7-82E6-4955-848E-4B0157D1C0C9}" destId="{4AED9F66-C2B2-47B3-A11D-5D44366EE33E}" srcOrd="3" destOrd="0" presId="urn:microsoft.com/office/officeart/2005/8/layout/chevron2"/>
    <dgm:cxn modelId="{8E54AC0C-E446-4F30-84C2-503D75F51D1D}" type="presParOf" srcId="{989098C7-82E6-4955-848E-4B0157D1C0C9}" destId="{2211CE6D-4D07-4DD0-A5BC-9B55522932C5}" srcOrd="4" destOrd="0" presId="urn:microsoft.com/office/officeart/2005/8/layout/chevron2"/>
    <dgm:cxn modelId="{22369C5E-4AC2-4930-90E1-A545A03AB9A9}" type="presParOf" srcId="{2211CE6D-4D07-4DD0-A5BC-9B55522932C5}" destId="{F7C0E4B7-BF10-4A13-9AA0-A9FC3C001B33}" srcOrd="0" destOrd="0" presId="urn:microsoft.com/office/officeart/2005/8/layout/chevron2"/>
    <dgm:cxn modelId="{E1694348-C77C-4D66-8969-392D55A15205}" type="presParOf" srcId="{2211CE6D-4D07-4DD0-A5BC-9B55522932C5}" destId="{2BEB5C81-1D45-4E4D-B277-7F0D8B81517A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0C13E9-25DB-4B0C-98DA-B3490044D9B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6746A2D9-71BC-4E66-9BB7-5CA23F3BE27C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Сенсомоторная</a:t>
          </a:r>
          <a:r>
            <a:rPr lang="ru-RU" sz="2400" b="1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игра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BD9B17-D806-46A3-9142-7215D53B9D4F}" type="parTrans" cxnId="{5241BF43-8ABF-42B1-B2BD-1BA276874561}">
      <dgm:prSet/>
      <dgm:spPr/>
      <dgm:t>
        <a:bodyPr/>
        <a:lstStyle/>
        <a:p>
          <a:endParaRPr lang="ru-RU"/>
        </a:p>
      </dgm:t>
    </dgm:pt>
    <dgm:pt modelId="{44A3C1B5-BCAF-4763-BF17-A06D42F900EF}" type="sibTrans" cxnId="{5241BF43-8ABF-42B1-B2BD-1BA276874561}">
      <dgm:prSet/>
      <dgm:spPr/>
      <dgm:t>
        <a:bodyPr/>
        <a:lstStyle/>
        <a:p>
          <a:endParaRPr lang="ru-RU"/>
        </a:p>
      </dgm:t>
    </dgm:pt>
    <dgm:pt modelId="{8C942694-7084-4ABC-A529-8A2E938CB774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Игры</a:t>
          </a:r>
          <a:r>
            <a:rPr lang="ru-RU" sz="2400" b="1" baseline="0" dirty="0" smtClean="0">
              <a:latin typeface="Times New Roman" pitchFamily="18" charset="0"/>
              <a:cs typeface="Times New Roman" pitchFamily="18" charset="0"/>
            </a:rPr>
            <a:t> по правилам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366A470C-0C0B-48CA-9A56-D2FEE2BC6E98}" type="parTrans" cxnId="{CCEFC95B-9437-42BD-BF33-C974EF704339}">
      <dgm:prSet/>
      <dgm:spPr/>
      <dgm:t>
        <a:bodyPr/>
        <a:lstStyle/>
        <a:p>
          <a:endParaRPr lang="ru-RU"/>
        </a:p>
      </dgm:t>
    </dgm:pt>
    <dgm:pt modelId="{A1E468DD-DA6B-44A8-9899-6E66D142C8EB}" type="sibTrans" cxnId="{CCEFC95B-9437-42BD-BF33-C974EF704339}">
      <dgm:prSet/>
      <dgm:spPr/>
      <dgm:t>
        <a:bodyPr/>
        <a:lstStyle/>
        <a:p>
          <a:endParaRPr lang="ru-RU"/>
        </a:p>
      </dgm:t>
    </dgm:pt>
    <dgm:pt modelId="{D09F515F-BDC3-4D5D-BDE9-C96BFF03F24C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err="1" smtClean="0">
              <a:latin typeface="Times New Roman" pitchFamily="18" charset="0"/>
              <a:cs typeface="Times New Roman" pitchFamily="18" charset="0"/>
            </a:rPr>
            <a:t>Манипулятивные</a:t>
          </a:r>
          <a:r>
            <a:rPr lang="ru-RU" sz="2400" b="1" baseline="0" dirty="0" smtClean="0">
              <a:latin typeface="Times New Roman" pitchFamily="18" charset="0"/>
              <a:cs typeface="Times New Roman" pitchFamily="18" charset="0"/>
            </a:rPr>
            <a:t> игры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1ADBEA24-F0A5-4305-88C1-B6E2EC83D09C}" type="parTrans" cxnId="{A1A6AF74-AE77-4634-B23E-EC8F78EA56BE}">
      <dgm:prSet/>
      <dgm:spPr/>
      <dgm:t>
        <a:bodyPr/>
        <a:lstStyle/>
        <a:p>
          <a:endParaRPr lang="ru-RU"/>
        </a:p>
      </dgm:t>
    </dgm:pt>
    <dgm:pt modelId="{2994676D-2269-4794-BB2C-4DE8DEB5BA42}" type="sibTrans" cxnId="{A1A6AF74-AE77-4634-B23E-EC8F78EA56BE}">
      <dgm:prSet/>
      <dgm:spPr/>
      <dgm:t>
        <a:bodyPr/>
        <a:lstStyle/>
        <a:p>
          <a:endParaRPr lang="ru-RU"/>
        </a:p>
      </dgm:t>
    </dgm:pt>
    <dgm:pt modelId="{9F7C6D94-36BC-4FAE-8B0A-7DE7991A79A9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Символическая</a:t>
          </a:r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 игра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3FA546D-690C-40A6-B8B6-03CEAFEC9C6C}" type="parTrans" cxnId="{AB538A61-87D5-46BC-9FDB-117B41BA1F44}">
      <dgm:prSet/>
      <dgm:spPr/>
      <dgm:t>
        <a:bodyPr/>
        <a:lstStyle/>
        <a:p>
          <a:endParaRPr lang="ru-RU"/>
        </a:p>
      </dgm:t>
    </dgm:pt>
    <dgm:pt modelId="{AF952015-9F5D-41C2-9D3C-696FC6058839}" type="sibTrans" cxnId="{AB538A61-87D5-46BC-9FDB-117B41BA1F44}">
      <dgm:prSet/>
      <dgm:spPr/>
      <dgm:t>
        <a:bodyPr/>
        <a:lstStyle/>
        <a:p>
          <a:endParaRPr lang="ru-RU"/>
        </a:p>
      </dgm:t>
    </dgm:pt>
    <dgm:pt modelId="{88A43112-C20D-4EB6-AEE6-622B0B537B49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Функциональная</a:t>
          </a:r>
          <a:r>
            <a:rPr lang="ru-RU" sz="2400" b="1" baseline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игра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6C93C2B-B0B4-4EC0-BBBA-B08944CC8866}" type="parTrans" cxnId="{BBB2FE62-7AB4-49BA-AAE5-AF4F470C3F4C}">
      <dgm:prSet/>
      <dgm:spPr/>
      <dgm:t>
        <a:bodyPr/>
        <a:lstStyle/>
        <a:p>
          <a:endParaRPr lang="ru-RU"/>
        </a:p>
      </dgm:t>
    </dgm:pt>
    <dgm:pt modelId="{883E11B6-54FC-47E5-9532-DAC794FD9787}" type="sibTrans" cxnId="{BBB2FE62-7AB4-49BA-AAE5-AF4F470C3F4C}">
      <dgm:prSet/>
      <dgm:spPr/>
      <dgm:t>
        <a:bodyPr/>
        <a:lstStyle/>
        <a:p>
          <a:endParaRPr lang="ru-RU"/>
        </a:p>
      </dgm:t>
    </dgm:pt>
    <dgm:pt modelId="{6E837A4E-425A-4B7E-ABF9-577BFF36B28C}">
      <dgm:prSet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Социо-драматическая</a:t>
          </a:r>
          <a:r>
            <a:rPr lang="ru-RU" b="1" baseline="0" dirty="0" smtClean="0">
              <a:latin typeface="Times New Roman" pitchFamily="18" charset="0"/>
              <a:cs typeface="Times New Roman" pitchFamily="18" charset="0"/>
            </a:rPr>
            <a:t> игра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DE7527D-4E14-4DC3-89CD-0E9F0054E66F}" type="parTrans" cxnId="{B0000D2A-0E67-4552-907E-F27E34A5EF2C}">
      <dgm:prSet/>
      <dgm:spPr/>
      <dgm:t>
        <a:bodyPr/>
        <a:lstStyle/>
        <a:p>
          <a:endParaRPr lang="ru-RU"/>
        </a:p>
      </dgm:t>
    </dgm:pt>
    <dgm:pt modelId="{DAF954B6-6932-4B10-9BD7-CA58F3294FAF}" type="sibTrans" cxnId="{B0000D2A-0E67-4552-907E-F27E34A5EF2C}">
      <dgm:prSet/>
      <dgm:spPr/>
      <dgm:t>
        <a:bodyPr/>
        <a:lstStyle/>
        <a:p>
          <a:endParaRPr lang="ru-RU"/>
        </a:p>
      </dgm:t>
    </dgm:pt>
    <dgm:pt modelId="{F3E69E2C-7F09-4063-A9B7-C9B9091D8DBC}" type="pres">
      <dgm:prSet presAssocID="{A40C13E9-25DB-4B0C-98DA-B3490044D9B2}" presName="compositeShape" presStyleCnt="0">
        <dgm:presLayoutVars>
          <dgm:dir/>
          <dgm:resizeHandles/>
        </dgm:presLayoutVars>
      </dgm:prSet>
      <dgm:spPr/>
    </dgm:pt>
    <dgm:pt modelId="{85B19B4C-7341-4F2D-85E1-6B56E32AD98C}" type="pres">
      <dgm:prSet presAssocID="{A40C13E9-25DB-4B0C-98DA-B3490044D9B2}" presName="pyramid" presStyleLbl="node1" presStyleIdx="0" presStyleCnt="1"/>
      <dgm:spPr/>
    </dgm:pt>
    <dgm:pt modelId="{3E0A81E3-90ED-45B5-AC34-50E91B146F8D}" type="pres">
      <dgm:prSet presAssocID="{A40C13E9-25DB-4B0C-98DA-B3490044D9B2}" presName="theList" presStyleCnt="0"/>
      <dgm:spPr/>
    </dgm:pt>
    <dgm:pt modelId="{29774190-7B7F-4873-B155-01BCD8408015}" type="pres">
      <dgm:prSet presAssocID="{6746A2D9-71BC-4E66-9BB7-5CA23F3BE27C}" presName="aNode" presStyleLbl="fgAcc1" presStyleIdx="0" presStyleCnt="6" custScaleX="148535" custLinFactNeighborX="-5562" custLinFactNeighborY="87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906DD-FA44-4454-B54C-28E96F14DAB9}" type="pres">
      <dgm:prSet presAssocID="{6746A2D9-71BC-4E66-9BB7-5CA23F3BE27C}" presName="aSpace" presStyleCnt="0"/>
      <dgm:spPr/>
    </dgm:pt>
    <dgm:pt modelId="{B08C8806-3410-4965-B741-42F9865CE9B4}" type="pres">
      <dgm:prSet presAssocID="{88A43112-C20D-4EB6-AEE6-622B0B537B49}" presName="aNode" presStyleLbl="fgAcc1" presStyleIdx="1" presStyleCnt="6" custScaleX="148767" custLinFactNeighborX="-5446" custLinFactNeighborY="51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A8AA1-CBD2-47ED-9D25-4B5C569111D7}" type="pres">
      <dgm:prSet presAssocID="{88A43112-C20D-4EB6-AEE6-622B0B537B49}" presName="aSpace" presStyleCnt="0"/>
      <dgm:spPr/>
    </dgm:pt>
    <dgm:pt modelId="{8DC7AEB1-808F-4264-A83D-6716D170C784}" type="pres">
      <dgm:prSet presAssocID="{9F7C6D94-36BC-4FAE-8B0A-7DE7991A79A9}" presName="aNode" presStyleLbl="fgAcc1" presStyleIdx="2" presStyleCnt="6" custScaleX="155587" custLinFactY="1285" custLinFactNeighborX="-436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30B96-C2FA-4D0D-BB7C-27CCD3261B26}" type="pres">
      <dgm:prSet presAssocID="{9F7C6D94-36BC-4FAE-8B0A-7DE7991A79A9}" presName="aSpace" presStyleCnt="0"/>
      <dgm:spPr/>
    </dgm:pt>
    <dgm:pt modelId="{158A59D3-750B-43DF-A25B-68B98D598370}" type="pres">
      <dgm:prSet presAssocID="{6E837A4E-425A-4B7E-ABF9-577BFF36B28C}" presName="aNode" presStyleLbl="fgAcc1" presStyleIdx="3" presStyleCnt="6" custScaleX="155588" custLinFactY="8684" custLinFactNeighborX="-421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9FD85-14DA-43C1-A2F8-33CCB8CFA39A}" type="pres">
      <dgm:prSet presAssocID="{6E837A4E-425A-4B7E-ABF9-577BFF36B28C}" presName="aSpace" presStyleCnt="0"/>
      <dgm:spPr/>
    </dgm:pt>
    <dgm:pt modelId="{2F446098-FD07-4B88-BAEF-2FC683B373C2}" type="pres">
      <dgm:prSet presAssocID="{8C942694-7084-4ABC-A529-8A2E938CB774}" presName="aNode" presStyleLbl="fgAcc1" presStyleIdx="4" presStyleCnt="6" custScaleX="156096" custLinFactY="4093" custLinFactNeighborX="-3965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22993-13E7-4B4E-B774-1D0A444D7C23}" type="pres">
      <dgm:prSet presAssocID="{8C942694-7084-4ABC-A529-8A2E938CB774}" presName="aSpace" presStyleCnt="0"/>
      <dgm:spPr/>
    </dgm:pt>
    <dgm:pt modelId="{4248460A-9434-4BC8-ADD3-BE8CD243B2C9}" type="pres">
      <dgm:prSet presAssocID="{D09F515F-BDC3-4D5D-BDE9-C96BFF03F24C}" presName="aNode" presStyleLbl="fgAcc1" presStyleIdx="5" presStyleCnt="6" custScaleX="158092" custLinFactNeighborX="-2967" custLinFactNeighborY="96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42CF17-5788-4C26-A4FE-4E67F1BC375B}" type="pres">
      <dgm:prSet presAssocID="{D09F515F-BDC3-4D5D-BDE9-C96BFF03F24C}" presName="aSpace" presStyleCnt="0"/>
      <dgm:spPr/>
    </dgm:pt>
  </dgm:ptLst>
  <dgm:cxnLst>
    <dgm:cxn modelId="{B0000D2A-0E67-4552-907E-F27E34A5EF2C}" srcId="{A40C13E9-25DB-4B0C-98DA-B3490044D9B2}" destId="{6E837A4E-425A-4B7E-ABF9-577BFF36B28C}" srcOrd="3" destOrd="0" parTransId="{DDE7527D-4E14-4DC3-89CD-0E9F0054E66F}" sibTransId="{DAF954B6-6932-4B10-9BD7-CA58F3294FAF}"/>
    <dgm:cxn modelId="{CCEFC95B-9437-42BD-BF33-C974EF704339}" srcId="{A40C13E9-25DB-4B0C-98DA-B3490044D9B2}" destId="{8C942694-7084-4ABC-A529-8A2E938CB774}" srcOrd="4" destOrd="0" parTransId="{366A470C-0C0B-48CA-9A56-D2FEE2BC6E98}" sibTransId="{A1E468DD-DA6B-44A8-9899-6E66D142C8EB}"/>
    <dgm:cxn modelId="{0AC86EB5-A26E-4958-8795-EBD47949BEAD}" type="presOf" srcId="{88A43112-C20D-4EB6-AEE6-622B0B537B49}" destId="{B08C8806-3410-4965-B741-42F9865CE9B4}" srcOrd="0" destOrd="0" presId="urn:microsoft.com/office/officeart/2005/8/layout/pyramid2"/>
    <dgm:cxn modelId="{7D2FC78F-481D-4274-AE82-38E2D397EE76}" type="presOf" srcId="{D09F515F-BDC3-4D5D-BDE9-C96BFF03F24C}" destId="{4248460A-9434-4BC8-ADD3-BE8CD243B2C9}" srcOrd="0" destOrd="0" presId="urn:microsoft.com/office/officeart/2005/8/layout/pyramid2"/>
    <dgm:cxn modelId="{4DCF86AD-F348-4A81-BDED-9AA0147C9CA0}" type="presOf" srcId="{8C942694-7084-4ABC-A529-8A2E938CB774}" destId="{2F446098-FD07-4B88-BAEF-2FC683B373C2}" srcOrd="0" destOrd="0" presId="urn:microsoft.com/office/officeart/2005/8/layout/pyramid2"/>
    <dgm:cxn modelId="{682B1962-40F3-4D37-95D0-E735C46D83D9}" type="presOf" srcId="{A40C13E9-25DB-4B0C-98DA-B3490044D9B2}" destId="{F3E69E2C-7F09-4063-A9B7-C9B9091D8DBC}" srcOrd="0" destOrd="0" presId="urn:microsoft.com/office/officeart/2005/8/layout/pyramid2"/>
    <dgm:cxn modelId="{AB538A61-87D5-46BC-9FDB-117B41BA1F44}" srcId="{A40C13E9-25DB-4B0C-98DA-B3490044D9B2}" destId="{9F7C6D94-36BC-4FAE-8B0A-7DE7991A79A9}" srcOrd="2" destOrd="0" parTransId="{B3FA546D-690C-40A6-B8B6-03CEAFEC9C6C}" sibTransId="{AF952015-9F5D-41C2-9D3C-696FC6058839}"/>
    <dgm:cxn modelId="{5241BF43-8ABF-42B1-B2BD-1BA276874561}" srcId="{A40C13E9-25DB-4B0C-98DA-B3490044D9B2}" destId="{6746A2D9-71BC-4E66-9BB7-5CA23F3BE27C}" srcOrd="0" destOrd="0" parTransId="{85BD9B17-D806-46A3-9142-7215D53B9D4F}" sibTransId="{44A3C1B5-BCAF-4763-BF17-A06D42F900EF}"/>
    <dgm:cxn modelId="{BBB2FE62-7AB4-49BA-AAE5-AF4F470C3F4C}" srcId="{A40C13E9-25DB-4B0C-98DA-B3490044D9B2}" destId="{88A43112-C20D-4EB6-AEE6-622B0B537B49}" srcOrd="1" destOrd="0" parTransId="{46C93C2B-B0B4-4EC0-BBBA-B08944CC8866}" sibTransId="{883E11B6-54FC-47E5-9532-DAC794FD9787}"/>
    <dgm:cxn modelId="{D39CC7E6-832F-4DCB-888E-64140D133C1E}" type="presOf" srcId="{6746A2D9-71BC-4E66-9BB7-5CA23F3BE27C}" destId="{29774190-7B7F-4873-B155-01BCD8408015}" srcOrd="0" destOrd="0" presId="urn:microsoft.com/office/officeart/2005/8/layout/pyramid2"/>
    <dgm:cxn modelId="{A1A6AF74-AE77-4634-B23E-EC8F78EA56BE}" srcId="{A40C13E9-25DB-4B0C-98DA-B3490044D9B2}" destId="{D09F515F-BDC3-4D5D-BDE9-C96BFF03F24C}" srcOrd="5" destOrd="0" parTransId="{1ADBEA24-F0A5-4305-88C1-B6E2EC83D09C}" sibTransId="{2994676D-2269-4794-BB2C-4DE8DEB5BA42}"/>
    <dgm:cxn modelId="{BA0885BB-7CDC-4FC4-ACAD-E3596C33079A}" type="presOf" srcId="{9F7C6D94-36BC-4FAE-8B0A-7DE7991A79A9}" destId="{8DC7AEB1-808F-4264-A83D-6716D170C784}" srcOrd="0" destOrd="0" presId="urn:microsoft.com/office/officeart/2005/8/layout/pyramid2"/>
    <dgm:cxn modelId="{9618D7F0-7940-4740-8201-A711097FF646}" type="presOf" srcId="{6E837A4E-425A-4B7E-ABF9-577BFF36B28C}" destId="{158A59D3-750B-43DF-A25B-68B98D598370}" srcOrd="0" destOrd="0" presId="urn:microsoft.com/office/officeart/2005/8/layout/pyramid2"/>
    <dgm:cxn modelId="{ABC3A9C0-F091-40E6-9B94-B3EBB2282C1D}" type="presParOf" srcId="{F3E69E2C-7F09-4063-A9B7-C9B9091D8DBC}" destId="{85B19B4C-7341-4F2D-85E1-6B56E32AD98C}" srcOrd="0" destOrd="0" presId="urn:microsoft.com/office/officeart/2005/8/layout/pyramid2"/>
    <dgm:cxn modelId="{CA65B24A-3B96-46E9-A20B-D8D62EF1D5E4}" type="presParOf" srcId="{F3E69E2C-7F09-4063-A9B7-C9B9091D8DBC}" destId="{3E0A81E3-90ED-45B5-AC34-50E91B146F8D}" srcOrd="1" destOrd="0" presId="urn:microsoft.com/office/officeart/2005/8/layout/pyramid2"/>
    <dgm:cxn modelId="{8130996D-5654-46E7-8105-42641F560773}" type="presParOf" srcId="{3E0A81E3-90ED-45B5-AC34-50E91B146F8D}" destId="{29774190-7B7F-4873-B155-01BCD8408015}" srcOrd="0" destOrd="0" presId="urn:microsoft.com/office/officeart/2005/8/layout/pyramid2"/>
    <dgm:cxn modelId="{CCE23615-89B7-4203-B9D9-21F6BB3C2826}" type="presParOf" srcId="{3E0A81E3-90ED-45B5-AC34-50E91B146F8D}" destId="{3FD906DD-FA44-4454-B54C-28E96F14DAB9}" srcOrd="1" destOrd="0" presId="urn:microsoft.com/office/officeart/2005/8/layout/pyramid2"/>
    <dgm:cxn modelId="{4642CF14-EB9F-410B-B1C3-4A6FF4F7BB32}" type="presParOf" srcId="{3E0A81E3-90ED-45B5-AC34-50E91B146F8D}" destId="{B08C8806-3410-4965-B741-42F9865CE9B4}" srcOrd="2" destOrd="0" presId="urn:microsoft.com/office/officeart/2005/8/layout/pyramid2"/>
    <dgm:cxn modelId="{0E0EF8FF-D1BD-45A3-B43D-0567907E04AE}" type="presParOf" srcId="{3E0A81E3-90ED-45B5-AC34-50E91B146F8D}" destId="{3A9A8AA1-CBD2-47ED-9D25-4B5C569111D7}" srcOrd="3" destOrd="0" presId="urn:microsoft.com/office/officeart/2005/8/layout/pyramid2"/>
    <dgm:cxn modelId="{07AE50BE-18E2-42CF-8066-0C97EEE5DEC4}" type="presParOf" srcId="{3E0A81E3-90ED-45B5-AC34-50E91B146F8D}" destId="{8DC7AEB1-808F-4264-A83D-6716D170C784}" srcOrd="4" destOrd="0" presId="urn:microsoft.com/office/officeart/2005/8/layout/pyramid2"/>
    <dgm:cxn modelId="{7F22156D-9B3A-4CE9-8D54-B29A6FA1389B}" type="presParOf" srcId="{3E0A81E3-90ED-45B5-AC34-50E91B146F8D}" destId="{48730B96-C2FA-4D0D-BB7C-27CCD3261B26}" srcOrd="5" destOrd="0" presId="urn:microsoft.com/office/officeart/2005/8/layout/pyramid2"/>
    <dgm:cxn modelId="{AD844944-9BF1-4780-8F71-FA6D568CB978}" type="presParOf" srcId="{3E0A81E3-90ED-45B5-AC34-50E91B146F8D}" destId="{158A59D3-750B-43DF-A25B-68B98D598370}" srcOrd="6" destOrd="0" presId="urn:microsoft.com/office/officeart/2005/8/layout/pyramid2"/>
    <dgm:cxn modelId="{923578E8-63B7-4530-83EC-8367161A4253}" type="presParOf" srcId="{3E0A81E3-90ED-45B5-AC34-50E91B146F8D}" destId="{A099FD85-14DA-43C1-A2F8-33CCB8CFA39A}" srcOrd="7" destOrd="0" presId="urn:microsoft.com/office/officeart/2005/8/layout/pyramid2"/>
    <dgm:cxn modelId="{708D82CC-4C79-4F7B-801A-C1358F552766}" type="presParOf" srcId="{3E0A81E3-90ED-45B5-AC34-50E91B146F8D}" destId="{2F446098-FD07-4B88-BAEF-2FC683B373C2}" srcOrd="8" destOrd="0" presId="urn:microsoft.com/office/officeart/2005/8/layout/pyramid2"/>
    <dgm:cxn modelId="{66B9D72E-C4E1-4133-8561-25B047D5E463}" type="presParOf" srcId="{3E0A81E3-90ED-45B5-AC34-50E91B146F8D}" destId="{AC722993-13E7-4B4E-B774-1D0A444D7C23}" srcOrd="9" destOrd="0" presId="urn:microsoft.com/office/officeart/2005/8/layout/pyramid2"/>
    <dgm:cxn modelId="{073FB984-DF15-498C-973E-841FC41E7090}" type="presParOf" srcId="{3E0A81E3-90ED-45B5-AC34-50E91B146F8D}" destId="{4248460A-9434-4BC8-ADD3-BE8CD243B2C9}" srcOrd="10" destOrd="0" presId="urn:microsoft.com/office/officeart/2005/8/layout/pyramid2"/>
    <dgm:cxn modelId="{760BF5EC-2BDE-49A0-8CA2-273DA3C09E35}" type="presParOf" srcId="{3E0A81E3-90ED-45B5-AC34-50E91B146F8D}" destId="{9C42CF17-5788-4C26-A4FE-4E67F1BC375B}" srcOrd="11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19C2E9-FEF1-402D-BC4B-684C2802625B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118B1E-D9B8-4A8F-9B99-F0CCB23397D7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 </a:t>
          </a: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год-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простые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игры с другим </a:t>
          </a:r>
          <a:r>
            <a:rPr lang="ru-RU" sz="1800" dirty="0" err="1" smtClean="0">
              <a:latin typeface="Times New Roman" pitchFamily="18" charset="0"/>
              <a:cs typeface="Times New Roman" pitchFamily="18" charset="0"/>
            </a:rPr>
            <a:t>человеком-катает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мяч, </a:t>
          </a:r>
        </a:p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играет в присутствии других детей.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6FDA364B-78CA-47C2-80B6-7F2B1969E1C4}" type="parTrans" cxnId="{803AFBEA-E57F-4103-8DBD-722736A0BC2E}">
      <dgm:prSet/>
      <dgm:spPr/>
      <dgm:t>
        <a:bodyPr/>
        <a:lstStyle/>
        <a:p>
          <a:endParaRPr lang="ru-RU"/>
        </a:p>
      </dgm:t>
    </dgm:pt>
    <dgm:pt modelId="{43D753C8-B0FE-4757-936B-1405D0F72CCC}" type="sibTrans" cxnId="{803AFBEA-E57F-4103-8DBD-722736A0BC2E}">
      <dgm:prSet/>
      <dgm:spPr/>
      <dgm:t>
        <a:bodyPr/>
        <a:lstStyle/>
        <a:p>
          <a:endParaRPr lang="ru-RU"/>
        </a:p>
      </dgm:t>
    </dgm:pt>
    <dgm:pt modelId="{DF40697A-B1F0-475A-9076-C6D97E2A1835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1-4 года</a:t>
          </a:r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-игры с моторной </a:t>
          </a:r>
          <a:r>
            <a:rPr lang="ru-RU" sz="1800" b="0" dirty="0" err="1" smtClean="0">
              <a:latin typeface="Times New Roman" pitchFamily="18" charset="0"/>
              <a:cs typeface="Times New Roman" pitchFamily="18" charset="0"/>
            </a:rPr>
            <a:t>имитацией-подражает</a:t>
          </a:r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 движениям другого человека.</a:t>
          </a:r>
          <a:endParaRPr lang="ru-RU" sz="1800" b="0" dirty="0">
            <a:latin typeface="Times New Roman" pitchFamily="18" charset="0"/>
            <a:cs typeface="Times New Roman" pitchFamily="18" charset="0"/>
          </a:endParaRPr>
        </a:p>
      </dgm:t>
    </dgm:pt>
    <dgm:pt modelId="{F6644AFB-621D-4B73-9348-13BF990124E6}" type="parTrans" cxnId="{FDA57DA1-5CE2-4863-A28B-65DEF434B076}">
      <dgm:prSet/>
      <dgm:spPr/>
      <dgm:t>
        <a:bodyPr/>
        <a:lstStyle/>
        <a:p>
          <a:endParaRPr lang="ru-RU"/>
        </a:p>
      </dgm:t>
    </dgm:pt>
    <dgm:pt modelId="{462332EF-EE66-4E89-9923-BAEA5C1699F5}" type="sibTrans" cxnId="{FDA57DA1-5CE2-4863-A28B-65DEF434B076}">
      <dgm:prSet/>
      <dgm:spPr/>
      <dgm:t>
        <a:bodyPr/>
        <a:lstStyle/>
        <a:p>
          <a:endParaRPr lang="ru-RU"/>
        </a:p>
      </dgm:t>
    </dgm:pt>
    <dgm:pt modelId="{3792C028-05B0-4EBF-A57C-8671B1216954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3 года-</a:t>
          </a:r>
        </a:p>
        <a:p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действует по очереди.</a:t>
          </a:r>
          <a:endParaRPr lang="ru-RU" sz="1800" b="0" dirty="0">
            <a:latin typeface="Times New Roman" pitchFamily="18" charset="0"/>
            <a:cs typeface="Times New Roman" pitchFamily="18" charset="0"/>
          </a:endParaRPr>
        </a:p>
      </dgm:t>
    </dgm:pt>
    <dgm:pt modelId="{DD6066F2-E7F9-4467-9396-50ED0BD7FE9A}" type="parTrans" cxnId="{D9620AE9-49E9-4E69-B49C-2DFFC65FC994}">
      <dgm:prSet/>
      <dgm:spPr/>
      <dgm:t>
        <a:bodyPr/>
        <a:lstStyle/>
        <a:p>
          <a:endParaRPr lang="ru-RU"/>
        </a:p>
      </dgm:t>
    </dgm:pt>
    <dgm:pt modelId="{B9865437-CBBA-4E98-A816-2560BD88B4EF}" type="sibTrans" cxnId="{D9620AE9-49E9-4E69-B49C-2DFFC65FC994}">
      <dgm:prSet/>
      <dgm:spPr/>
      <dgm:t>
        <a:bodyPr/>
        <a:lstStyle/>
        <a:p>
          <a:endParaRPr lang="ru-RU"/>
        </a:p>
      </dgm:t>
    </dgm:pt>
    <dgm:pt modelId="{E0075C57-E309-4A57-8701-DB264C3AD32F}">
      <dgm:prSet custT="1"/>
      <dgm:spPr/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4года-</a:t>
          </a:r>
        </a:p>
        <a:p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самостоятельно играет с ровесниками.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5-6 лет-</a:t>
          </a:r>
        </a:p>
        <a:p>
          <a:r>
            <a:rPr lang="ru-RU" sz="1800" b="0" dirty="0" smtClean="0">
              <a:latin typeface="Times New Roman" pitchFamily="18" charset="0"/>
              <a:cs typeface="Times New Roman" pitchFamily="18" charset="0"/>
            </a:rPr>
            <a:t>появление друзей, продолжительная  игра в коллективе.</a:t>
          </a:r>
          <a:endParaRPr lang="ru-RU" sz="1800" b="0" dirty="0">
            <a:latin typeface="Times New Roman" pitchFamily="18" charset="0"/>
            <a:cs typeface="Times New Roman" pitchFamily="18" charset="0"/>
          </a:endParaRPr>
        </a:p>
      </dgm:t>
    </dgm:pt>
    <dgm:pt modelId="{7BDFE2CA-A145-419D-BA41-5A85FB25438E}" type="parTrans" cxnId="{FC1FDCE2-996E-4315-A103-19C074581048}">
      <dgm:prSet/>
      <dgm:spPr/>
      <dgm:t>
        <a:bodyPr/>
        <a:lstStyle/>
        <a:p>
          <a:endParaRPr lang="ru-RU"/>
        </a:p>
      </dgm:t>
    </dgm:pt>
    <dgm:pt modelId="{C09EDF26-961A-4C46-AA96-59EA362156BD}" type="sibTrans" cxnId="{FC1FDCE2-996E-4315-A103-19C074581048}">
      <dgm:prSet/>
      <dgm:spPr/>
      <dgm:t>
        <a:bodyPr/>
        <a:lstStyle/>
        <a:p>
          <a:endParaRPr lang="ru-RU"/>
        </a:p>
      </dgm:t>
    </dgm:pt>
    <dgm:pt modelId="{ADB49135-7785-4631-80E1-DA539FF255B7}" type="pres">
      <dgm:prSet presAssocID="{9B19C2E9-FEF1-402D-BC4B-684C2802625B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4518AC-5583-4621-928B-6CD5FD761F38}" type="pres">
      <dgm:prSet presAssocID="{9B19C2E9-FEF1-402D-BC4B-684C2802625B}" presName="arrow" presStyleLbl="bgShp" presStyleIdx="0" presStyleCnt="1" custScaleY="60524" custLinFactNeighborX="-139" custLinFactNeighborY="729"/>
      <dgm:spPr/>
    </dgm:pt>
    <dgm:pt modelId="{445EC202-CF1E-461E-89DA-51E26F5FDE6D}" type="pres">
      <dgm:prSet presAssocID="{9B19C2E9-FEF1-402D-BC4B-684C2802625B}" presName="arrowDiagram4" presStyleCnt="0"/>
      <dgm:spPr/>
    </dgm:pt>
    <dgm:pt modelId="{2B5CD109-A532-4CAE-844B-153268B3BAF3}" type="pres">
      <dgm:prSet presAssocID="{52118B1E-D9B8-4A8F-9B99-F0CCB23397D7}" presName="bullet4a" presStyleLbl="node1" presStyleIdx="0" presStyleCnt="4" custLinFactX="-100000" custLinFactY="163643" custLinFactNeighborX="-155863" custLinFactNeighborY="200000"/>
      <dgm:spPr/>
    </dgm:pt>
    <dgm:pt modelId="{8E847AFB-3233-4A7F-907B-F66F1566E90D}" type="pres">
      <dgm:prSet presAssocID="{52118B1E-D9B8-4A8F-9B99-F0CCB23397D7}" presName="textBox4a" presStyleLbl="revTx" presStyleIdx="0" presStyleCnt="4" custScaleX="106937" custScaleY="207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049BB-EAFA-413B-B2BE-879CE79F49DF}" type="pres">
      <dgm:prSet presAssocID="{DF40697A-B1F0-475A-9076-C6D97E2A1835}" presName="bullet4b" presStyleLbl="node1" presStyleIdx="1" presStyleCnt="4"/>
      <dgm:spPr/>
    </dgm:pt>
    <dgm:pt modelId="{DBE8E8A8-E944-4E05-B23B-458E31B1C5B2}" type="pres">
      <dgm:prSet presAssocID="{DF40697A-B1F0-475A-9076-C6D97E2A1835}" presName="textBox4b" presStyleLbl="revTx" presStyleIdx="1" presStyleCnt="4" custScaleX="95320" custScaleY="981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AA17EF-384F-4FE4-8C3E-5EC6F2C5C9D4}" type="pres">
      <dgm:prSet presAssocID="{3792C028-05B0-4EBF-A57C-8671B1216954}" presName="bullet4c" presStyleLbl="node1" presStyleIdx="2" presStyleCnt="4"/>
      <dgm:spPr/>
    </dgm:pt>
    <dgm:pt modelId="{0C2956A7-7D11-4922-A227-D7D402189748}" type="pres">
      <dgm:prSet presAssocID="{3792C028-05B0-4EBF-A57C-8671B1216954}" presName="textBox4c" presStyleLbl="revTx" presStyleIdx="2" presStyleCnt="4" custScaleX="103684" custScaleY="95282" custLinFactNeighborX="-10847" custLinFactNeighborY="31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82C1DF-6740-49FD-A84D-3C564671537E}" type="pres">
      <dgm:prSet presAssocID="{E0075C57-E309-4A57-8701-DB264C3AD32F}" presName="bullet4d" presStyleLbl="node1" presStyleIdx="3" presStyleCnt="4" custLinFactNeighborX="74866" custLinFactNeighborY="-19275"/>
      <dgm:spPr/>
    </dgm:pt>
    <dgm:pt modelId="{48E15D47-1F76-4800-9833-0A15DA2F2613}" type="pres">
      <dgm:prSet presAssocID="{E0075C57-E309-4A57-8701-DB264C3AD32F}" presName="textBox4d" presStyleLbl="revTx" presStyleIdx="3" presStyleCnt="4" custScaleX="141819" custScaleY="995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E85C53-A3B6-4910-B635-D673FBC7ADF4}" type="presOf" srcId="{3792C028-05B0-4EBF-A57C-8671B1216954}" destId="{0C2956A7-7D11-4922-A227-D7D402189748}" srcOrd="0" destOrd="0" presId="urn:microsoft.com/office/officeart/2005/8/layout/arrow2"/>
    <dgm:cxn modelId="{FC1FDCE2-996E-4315-A103-19C074581048}" srcId="{9B19C2E9-FEF1-402D-BC4B-684C2802625B}" destId="{E0075C57-E309-4A57-8701-DB264C3AD32F}" srcOrd="3" destOrd="0" parTransId="{7BDFE2CA-A145-419D-BA41-5A85FB25438E}" sibTransId="{C09EDF26-961A-4C46-AA96-59EA362156BD}"/>
    <dgm:cxn modelId="{D9620AE9-49E9-4E69-B49C-2DFFC65FC994}" srcId="{9B19C2E9-FEF1-402D-BC4B-684C2802625B}" destId="{3792C028-05B0-4EBF-A57C-8671B1216954}" srcOrd="2" destOrd="0" parTransId="{DD6066F2-E7F9-4467-9396-50ED0BD7FE9A}" sibTransId="{B9865437-CBBA-4E98-A816-2560BD88B4EF}"/>
    <dgm:cxn modelId="{2F06030E-2CA0-425A-A9F0-CDD852B2C233}" type="presOf" srcId="{52118B1E-D9B8-4A8F-9B99-F0CCB23397D7}" destId="{8E847AFB-3233-4A7F-907B-F66F1566E90D}" srcOrd="0" destOrd="0" presId="urn:microsoft.com/office/officeart/2005/8/layout/arrow2"/>
    <dgm:cxn modelId="{7D296DB3-0BC6-411E-AFE4-77C677764D2E}" type="presOf" srcId="{DF40697A-B1F0-475A-9076-C6D97E2A1835}" destId="{DBE8E8A8-E944-4E05-B23B-458E31B1C5B2}" srcOrd="0" destOrd="0" presId="urn:microsoft.com/office/officeart/2005/8/layout/arrow2"/>
    <dgm:cxn modelId="{F99883E5-9F87-4CEE-9947-7805FB956354}" type="presOf" srcId="{E0075C57-E309-4A57-8701-DB264C3AD32F}" destId="{48E15D47-1F76-4800-9833-0A15DA2F2613}" srcOrd="0" destOrd="0" presId="urn:microsoft.com/office/officeart/2005/8/layout/arrow2"/>
    <dgm:cxn modelId="{3B832A87-33F9-470B-9767-2BE3E188912C}" type="presOf" srcId="{9B19C2E9-FEF1-402D-BC4B-684C2802625B}" destId="{ADB49135-7785-4631-80E1-DA539FF255B7}" srcOrd="0" destOrd="0" presId="urn:microsoft.com/office/officeart/2005/8/layout/arrow2"/>
    <dgm:cxn modelId="{803AFBEA-E57F-4103-8DBD-722736A0BC2E}" srcId="{9B19C2E9-FEF1-402D-BC4B-684C2802625B}" destId="{52118B1E-D9B8-4A8F-9B99-F0CCB23397D7}" srcOrd="0" destOrd="0" parTransId="{6FDA364B-78CA-47C2-80B6-7F2B1969E1C4}" sibTransId="{43D753C8-B0FE-4757-936B-1405D0F72CCC}"/>
    <dgm:cxn modelId="{FDA57DA1-5CE2-4863-A28B-65DEF434B076}" srcId="{9B19C2E9-FEF1-402D-BC4B-684C2802625B}" destId="{DF40697A-B1F0-475A-9076-C6D97E2A1835}" srcOrd="1" destOrd="0" parTransId="{F6644AFB-621D-4B73-9348-13BF990124E6}" sibTransId="{462332EF-EE66-4E89-9923-BAEA5C1699F5}"/>
    <dgm:cxn modelId="{C3339950-7BF1-431D-ADA1-97E0CA42E241}" type="presParOf" srcId="{ADB49135-7785-4631-80E1-DA539FF255B7}" destId="{7E4518AC-5583-4621-928B-6CD5FD761F38}" srcOrd="0" destOrd="0" presId="urn:microsoft.com/office/officeart/2005/8/layout/arrow2"/>
    <dgm:cxn modelId="{23EBDFA6-190D-4EEE-B462-9417E52914E2}" type="presParOf" srcId="{ADB49135-7785-4631-80E1-DA539FF255B7}" destId="{445EC202-CF1E-461E-89DA-51E26F5FDE6D}" srcOrd="1" destOrd="0" presId="urn:microsoft.com/office/officeart/2005/8/layout/arrow2"/>
    <dgm:cxn modelId="{F656FF57-B78F-4107-B79E-D0DA01598983}" type="presParOf" srcId="{445EC202-CF1E-461E-89DA-51E26F5FDE6D}" destId="{2B5CD109-A532-4CAE-844B-153268B3BAF3}" srcOrd="0" destOrd="0" presId="urn:microsoft.com/office/officeart/2005/8/layout/arrow2"/>
    <dgm:cxn modelId="{A165A41C-2360-4AD0-96A6-DB9A58CBBD0F}" type="presParOf" srcId="{445EC202-CF1E-461E-89DA-51E26F5FDE6D}" destId="{8E847AFB-3233-4A7F-907B-F66F1566E90D}" srcOrd="1" destOrd="0" presId="urn:microsoft.com/office/officeart/2005/8/layout/arrow2"/>
    <dgm:cxn modelId="{7FFECE15-117D-4CB1-88E3-945C95D1D99D}" type="presParOf" srcId="{445EC202-CF1E-461E-89DA-51E26F5FDE6D}" destId="{C12049BB-EAFA-413B-B2BE-879CE79F49DF}" srcOrd="2" destOrd="0" presId="urn:microsoft.com/office/officeart/2005/8/layout/arrow2"/>
    <dgm:cxn modelId="{06B6E7B3-06C5-401A-ACD6-4CAED1397D74}" type="presParOf" srcId="{445EC202-CF1E-461E-89DA-51E26F5FDE6D}" destId="{DBE8E8A8-E944-4E05-B23B-458E31B1C5B2}" srcOrd="3" destOrd="0" presId="urn:microsoft.com/office/officeart/2005/8/layout/arrow2"/>
    <dgm:cxn modelId="{7CD2708C-2D7F-4F71-B8B5-8D9332A3F7DC}" type="presParOf" srcId="{445EC202-CF1E-461E-89DA-51E26F5FDE6D}" destId="{05AA17EF-384F-4FE4-8C3E-5EC6F2C5C9D4}" srcOrd="4" destOrd="0" presId="urn:microsoft.com/office/officeart/2005/8/layout/arrow2"/>
    <dgm:cxn modelId="{0FA9A2DE-BA41-4814-BCC8-5C65B42968C8}" type="presParOf" srcId="{445EC202-CF1E-461E-89DA-51E26F5FDE6D}" destId="{0C2956A7-7D11-4922-A227-D7D402189748}" srcOrd="5" destOrd="0" presId="urn:microsoft.com/office/officeart/2005/8/layout/arrow2"/>
    <dgm:cxn modelId="{D4206AF9-98B5-4BC8-823E-AA39D3F61CF3}" type="presParOf" srcId="{445EC202-CF1E-461E-89DA-51E26F5FDE6D}" destId="{3E82C1DF-6740-49FD-A84D-3C564671537E}" srcOrd="6" destOrd="0" presId="urn:microsoft.com/office/officeart/2005/8/layout/arrow2"/>
    <dgm:cxn modelId="{7D62A81D-E278-4450-A8C8-2E33ED5A03AF}" type="presParOf" srcId="{445EC202-CF1E-461E-89DA-51E26F5FDE6D}" destId="{48E15D47-1F76-4800-9833-0A15DA2F2613}" srcOrd="7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8070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791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700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74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1023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2951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268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2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2" y="458950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9623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916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4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1106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504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7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5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6280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945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5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97201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9460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94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69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7230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1141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70041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911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9366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22898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079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93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92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92" y="458951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3709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56205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3565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181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481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5222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4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4719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418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38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5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2913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5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12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12.03.2022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6" y="635640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40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19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8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6" y="635638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8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682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744FD0B8-A025-4811-9FFC-E22EF2B3350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12.03.2022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064F6DD2-EFA8-449B-B0E0-E34BA1A16E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9393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1423852"/>
            <a:ext cx="7772400" cy="265322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делать, если ребёнок не говорит?»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76700" y="4451123"/>
            <a:ext cx="7470447" cy="16557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– психолог Булатова Н.К.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D:\Логотип Таня-2.jpg"/>
          <p:cNvPicPr>
            <a:picLocks noChangeAspect="1" noChangeArrowheads="1"/>
          </p:cNvPicPr>
          <p:nvPr/>
        </p:nvPicPr>
        <p:blipFill>
          <a:blip r:embed="rId3" cstate="print"/>
          <a:srcRect l="22892" t="16484" r="29819" b="44952"/>
          <a:stretch>
            <a:fillRect/>
          </a:stretch>
        </p:blipFill>
        <p:spPr bwMode="auto">
          <a:xfrm>
            <a:off x="0" y="0"/>
            <a:ext cx="1189724" cy="14238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93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849293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Разделенное внимание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6" y="1285860"/>
            <a:ext cx="7886700" cy="489110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Разделенное внимание-общее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внимание для двух людей к одному и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тому же объекту.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критически важный необходимый базовый навык в развитии ребенка, начинает формироваться в 9 месяцев и закрепляется к 1,5 годам.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помощью РВ ребенок осваивает начальный этап коммуникации, обучается делиться чувствами и эмоциями.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Дефицит навыка РВ –один из критериев РАС.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"/>
            <a:ext cx="2571736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3492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Фундаментальные функции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6" y="928670"/>
            <a:ext cx="7886700" cy="524829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Моторное развитие- это фундаментальная функция, которая формируется параллельно с речью.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Упражнения на координацию, равновесие;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Чувствительность;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Глазодвигательные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дыхательные упражнения;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Взаимодействие и коммуникация в игре…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Хорошо развитые моторика и баланс –опора для развития и координации функций, которые формируют навыки устной и письменной речи.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715436" cy="14287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372512" cy="307183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900" b="1" u="sng" dirty="0" smtClean="0">
                <a:latin typeface="Times New Roman" pitchFamily="18" charset="0"/>
                <a:cs typeface="Times New Roman" pitchFamily="18" charset="0"/>
              </a:rPr>
              <a:t>Двигательная активность –</a:t>
            </a:r>
          </a:p>
          <a:p>
            <a:pPr algn="ctr">
              <a:buNone/>
            </a:pPr>
            <a:r>
              <a:rPr lang="ru-RU" sz="3900" b="1" u="sng" dirty="0" smtClean="0">
                <a:latin typeface="Times New Roman" pitchFamily="18" charset="0"/>
                <a:cs typeface="Times New Roman" pitchFamily="18" charset="0"/>
              </a:rPr>
              <a:t>основа развития речи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«При любом двигательном тренинге…упражняются не руки, а мозг…»           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Н.А.Бернштейн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«Разнообразные движения- больше информации поступает в мозг- интенсивнее процесс психического развития».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И.М.Сеченов, Б.Г.Ананьев, Р.Г.Лесгафт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071942"/>
            <a:ext cx="250032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3500438"/>
            <a:ext cx="8215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Воздействие подвижности пальцев на речевую функцию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071942"/>
            <a:ext cx="62151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«Рука-это инструмент всех инструментов»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Аристотель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«Рука – это вышедший наружу мозг»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Кант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«Ум ребёнка находится на кончиках его пальцев»                                   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Сухомлинский В.А.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142853"/>
            <a:ext cx="7886700" cy="785817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Крупная моторика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Нурия\Downloads\мотори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81562"/>
            <a:ext cx="3048000" cy="197643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628656" y="5286387"/>
            <a:ext cx="7886700" cy="8905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785794"/>
            <a:ext cx="88583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Крупная моторика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это движение крупных мышц (тела, рук, ног).  Например, бег, ходьба, прыжки, наклоны и т.д.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Крупная моторика, то есть движения крупных мышц тела, развивается гораздо раньше мелкой. Это основа, на которую впоследствии накладываются более сложные и тонкие движения мелкой моторики.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год 3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поднимается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  с пола, уверенно ходит.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год 6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м- играет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корточках, наклоняется и выпрямляется, бегает.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года-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самостоятельно садится на стул, поднимается по лестнице с опорой, толкает мяч.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года-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перешагивает через препятствия, встаёт на цыпочки, стоит на одной ноге 3 сек, поднимается, спускается по шведской стенке, крутит педали велосипеда.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Упражнения на развитие крупной моторики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Выноска 1 7"/>
          <p:cNvSpPr/>
          <p:nvPr/>
        </p:nvSpPr>
        <p:spPr>
          <a:xfrm>
            <a:off x="7500958" y="5857892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230784"/>
              <a:gd name="adj4" fmla="val -8913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массаж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носка 1 10"/>
          <p:cNvSpPr/>
          <p:nvPr/>
        </p:nvSpPr>
        <p:spPr>
          <a:xfrm>
            <a:off x="3357554" y="4500570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51680"/>
              <a:gd name="adj4" fmla="val 9074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 1 11"/>
          <p:cNvSpPr/>
          <p:nvPr/>
        </p:nvSpPr>
        <p:spPr>
          <a:xfrm>
            <a:off x="5429256" y="5214950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196456"/>
              <a:gd name="adj4" fmla="val 2202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ползание, ходьба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носка 1 12"/>
          <p:cNvSpPr/>
          <p:nvPr/>
        </p:nvSpPr>
        <p:spPr>
          <a:xfrm>
            <a:off x="3500430" y="5286388"/>
            <a:ext cx="1357322" cy="612648"/>
          </a:xfrm>
          <a:prstGeom prst="borderCallout1">
            <a:avLst>
              <a:gd name="adj1" fmla="val -653"/>
              <a:gd name="adj2" fmla="val 94067"/>
              <a:gd name="adj3" fmla="val -196456"/>
              <a:gd name="adj4" fmla="val 9545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прыжки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 1 13"/>
          <p:cNvSpPr/>
          <p:nvPr/>
        </p:nvSpPr>
        <p:spPr>
          <a:xfrm>
            <a:off x="7000892" y="4929198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130784"/>
              <a:gd name="adj4" fmla="val -8037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велосипед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носка 1 15"/>
          <p:cNvSpPr/>
          <p:nvPr/>
        </p:nvSpPr>
        <p:spPr>
          <a:xfrm>
            <a:off x="6500826" y="4143380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20337"/>
              <a:gd name="adj4" fmla="val -73638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беговел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Выноска 1 16"/>
          <p:cNvSpPr/>
          <p:nvPr/>
        </p:nvSpPr>
        <p:spPr>
          <a:xfrm>
            <a:off x="4857752" y="4429132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51680"/>
              <a:gd name="adj4" fmla="val 3751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тренажеры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ыноска 1 17"/>
          <p:cNvSpPr/>
          <p:nvPr/>
        </p:nvSpPr>
        <p:spPr>
          <a:xfrm>
            <a:off x="4500562" y="5929330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187502"/>
              <a:gd name="adj4" fmla="val 24718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бег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1"/>
            <a:ext cx="7886700" cy="1142984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Мелкая моторика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072206"/>
            <a:ext cx="7943884" cy="104756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785794"/>
            <a:ext cx="85725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движение мелких мышц тела, которые дают возможность работать с мелкими предметами. 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точных, координированных движений пальцев, развитие ловкости движений.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1 5"/>
          <p:cNvSpPr/>
          <p:nvPr/>
        </p:nvSpPr>
        <p:spPr>
          <a:xfrm>
            <a:off x="4214810" y="2857496"/>
            <a:ext cx="1357322" cy="612648"/>
          </a:xfrm>
          <a:prstGeom prst="borderCallout1">
            <a:avLst>
              <a:gd name="adj1" fmla="val -8115"/>
              <a:gd name="adj2" fmla="val 40172"/>
              <a:gd name="adj3" fmla="val -53172"/>
              <a:gd name="adj4" fmla="val 26571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1 6"/>
          <p:cNvSpPr/>
          <p:nvPr/>
        </p:nvSpPr>
        <p:spPr>
          <a:xfrm>
            <a:off x="1000100" y="2714620"/>
            <a:ext cx="1357322" cy="612648"/>
          </a:xfrm>
          <a:prstGeom prst="borderCallout1">
            <a:avLst>
              <a:gd name="adj1" fmla="val -6623"/>
              <a:gd name="adj2" fmla="val 42867"/>
              <a:gd name="adj3" fmla="val -32277"/>
              <a:gd name="adj4" fmla="val 13587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мозаика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1 7"/>
          <p:cNvSpPr/>
          <p:nvPr/>
        </p:nvSpPr>
        <p:spPr>
          <a:xfrm>
            <a:off x="3786182" y="4143380"/>
            <a:ext cx="1785950" cy="612648"/>
          </a:xfrm>
          <a:prstGeom prst="borderCallout1">
            <a:avLst>
              <a:gd name="adj1" fmla="val -15579"/>
              <a:gd name="adj2" fmla="val 20851"/>
              <a:gd name="adj3" fmla="val -253172"/>
              <a:gd name="adj4" fmla="val 1083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конструкторы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 1 8"/>
          <p:cNvSpPr/>
          <p:nvPr/>
        </p:nvSpPr>
        <p:spPr>
          <a:xfrm>
            <a:off x="2285984" y="5429264"/>
            <a:ext cx="1343028" cy="612648"/>
          </a:xfrm>
          <a:prstGeom prst="borderCallout1">
            <a:avLst>
              <a:gd name="adj1" fmla="val -412594"/>
              <a:gd name="adj2" fmla="val 249029"/>
              <a:gd name="adj3" fmla="val -11381"/>
              <a:gd name="adj4" fmla="val 28281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лепка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носка 1 9"/>
          <p:cNvSpPr/>
          <p:nvPr/>
        </p:nvSpPr>
        <p:spPr>
          <a:xfrm>
            <a:off x="6715140" y="2928934"/>
            <a:ext cx="1500198" cy="612648"/>
          </a:xfrm>
          <a:prstGeom prst="borderCallout1">
            <a:avLst>
              <a:gd name="adj1" fmla="val 2332"/>
              <a:gd name="adj2" fmla="val 33724"/>
              <a:gd name="adj3" fmla="val -63620"/>
              <a:gd name="adj4" fmla="val -3778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пальчиковая гимнастика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носка 1 10"/>
          <p:cNvSpPr/>
          <p:nvPr/>
        </p:nvSpPr>
        <p:spPr>
          <a:xfrm>
            <a:off x="6858016" y="5072074"/>
            <a:ext cx="1500198" cy="612648"/>
          </a:xfrm>
          <a:prstGeom prst="borderCallout1">
            <a:avLst>
              <a:gd name="adj1" fmla="val -18563"/>
              <a:gd name="adj2" fmla="val 21533"/>
              <a:gd name="adj3" fmla="val -394963"/>
              <a:gd name="adj4" fmla="val -8715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резать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ножницами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 1 11"/>
          <p:cNvSpPr/>
          <p:nvPr/>
        </p:nvSpPr>
        <p:spPr>
          <a:xfrm>
            <a:off x="7215206" y="3929066"/>
            <a:ext cx="1414466" cy="612648"/>
          </a:xfrm>
          <a:prstGeom prst="borderCallout1">
            <a:avLst>
              <a:gd name="adj1" fmla="val 33675"/>
              <a:gd name="adj2" fmla="val -3161"/>
              <a:gd name="adj3" fmla="val -218843"/>
              <a:gd name="adj4" fmla="val -11592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рисование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ыноска 1 12"/>
          <p:cNvSpPr/>
          <p:nvPr/>
        </p:nvSpPr>
        <p:spPr>
          <a:xfrm>
            <a:off x="1643042" y="4572008"/>
            <a:ext cx="1571636" cy="612648"/>
          </a:xfrm>
          <a:prstGeom prst="borderCallout1">
            <a:avLst>
              <a:gd name="adj1" fmla="val -18563"/>
              <a:gd name="adj2" fmla="val 82430"/>
              <a:gd name="adj3" fmla="val -244217"/>
              <a:gd name="adj4" fmla="val 1438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песок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 1 13"/>
          <p:cNvSpPr/>
          <p:nvPr/>
        </p:nvSpPr>
        <p:spPr>
          <a:xfrm>
            <a:off x="785786" y="3714752"/>
            <a:ext cx="1571636" cy="612648"/>
          </a:xfrm>
          <a:prstGeom prst="borderCallout1">
            <a:avLst>
              <a:gd name="adj1" fmla="val -15578"/>
              <a:gd name="adj2" fmla="val 100466"/>
              <a:gd name="adj3" fmla="val -154665"/>
              <a:gd name="adj4" fmla="val 175884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шнуровка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ыноска 1 14"/>
          <p:cNvSpPr/>
          <p:nvPr/>
        </p:nvSpPr>
        <p:spPr>
          <a:xfrm>
            <a:off x="4714876" y="5357826"/>
            <a:ext cx="1571636" cy="612648"/>
          </a:xfrm>
          <a:prstGeom prst="borderCallout1">
            <a:avLst>
              <a:gd name="adj1" fmla="val -336474"/>
              <a:gd name="adj2" fmla="val -47896"/>
              <a:gd name="adj3" fmla="val 3544"/>
              <a:gd name="adj4" fmla="val -91169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777855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Моторное планирование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01122" cy="481966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Мостик между сенсомоторной и интеллектуальной  функциями мозга.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Моторное планирование появляется в случае новых задач, новых непривычных ситуаций, новых материалов, новых действий.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Нужно менять сюжет игры, не бояться вносить новое.</a:t>
            </a:r>
          </a:p>
          <a:p>
            <a:endParaRPr lang="ru-RU" dirty="0"/>
          </a:p>
        </p:txBody>
      </p:sp>
      <p:pic>
        <p:nvPicPr>
          <p:cNvPr id="4" name="Picture 6" descr="C:\Users\Нурия\Downloads\attachment (14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286256"/>
            <a:ext cx="2571768" cy="2214578"/>
          </a:xfrm>
          <a:prstGeom prst="rect">
            <a:avLst/>
          </a:prstGeom>
          <a:noFill/>
        </p:spPr>
      </p:pic>
      <p:pic>
        <p:nvPicPr>
          <p:cNvPr id="5" name="Picture 2" descr="C:\Users\Нурия\Downloads\attachment (6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38" y="4357694"/>
            <a:ext cx="2500362" cy="2071702"/>
          </a:xfrm>
          <a:prstGeom prst="rect">
            <a:avLst/>
          </a:prstGeom>
          <a:noFill/>
        </p:spPr>
      </p:pic>
      <p:pic>
        <p:nvPicPr>
          <p:cNvPr id="6" name="Picture 3" descr="C:\Users\Нурия\Downloads\attachment (9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286256"/>
            <a:ext cx="2714644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63497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Понимание речи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6" y="1000108"/>
            <a:ext cx="7886700" cy="5176855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Речь взрослого должна быть интонационно окрашена и  сопровождаться улыбкой.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время ежедневных процедур озвучивать и показывать предметы.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Инструкции давать краткие, ёмкие: «дай»,  «возьми».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сенсорные системы.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Существуют заболевания, при которых отмечается нарушение понимания речи – тугоухость, аутизм, алалия, некоторые генетические заболевания, при синдроме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Маугли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886700" cy="720079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Игры для запуска и обогащения речи ребёнка: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72" y="1357298"/>
          <a:ext cx="8372506" cy="5033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920731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Нормы игровых навыков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28650" y="1357298"/>
          <a:ext cx="7886700" cy="4819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Игры со словами из 1-2-х слогов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«Кати!»          6. «Сиди!»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«Лови!»          7. «Лети!»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«Беги!»           8. «Лечи!»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4.»На!»               9. «Лежи!»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«Дай!»            10. «Плыви!»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 с простой фразой</a:t>
            </a:r>
            <a:r>
              <a:rPr lang="ru-RU" dirty="0" smtClean="0"/>
              <a:t>   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3"/>
            <a:ext cx="7886700" cy="1143008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Речь:</a:t>
            </a:r>
            <a:b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35719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i="1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 важнейший инструмент познания и мышления;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не только функция органов артикуляции, но и результат согласованной деятельности нескольких областей головного мозга;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-это показатель интеллектуального и культурного развития человека,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важное условие становления личности.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Связная речь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-это смысловое развёрнутое высказывание,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обеспечивающее общение и взаимопонимание между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людьми.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4500570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Характеристика речи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2066" y="4500570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понятность для собеседника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5143512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Функция речи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72066" y="5214950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коммуникативная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1472" y="5857892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Формы речи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72066" y="5857892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диалог, монолог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929058" y="4572008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929058" y="5857892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929058" y="5214950"/>
            <a:ext cx="978408" cy="484632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b="1" u="sng" dirty="0" smtClean="0">
                <a:latin typeface="Times New Roman"/>
                <a:cs typeface="Times New Roman"/>
              </a:rPr>
              <a:t/>
            </a:r>
            <a:br>
              <a:rPr lang="en-US" sz="2400" b="1" u="sng" dirty="0" smtClean="0">
                <a:latin typeface="Times New Roman"/>
                <a:cs typeface="Times New Roman"/>
              </a:rPr>
            </a:br>
            <a:endParaRPr lang="ru-RU" sz="2700" dirty="0">
              <a:solidFill>
                <a:srgbClr val="3523A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5857892"/>
            <a:ext cx="7146342" cy="103170"/>
          </a:xfrm>
        </p:spPr>
        <p:txBody>
          <a:bodyPr>
            <a:normAutofit fontScale="25000" lnSpcReduction="20000"/>
          </a:bodyPr>
          <a:lstStyle/>
          <a:p>
            <a:endParaRPr lang="ru-RU" sz="2200" dirty="0" smtClean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sz="2200" dirty="0">
              <a:latin typeface="Times New Roman"/>
              <a:cs typeface="Times New Roman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14282" y="1071546"/>
            <a:ext cx="2786082" cy="92869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Сбалансированное питание</a:t>
            </a:r>
          </a:p>
          <a:p>
            <a:pPr algn="ctr" defTabSz="457200"/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142852"/>
            <a:ext cx="7786742" cy="7143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Комплексная помощь для развития речи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14282" y="4429132"/>
            <a:ext cx="2714644" cy="9144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Песочная терапия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86512" y="1142984"/>
            <a:ext cx="2643206" cy="92869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Стихи с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договариванием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14282" y="2214554"/>
            <a:ext cx="2643174" cy="8646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Массаж, ритмика</a:t>
            </a:r>
          </a:p>
          <a:p>
            <a:pPr algn="ctr" defTabSz="457200"/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357950" y="4429132"/>
            <a:ext cx="2643206" cy="10001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Арт-терапия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86116" y="1643050"/>
            <a:ext cx="2714644" cy="100013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Мозжечковая стимуляция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29388" y="2357430"/>
            <a:ext cx="2571768" cy="92869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Сортировка </a:t>
            </a:r>
          </a:p>
          <a:p>
            <a:pPr algn="ctr" defTabSz="457200"/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428992" y="5214950"/>
            <a:ext cx="2844410" cy="10715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Специалисты: невролог, психолог, логопед, дефектолог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357950" y="3500438"/>
            <a:ext cx="2643206" cy="8646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Настольные игры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28992" y="3000372"/>
            <a:ext cx="2714644" cy="78581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Пальчиковая гимнастика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28992" y="4000504"/>
            <a:ext cx="2714644" cy="1000132"/>
          </a:xfrm>
          <a:prstGeom prst="roundRect">
            <a:avLst>
              <a:gd name="adj" fmla="val 1483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Игровая терапия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85720" y="5500702"/>
            <a:ext cx="2714644" cy="9144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Сказкотерапия</a:t>
            </a:r>
            <a:endParaRPr lang="ru-RU" sz="2000" b="1" dirty="0" smtClean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85720" y="3286124"/>
            <a:ext cx="2500298" cy="8646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Подвижные игры</a:t>
            </a:r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429388" y="5572140"/>
            <a:ext cx="2500298" cy="8646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Мнемотехника</a:t>
            </a:r>
          </a:p>
          <a:p>
            <a:pPr algn="ctr" defTabSz="457200"/>
            <a:endParaRPr lang="ru-RU" sz="20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0800000" flipV="1">
            <a:off x="3071802" y="1000108"/>
            <a:ext cx="1071570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4643438" y="1000108"/>
            <a:ext cx="1500198" cy="4286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>
            <a:off x="4250529" y="1178703"/>
            <a:ext cx="42862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654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65129"/>
            <a:ext cx="8858311" cy="8492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Обращаться к специалистам нужно, если: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1" y="1357298"/>
            <a:ext cx="7886700" cy="48196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-замечены проблемы со слухом;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 ребёнка заторможенная реакция;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-отстает в физическом или моторном развитии;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-проявляется пассивное поведение, не оживляется при виде мамы, не интересуется игрушками вообще;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речевая имитация есть, а речи (речевой осмысленной программы) нет, повторяет одни и те же фразы, лишенные смысла;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-говорит о себе в третьем лице.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6349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Рекомендации родителям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36" cy="517685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Занимайтесь речевым развитием ребёнка ответственно и системно.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Общайтесь с малышом с первых месяцев его жизни. Процесс созревания запускается с самого рождения и до 6 месяцев начинает закладываться фундамент речевого аппарата. Это должна делать не только мама, но и все остальные окружающие ребенка люди.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Разговаривайте с ребенком во время всех видов деятельности: когда готовите  еду, одеваете или раздеваете  ребенка, помогаете мыть руки, играете, гуляете и т.д.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Играйте с ребёнком много и качественно. В процессе игры вызывайте положительные эмоции. Совместные игры стимулируют речь. От имитации, подражания- к сложным сюжетно-ролевым играм.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Глаза в глаза. Когда вы играете с ребёнком, сидите напротив на уровне глаз, чтобы он мог видеть вашу артикуляцию.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Говорите короткими фразами. Не стоит «сюсюкать», искажая речь, давая малышу неверные образцы для подражания.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63497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Рекомендации родителям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36" cy="5176855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Читайте как можно больше ритмических стишков и песенок, это помогает ребенку запомнить новую информацию.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процессе рассматривания книжки, объясняйте малышу, что изображено на бумаге. Просите его показывать картинки, которые вы будете называть.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Особое внимание следует уделять развитию крупной и мелкой моторики. В возрасте 2-3 лет навыки по моторике уже имеются, но они не совсем совершенные.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Хвалите за любую попытку сказать.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285729"/>
            <a:ext cx="7886700" cy="642941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Игры и игрушки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000504"/>
            <a:ext cx="30014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Нурия\Downloads\сортер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357298"/>
            <a:ext cx="2643206" cy="2032000"/>
          </a:xfrm>
          <a:prstGeom prst="rect">
            <a:avLst/>
          </a:prstGeom>
          <a:noFill/>
        </p:spPr>
      </p:pic>
      <p:pic>
        <p:nvPicPr>
          <p:cNvPr id="3075" name="Picture 3" descr="C:\Users\Нурия\Downloads\сортер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4000504"/>
            <a:ext cx="2571768" cy="2143140"/>
          </a:xfrm>
          <a:prstGeom prst="rect">
            <a:avLst/>
          </a:prstGeom>
          <a:noFill/>
        </p:spPr>
      </p:pic>
      <p:pic>
        <p:nvPicPr>
          <p:cNvPr id="6" name="Picture 2" descr="C:\Users\Нурия\Downloads\сортер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285860"/>
            <a:ext cx="2928926" cy="2071702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1428736"/>
            <a:ext cx="235745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Нурия\Downloads\IMG_34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3929066"/>
            <a:ext cx="2357454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Настольные</a:t>
            </a:r>
            <a:b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игры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500042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30622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Users\Нурия\Downloads\IMG_3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428604"/>
            <a:ext cx="3000396" cy="242251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357562"/>
            <a:ext cx="300355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786058"/>
            <a:ext cx="2286016" cy="247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ctrTitle"/>
          </p:nvPr>
        </p:nvSpPr>
        <p:spPr>
          <a:xfrm>
            <a:off x="445478" y="1"/>
            <a:ext cx="8522677" cy="558799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Рекомендуемая литература:</a:t>
            </a:r>
            <a:endParaRPr lang="ru-RU" sz="28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31" name="Picture 7" descr="C:\Users\Нурия\Downloads\лит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2215874"/>
            <a:ext cx="5640404" cy="9525000"/>
          </a:xfrm>
          <a:prstGeom prst="rect">
            <a:avLst/>
          </a:prstGeom>
          <a:noFill/>
        </p:spPr>
      </p:pic>
      <p:sp>
        <p:nvSpPr>
          <p:cNvPr id="10242" name="AutoShape 2" descr="Книги для развития речи у ребе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85794"/>
            <a:ext cx="3398837" cy="506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 descr="C:\Users\Нурия\Downloads\knigi-razvitie-rechy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785794"/>
            <a:ext cx="5000660" cy="51054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2231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365129"/>
            <a:ext cx="7886700" cy="777855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Психологическая база речи: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6" y="1428736"/>
            <a:ext cx="7886700" cy="474822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Речь напрямую связана со всеми психическими процессами: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5000636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ощущения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00562" y="3286124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восприятие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2500306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память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1538" y="3857628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мышление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4500570"/>
            <a:ext cx="3143272" cy="50006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ru-RU" sz="28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внимание</a:t>
            </a:r>
            <a:endParaRPr lang="ru-RU" sz="2800" b="1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65129"/>
            <a:ext cx="7872446" cy="849293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Триггеры </a:t>
            </a:r>
            <a:r>
              <a:rPr lang="ru-RU" sz="3600" b="1" u="sng" dirty="0" err="1" smtClean="0">
                <a:latin typeface="Times New Roman" pitchFamily="18" charset="0"/>
                <a:cs typeface="Times New Roman" pitchFamily="18" charset="0"/>
              </a:rPr>
              <a:t>безречья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6" y="1428736"/>
            <a:ext cx="7886700" cy="4748227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Физиологические (неврологические, патологии органов артикуляции).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Аутоиммунные (инфекции, генетические мутации…).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Социальные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депривации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гаджеты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мультфильмы).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Экологические.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Психологические ( «мама и так понимает»).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Наследственные.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Психические (стресс, депрессия, аутизм, олигофрения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515356" cy="1214422"/>
          </a:xfrm>
        </p:spPr>
        <p:txBody>
          <a:bodyPr>
            <a:norm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Что препятствует речевому развитию ребёнка?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1538" y="1071546"/>
          <a:ext cx="7886700" cy="5137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1857364"/>
            <a:ext cx="8215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42852"/>
            <a:ext cx="8786874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Нормы развития речи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С 2 месяцев –издаёт звуки, когда говорит взрослый;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С 3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месяцев-частое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гуление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С 6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месяцев-повторяет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одни и те же звуки, изменяет силу и высоту голоса, появляются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слоги-на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ба, па…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С 9 месяцев- удваивает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слоги-баба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, мама,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дада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 период с 1 года до 1,5 </a:t>
            </a:r>
            <a:r>
              <a:rPr lang="ru-RU" sz="2000" b="1" u="sng" dirty="0" err="1" smtClean="0">
                <a:latin typeface="Times New Roman" pitchFamily="18" charset="0"/>
                <a:cs typeface="Times New Roman" pitchFamily="18" charset="0"/>
              </a:rPr>
              <a:t>лет-появляются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 первые слова, словарный запас от 8 до 12 простых слов;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В 1,5 года-  даёт несколько предметов по просьбе. Смотрит на картинки, реагирует на запрет, повторяет слоги, слова;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 2 годам –быстрое увеличение словарного запаса, появляется простая фраза;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 3-4  годам  -интенсивное развитие речи, бурное формирование фразовой речи, определяет цвет, форму, вкус, фактуру, используя слова определения, полностью понимает обращенную речь;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 5-6 годам формируется  фонематическое восприятие, правильное звукопроизношение, словарный запас 2-3 тысячи слов;</a:t>
            </a: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К 6-7 годам овладевают звуковым анализом и синтезом, усваивают грамматические правила.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92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6" y="285729"/>
            <a:ext cx="7886700" cy="928694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Речевые нарушения</a:t>
            </a:r>
            <a:b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60%детей в возрасте 4-7 лет имеют: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6" y="1643050"/>
            <a:ext cx="7872434" cy="453391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52%-дефекты звукопроизношения;</a:t>
            </a:r>
          </a:p>
          <a:p>
            <a:pPr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20% -стёртая форма дизартрии;</a:t>
            </a:r>
          </a:p>
          <a:p>
            <a:pPr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25% -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несформированность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функции словоизменения.</a:t>
            </a:r>
          </a:p>
          <a:p>
            <a:pPr algn="ctr"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Младшие школьники:</a:t>
            </a:r>
          </a:p>
          <a:p>
            <a:pPr>
              <a:buFont typeface="Wingdings" pitchFamily="2" charset="2"/>
              <a:buChar char="Ø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30%-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дислексия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37%-дисграфия.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65129"/>
            <a:ext cx="8229636" cy="1063607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Этапы работы над стимуляцией речи: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8372512" cy="489110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Доречевой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этап развития речи- крик, плач,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лепет,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псевдослова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подражать (имитация);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разделённое внимание (совместное);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мотивация к общению и сотрудничеству со взрослым, зрительный контакт;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понимание речи;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готовность речевого аппарата.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важные компоненты, фундамент, от прочности которого будет зависеть качество речи и скорость овладения ею.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3"/>
            <a:ext cx="8786874" cy="928694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>Имитация:</a:t>
            </a:r>
            <a:endParaRPr lang="ru-RU" sz="36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000109"/>
            <a:ext cx="8501122" cy="2571767"/>
          </a:xfrm>
        </p:spPr>
        <p:txBody>
          <a:bodyPr>
            <a:normAutofit fontScale="62500" lnSpcReduction="20000"/>
          </a:bodyPr>
          <a:lstStyle/>
          <a:p>
            <a:pPr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 способность повторять действия, движения, звуки, копировать поведение взрослых и т.д.; </a:t>
            </a:r>
          </a:p>
          <a:p>
            <a:pPr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способность к имитации — это первоочередная задача, которая должна стоять перед родителями;</a:t>
            </a:r>
          </a:p>
          <a:p>
            <a:pPr>
              <a:buFontTx/>
              <a:buChar char="-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выполняем упражнения на имитацию- занимаемся сидя друг напротив друга за столом или на полу, на пространстве, ограниченном ковром.</a:t>
            </a:r>
          </a:p>
          <a:p>
            <a:pPr algn="ctr">
              <a:buNone/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Игры на развитие общего подражания имеют своей целью развитие понимания речи</a:t>
            </a:r>
          </a:p>
          <a:p>
            <a:pPr algn="ctr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носка 1 3"/>
          <p:cNvSpPr/>
          <p:nvPr/>
        </p:nvSpPr>
        <p:spPr>
          <a:xfrm>
            <a:off x="1285852" y="4357694"/>
            <a:ext cx="1785950" cy="612648"/>
          </a:xfrm>
          <a:prstGeom prst="borderCallout1">
            <a:avLst>
              <a:gd name="adj1" fmla="val -5131"/>
              <a:gd name="adj2" fmla="val 13171"/>
              <a:gd name="adj3" fmla="val -57650"/>
              <a:gd name="adj4" fmla="val 10862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крупномоторнаяимитация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1 5"/>
          <p:cNvSpPr/>
          <p:nvPr/>
        </p:nvSpPr>
        <p:spPr>
          <a:xfrm>
            <a:off x="6143636" y="4357694"/>
            <a:ext cx="1785950" cy="612648"/>
          </a:xfrm>
          <a:prstGeom prst="borderCallout1">
            <a:avLst>
              <a:gd name="adj1" fmla="val 29198"/>
              <a:gd name="adj2" fmla="val -6797"/>
              <a:gd name="adj3" fmla="val -63620"/>
              <a:gd name="adj4" fmla="val -6033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имитация с предметами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1 6"/>
          <p:cNvSpPr/>
          <p:nvPr/>
        </p:nvSpPr>
        <p:spPr>
          <a:xfrm>
            <a:off x="1714480" y="5500702"/>
            <a:ext cx="1785950" cy="612648"/>
          </a:xfrm>
          <a:prstGeom prst="borderCallout1">
            <a:avLst>
              <a:gd name="adj1" fmla="val -9608"/>
              <a:gd name="adj2" fmla="val 71026"/>
              <a:gd name="adj3" fmla="val -214366"/>
              <a:gd name="adj4" fmla="val 1255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имитация звуков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 1 8"/>
          <p:cNvSpPr/>
          <p:nvPr/>
        </p:nvSpPr>
        <p:spPr>
          <a:xfrm>
            <a:off x="5000628" y="5429264"/>
            <a:ext cx="2357454" cy="642942"/>
          </a:xfrm>
          <a:prstGeom prst="borderCallout1">
            <a:avLst>
              <a:gd name="adj1" fmla="val -22494"/>
              <a:gd name="adj2" fmla="val 20758"/>
              <a:gd name="adj3" fmla="val -186517"/>
              <a:gd name="adj4" fmla="val -2038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образцу движений и звуков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99006" y="3357562"/>
            <a:ext cx="4545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формирования навыка имитации: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4674</TotalTime>
  <Words>1066</Words>
  <Application>Microsoft Office PowerPoint</Application>
  <PresentationFormat>Экран (4:3)</PresentationFormat>
  <Paragraphs>213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2_Тема Office</vt:lpstr>
      <vt:lpstr>Тема Office</vt:lpstr>
      <vt:lpstr>5_Тема Office</vt:lpstr>
      <vt:lpstr>    «Что делать, если ребёнок не говорит?» </vt:lpstr>
      <vt:lpstr>Речь: </vt:lpstr>
      <vt:lpstr>Психологическая база речи:</vt:lpstr>
      <vt:lpstr>Триггеры безречья</vt:lpstr>
      <vt:lpstr>Что препятствует речевому развитию ребёнка?</vt:lpstr>
      <vt:lpstr>Слайд 6</vt:lpstr>
      <vt:lpstr>Речевые нарушения 60%детей в возрасте 4-7 лет имеют:</vt:lpstr>
      <vt:lpstr>Этапы работы над стимуляцией речи:</vt:lpstr>
      <vt:lpstr>Имитация:</vt:lpstr>
      <vt:lpstr>Разделенное внимание</vt:lpstr>
      <vt:lpstr>Фундаментальные функции</vt:lpstr>
      <vt:lpstr>                        </vt:lpstr>
      <vt:lpstr>Крупная моторика</vt:lpstr>
      <vt:lpstr>Мелкая моторика</vt:lpstr>
      <vt:lpstr>Моторное планирование</vt:lpstr>
      <vt:lpstr>Понимание речи</vt:lpstr>
      <vt:lpstr> Игры для запуска и обогащения речи ребёнка:</vt:lpstr>
      <vt:lpstr>Нормы игровых навыков</vt:lpstr>
      <vt:lpstr>Игры со словами из 1-2-х слогов</vt:lpstr>
      <vt:lpstr> </vt:lpstr>
      <vt:lpstr> Обращаться к специалистам нужно, если: </vt:lpstr>
      <vt:lpstr>Рекомендации родителям:</vt:lpstr>
      <vt:lpstr>Рекомендации родителям:</vt:lpstr>
      <vt:lpstr>Игры и игрушки</vt:lpstr>
      <vt:lpstr>Настольные  игры</vt:lpstr>
      <vt:lpstr>Рекомендуемая 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Психосоматика в детско-родительских отношениях</dc:title>
  <dc:creator>Овсянникова Т.Ю.</dc:creator>
  <cp:lastModifiedBy>Нурия</cp:lastModifiedBy>
  <cp:revision>457</cp:revision>
  <dcterms:created xsi:type="dcterms:W3CDTF">2020-02-10T04:06:16Z</dcterms:created>
  <dcterms:modified xsi:type="dcterms:W3CDTF">2022-03-12T14:46:48Z</dcterms:modified>
</cp:coreProperties>
</file>