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6" r:id="rId1"/>
  </p:sldMasterIdLst>
  <p:sldIdLst>
    <p:sldId id="258" r:id="rId2"/>
    <p:sldId id="260" r:id="rId3"/>
    <p:sldId id="256" r:id="rId4"/>
    <p:sldId id="257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8" d="100"/>
          <a:sy n="68" d="100"/>
        </p:scale>
        <p:origin x="-56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pPr/>
              <a:t>11/22/2022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9C37B-1D36-470B-8223-D6C91242EC14}" type="datetimeFigureOut">
              <a:rPr lang="en-US" dirty="0"/>
              <a:pPr/>
              <a:t>11/22/2022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6F52A-A82B-47A2-A83A-8C4C91F2D59F}" type="datetimeFigureOut">
              <a:rPr lang="en-US" dirty="0"/>
              <a:pPr/>
              <a:t>11/22/2022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A7B3-6521-4DCA-87E5-044747A908C1}" type="datetimeFigureOut">
              <a:rPr lang="en-US" dirty="0"/>
              <a:pPr/>
              <a:t>11/22/2022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pPr/>
              <a:t>11/22/2022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34690-1557-4C89-A502-4959FE7FAD70}" type="datetimeFigureOut">
              <a:rPr lang="en-US" dirty="0"/>
              <a:pPr/>
              <a:t>11/22/2022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4976-E339-4826-83B7-FBD03F55ECF8}" type="datetimeFigureOut">
              <a:rPr lang="en-US" dirty="0"/>
              <a:pPr/>
              <a:t>11/22/2022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7C31-9E7A-4F99-8774-A0E530DE1A42}" type="datetimeFigureOut">
              <a:rPr lang="en-US" dirty="0"/>
              <a:pPr/>
              <a:t>11/22/2022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504F-A551-4DE0-9316-4DCD1D8CC752}" type="datetimeFigureOut">
              <a:rPr lang="en-US" dirty="0"/>
              <a:pPr/>
              <a:t>11/22/2022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E4249-C0D0-4B06-8692-E8BB871AF643}" type="datetimeFigureOut">
              <a:rPr lang="en-US" dirty="0"/>
              <a:pPr/>
              <a:t>11/22/2022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042B0DB6-F5C7-45FB-8CF3-31B45F9C2DAC}" type="datetimeFigureOut">
              <a:rPr lang="en-US" dirty="0"/>
              <a:pPr/>
              <a:t>11/22/2022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1160EA64-D806-43AC-9DF2-F8C432F32B4C}" type="datetimeFigureOut">
              <a:rPr lang="en-US" dirty="0"/>
              <a:pPr/>
              <a:t>11/22/2022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713C069-12C7-44AE-1FB3-29F54BDE123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/>
              <a:t>ПРЕДЛОЖЕНИЯ</a:t>
            </a:r>
            <a:br>
              <a:rPr lang="ru-RU" b="1" dirty="0"/>
            </a:br>
            <a:r>
              <a:rPr lang="ru-RU" b="1" dirty="0"/>
              <a:t> ПОЛНЫЕ И НЕПОЛНЫЕ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BF7FA04A-12AE-BAD4-069F-E666B958A8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 flipV="1">
            <a:off x="9451086" y="5592437"/>
            <a:ext cx="45719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211748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713C069-12C7-44AE-1FB3-29F54BDE12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2010" y="116458"/>
            <a:ext cx="9704715" cy="828135"/>
          </a:xfrm>
        </p:spPr>
        <p:txBody>
          <a:bodyPr>
            <a:normAutofit fontScale="90000"/>
          </a:bodyPr>
          <a:lstStyle/>
          <a:p>
            <a:r>
              <a:rPr lang="ru-RU" dirty="0"/>
              <a:t>Неполные предложения</a:t>
            </a:r>
            <a:br>
              <a:rPr lang="ru-RU" dirty="0"/>
            </a:br>
            <a:r>
              <a:rPr lang="ru-RU" sz="2000" b="1" dirty="0"/>
              <a:t>Не хватает или главного, или зависимого слова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BF7FA04A-12AE-BAD4-069F-E666B958A8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48906" y="1604513"/>
            <a:ext cx="10144664" cy="4977442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xmlns="" id="{80D569FE-2F19-502E-4477-132D3275FE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52993943"/>
              </p:ext>
            </p:extLst>
          </p:nvPr>
        </p:nvGraphicFramePr>
        <p:xfrm>
          <a:off x="1199072" y="1112808"/>
          <a:ext cx="9678836" cy="52276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59184">
                  <a:extLst>
                    <a:ext uri="{9D8B030D-6E8A-4147-A177-3AD203B41FA5}">
                      <a16:colId xmlns:a16="http://schemas.microsoft.com/office/drawing/2014/main" xmlns="" val="3504627460"/>
                    </a:ext>
                  </a:extLst>
                </a:gridCol>
                <a:gridCol w="3267495">
                  <a:extLst>
                    <a:ext uri="{9D8B030D-6E8A-4147-A177-3AD203B41FA5}">
                      <a16:colId xmlns:a16="http://schemas.microsoft.com/office/drawing/2014/main" xmlns="" val="2216918719"/>
                    </a:ext>
                  </a:extLst>
                </a:gridCol>
                <a:gridCol w="3252157">
                  <a:extLst>
                    <a:ext uri="{9D8B030D-6E8A-4147-A177-3AD203B41FA5}">
                      <a16:colId xmlns:a16="http://schemas.microsoft.com/office/drawing/2014/main" xmlns="" val="1629764668"/>
                    </a:ext>
                  </a:extLst>
                </a:gridCol>
              </a:tblGrid>
              <a:tr h="1045521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bg1"/>
                          </a:solidFill>
                        </a:rPr>
                        <a:t>Пропущенный член предложения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bg1"/>
                          </a:solidFill>
                        </a:rPr>
                        <a:t>Пример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bg1"/>
                          </a:solidFill>
                        </a:rPr>
                        <a:t>Восстанавливается из предыдущего предложения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78167901"/>
                  </a:ext>
                </a:extLst>
              </a:tr>
              <a:tr h="1045521">
                <a:tc>
                  <a:txBody>
                    <a:bodyPr/>
                    <a:lstStyle/>
                    <a:p>
                      <a:r>
                        <a:rPr lang="ru-RU" b="1" dirty="0"/>
                        <a:t>Подлежащее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Как твёрдо в роль свою вошла</a:t>
                      </a:r>
                      <a:r>
                        <a:rPr lang="ru-RU" dirty="0"/>
                        <a:t>? </a:t>
                      </a:r>
                      <a:r>
                        <a:rPr lang="ru-RU" b="1" dirty="0">
                          <a:solidFill>
                            <a:srgbClr val="FF0000"/>
                          </a:solidFill>
                        </a:rPr>
                        <a:t>КТО?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bg1"/>
                          </a:solidFill>
                        </a:rPr>
                        <a:t>Как </a:t>
                      </a:r>
                      <a:r>
                        <a:rPr lang="ru-RU" b="1" dirty="0" err="1">
                          <a:solidFill>
                            <a:schemeClr val="bg1"/>
                          </a:solidFill>
                        </a:rPr>
                        <a:t>изменилася</a:t>
                      </a:r>
                      <a:r>
                        <a:rPr lang="ru-RU" b="1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b="1" dirty="0">
                          <a:solidFill>
                            <a:srgbClr val="C00000"/>
                          </a:solidFill>
                        </a:rPr>
                        <a:t>ТАТЬЯНА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684956295"/>
                  </a:ext>
                </a:extLst>
              </a:tr>
              <a:tr h="1045521">
                <a:tc>
                  <a:txBody>
                    <a:bodyPr/>
                    <a:lstStyle/>
                    <a:p>
                      <a:r>
                        <a:rPr lang="ru-RU" b="1" dirty="0"/>
                        <a:t>Дополнение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А я так на руки брала! А я так за уши драла! </a:t>
                      </a:r>
                      <a:r>
                        <a:rPr lang="ru-RU" b="1" dirty="0">
                          <a:solidFill>
                            <a:srgbClr val="C00000"/>
                          </a:solidFill>
                        </a:rPr>
                        <a:t> КОГО?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bg1"/>
                          </a:solidFill>
                        </a:rPr>
                        <a:t>Как Таня выросла! </a:t>
                      </a:r>
                    </a:p>
                    <a:p>
                      <a:r>
                        <a:rPr lang="ru-RU" b="1" dirty="0">
                          <a:solidFill>
                            <a:schemeClr val="bg1"/>
                          </a:solidFill>
                        </a:rPr>
                        <a:t>Давно ль я, кажется,</a:t>
                      </a:r>
                      <a:r>
                        <a:rPr lang="ru-RU" b="1" dirty="0">
                          <a:solidFill>
                            <a:srgbClr val="C00000"/>
                          </a:solidFill>
                        </a:rPr>
                        <a:t> </a:t>
                      </a:r>
                    </a:p>
                    <a:p>
                      <a:r>
                        <a:rPr lang="ru-RU" b="1" dirty="0">
                          <a:solidFill>
                            <a:srgbClr val="C00000"/>
                          </a:solidFill>
                        </a:rPr>
                        <a:t>ТЕБЯ</a:t>
                      </a: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b="1" dirty="0">
                          <a:solidFill>
                            <a:schemeClr val="bg1"/>
                          </a:solidFill>
                        </a:rPr>
                        <a:t>крестила?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89265977"/>
                  </a:ext>
                </a:extLst>
              </a:tr>
              <a:tr h="1045521">
                <a:tc>
                  <a:txBody>
                    <a:bodyPr/>
                    <a:lstStyle/>
                    <a:p>
                      <a:r>
                        <a:rPr lang="ru-RU" b="1" dirty="0"/>
                        <a:t>Сказуемое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Только не на улицу, а вот отсюда, через чёрный ход, а там дворами! </a:t>
                      </a:r>
                      <a:r>
                        <a:rPr lang="ru-RU" b="1" dirty="0">
                          <a:solidFill>
                            <a:srgbClr val="C00000"/>
                          </a:solidFill>
                        </a:rPr>
                        <a:t>ЧТО ДЕЛАТЬ?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rgbClr val="C00000"/>
                          </a:solidFill>
                        </a:rPr>
                        <a:t>БЕГИТЕ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52002307"/>
                  </a:ext>
                </a:extLst>
              </a:tr>
              <a:tr h="1045521"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bg1"/>
                          </a:solidFill>
                        </a:rPr>
                        <a:t>Сразу несколько членов предложения, в том числе ГО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Давно ли? </a:t>
                      </a:r>
                      <a:r>
                        <a:rPr lang="ru-RU" b="1" dirty="0">
                          <a:solidFill>
                            <a:srgbClr val="C00000"/>
                          </a:solidFill>
                        </a:rPr>
                        <a:t>КТО? ЧТО?</a:t>
                      </a:r>
                    </a:p>
                    <a:p>
                      <a:r>
                        <a:rPr lang="ru-RU" dirty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ru-RU" b="1" dirty="0">
                          <a:solidFill>
                            <a:srgbClr val="C00000"/>
                          </a:solidFill>
                        </a:rPr>
                        <a:t>ЧТО ДЕЛАЕШЬ?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 </a:t>
                      </a:r>
                      <a:r>
                        <a:rPr lang="ru-RU" b="1" dirty="0">
                          <a:solidFill>
                            <a:srgbClr val="C00000"/>
                          </a:solidFill>
                        </a:rPr>
                        <a:t>ТЫ СОЧИНЯЕШЬ «РЕКВИЕМ»?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084788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0117826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713C069-12C7-44AE-1FB3-29F54BDE12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8056" y="267419"/>
            <a:ext cx="8991600" cy="998143"/>
          </a:xfrm>
        </p:spPr>
        <p:txBody>
          <a:bodyPr/>
          <a:lstStyle/>
          <a:p>
            <a:r>
              <a:rPr lang="ru-RU" dirty="0"/>
              <a:t>Неполные предложения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BF7FA04A-12AE-BAD4-069F-E666B958A8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1540" y="1682151"/>
            <a:ext cx="11628407" cy="3910287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ru-RU" sz="2400" b="1" dirty="0">
                <a:solidFill>
                  <a:schemeClr val="bg1"/>
                </a:solidFill>
              </a:rPr>
              <a:t> ИСПОЛЬЗУЮТСЯ</a:t>
            </a:r>
          </a:p>
          <a:p>
            <a:pPr marL="457200" indent="-457200">
              <a:buAutoNum type="arabicPeriod"/>
            </a:pPr>
            <a:endParaRPr lang="ru-RU" b="1" dirty="0">
              <a:solidFill>
                <a:schemeClr val="bg1"/>
              </a:solidFill>
            </a:endParaRPr>
          </a:p>
          <a:p>
            <a:r>
              <a:rPr lang="ru-RU" sz="2400" b="1" dirty="0">
                <a:solidFill>
                  <a:schemeClr val="bg1"/>
                </a:solidFill>
              </a:rPr>
              <a:t>1. В  диалогах:                                              2.Во второй части сложного    предложения: </a:t>
            </a:r>
          </a:p>
          <a:p>
            <a:pPr algn="l"/>
            <a:r>
              <a:rPr lang="ru-RU" dirty="0">
                <a:solidFill>
                  <a:schemeClr val="bg1"/>
                </a:solidFill>
              </a:rPr>
              <a:t>- </a:t>
            </a:r>
            <a:r>
              <a:rPr lang="ru-RU" b="1" dirty="0">
                <a:solidFill>
                  <a:schemeClr val="bg1"/>
                </a:solidFill>
              </a:rPr>
              <a:t>ТЫ СЕГОДНЯ ПРИДЁШЬ НА СЕКЦИЮ?               </a:t>
            </a:r>
          </a:p>
          <a:p>
            <a:pPr algn="l"/>
            <a:r>
              <a:rPr lang="ru-RU" b="1" dirty="0">
                <a:solidFill>
                  <a:schemeClr val="bg1"/>
                </a:solidFill>
              </a:rPr>
              <a:t>                                   -ПРИДУ                                             У БРАТА ГЛАЗА КАРИЕ,  А У МЕНЯ - </a:t>
            </a:r>
            <a:r>
              <a:rPr lang="ru-RU" sz="2400" b="1" dirty="0">
                <a:solidFill>
                  <a:srgbClr val="C00000"/>
                </a:solidFill>
              </a:rPr>
              <a:t>глаза</a:t>
            </a:r>
            <a:r>
              <a:rPr lang="ru-RU" b="1" dirty="0">
                <a:solidFill>
                  <a:schemeClr val="bg1"/>
                </a:solidFill>
              </a:rPr>
              <a:t> ЗЕЛЁНЫЕ</a:t>
            </a:r>
          </a:p>
          <a:p>
            <a:pPr marL="457200" indent="-457200" algn="l">
              <a:buAutoNum type="arabicPeriod"/>
            </a:pPr>
            <a:r>
              <a:rPr lang="ru-RU" sz="2400" b="1" dirty="0">
                <a:solidFill>
                  <a:srgbClr val="C00000"/>
                </a:solidFill>
              </a:rPr>
              <a:t>-Я сегодня                       -на секцию</a:t>
            </a:r>
          </a:p>
        </p:txBody>
      </p:sp>
    </p:spTree>
    <p:extLst>
      <p:ext uri="{BB962C8B-B14F-4D97-AF65-F5344CB8AC3E}">
        <p14:creationId xmlns:p14="http://schemas.microsoft.com/office/powerpoint/2010/main" xmlns="" val="26270980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713C069-12C7-44AE-1FB3-29F54BDE12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0200" y="405442"/>
            <a:ext cx="8991600" cy="931652"/>
          </a:xfrm>
        </p:spPr>
        <p:txBody>
          <a:bodyPr/>
          <a:lstStyle/>
          <a:p>
            <a:r>
              <a:rPr lang="ru-RU" dirty="0"/>
              <a:t>Эллиптические предложения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BF7FA04A-12AE-BAD4-069F-E666B958A8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3245" y="1664898"/>
            <a:ext cx="10783019" cy="4684144"/>
          </a:xfrm>
        </p:spPr>
        <p:txBody>
          <a:bodyPr/>
          <a:lstStyle/>
          <a:p>
            <a:r>
              <a:rPr lang="ru-RU" sz="2800" dirty="0"/>
              <a:t> </a:t>
            </a:r>
            <a:r>
              <a:rPr lang="ru-RU" sz="2800" b="1" dirty="0">
                <a:solidFill>
                  <a:schemeClr val="bg1"/>
                </a:solidFill>
              </a:rPr>
              <a:t>ЭТО НЕПОЛНЫЕ ПРЕДЛОЖЕНИЯ С ОТСУТСТВУЮЩИМ СКАЗУЕМЫМ, НЕ ТРЕБУЮЩИМ ВОССТАНОВЛЕНИЯ, ТАК КАК СМЫСЛ ПРЕДЛОЖЕНИЯ ПОНЯТЕН</a:t>
            </a:r>
          </a:p>
          <a:p>
            <a:endParaRPr lang="ru-RU" sz="2800" b="1" dirty="0">
              <a:solidFill>
                <a:schemeClr val="bg1"/>
              </a:solidFill>
            </a:endParaRPr>
          </a:p>
          <a:p>
            <a:r>
              <a:rPr lang="ru-RU" sz="3200" b="1" dirty="0">
                <a:solidFill>
                  <a:schemeClr val="bg1"/>
                </a:solidFill>
              </a:rPr>
              <a:t>НА УЛИЦЕ </a:t>
            </a:r>
            <a:r>
              <a:rPr lang="ru-RU" sz="3200" b="1" dirty="0">
                <a:solidFill>
                  <a:srgbClr val="C00000"/>
                </a:solidFill>
              </a:rPr>
              <a:t>ИДЕТ</a:t>
            </a:r>
            <a:r>
              <a:rPr lang="ru-RU" sz="3200" b="1" dirty="0">
                <a:solidFill>
                  <a:schemeClr val="bg1"/>
                </a:solidFill>
              </a:rPr>
              <a:t> ПРОЛИВНОЙ  ДОЖДЬ.</a:t>
            </a:r>
          </a:p>
          <a:p>
            <a:endParaRPr lang="ru-RU" sz="3200" b="1" dirty="0">
              <a:solidFill>
                <a:schemeClr val="bg1"/>
              </a:solidFill>
            </a:endParaRPr>
          </a:p>
          <a:p>
            <a:r>
              <a:rPr lang="ru-RU" sz="3200" b="1" dirty="0">
                <a:solidFill>
                  <a:schemeClr val="bg1"/>
                </a:solidFill>
              </a:rPr>
              <a:t>Эллиптический(от греч.- «опущение») основанный на пропуске,(опущении) легко подразумеваемых слов в речи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21416371"/>
      </p:ext>
    </p:extLst>
  </p:cSld>
  <p:clrMapOvr>
    <a:masterClrMapping/>
  </p:clrMapOvr>
</p:sld>
</file>

<file path=ppt/theme/theme1.xml><?xml version="1.0" encoding="utf-8"?>
<a:theme xmlns:a="http://schemas.openxmlformats.org/drawingml/2006/main" name="Посылка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TM10001115[[fn=Посылка]]</Template>
  <TotalTime>72</TotalTime>
  <Words>186</Words>
  <Application>Microsoft Office PowerPoint</Application>
  <PresentationFormat>Произвольный</PresentationFormat>
  <Paragraphs>33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Посылка</vt:lpstr>
      <vt:lpstr>ПРЕДЛОЖЕНИЯ  ПОЛНЫЕ И НЕПОЛНЫЕ</vt:lpstr>
      <vt:lpstr>Неполные предложения Не хватает или главного, или зависимого слова</vt:lpstr>
      <vt:lpstr>Неполные предложения</vt:lpstr>
      <vt:lpstr>Эллиптические предложения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Владимир Аборин</dc:creator>
  <cp:lastModifiedBy>Музыка</cp:lastModifiedBy>
  <cp:revision>13</cp:revision>
  <dcterms:created xsi:type="dcterms:W3CDTF">2022-11-17T15:35:24Z</dcterms:created>
  <dcterms:modified xsi:type="dcterms:W3CDTF">2022-11-22T14:05:36Z</dcterms:modified>
</cp:coreProperties>
</file>