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73" r:id="rId4"/>
    <p:sldId id="261" r:id="rId5"/>
    <p:sldId id="260" r:id="rId6"/>
    <p:sldId id="262" r:id="rId7"/>
    <p:sldId id="264" r:id="rId8"/>
    <p:sldId id="275" r:id="rId9"/>
    <p:sldId id="276" r:id="rId10"/>
    <p:sldId id="265" r:id="rId11"/>
    <p:sldId id="266" r:id="rId12"/>
    <p:sldId id="277" r:id="rId13"/>
    <p:sldId id="263" r:id="rId14"/>
    <p:sldId id="278" r:id="rId15"/>
    <p:sldId id="267" r:id="rId16"/>
    <p:sldId id="268" r:id="rId17"/>
    <p:sldId id="269" r:id="rId18"/>
    <p:sldId id="272" r:id="rId19"/>
    <p:sldId id="271" r:id="rId20"/>
    <p:sldId id="270" r:id="rId21"/>
    <p:sldId id="279" r:id="rId22"/>
    <p:sldId id="258" r:id="rId23"/>
    <p:sldId id="259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1FECB4D8-DB02-4DC6-A0A2-4F2EBAE1DC90}" styleName="Средний стиль 1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14.04.2022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14.04.2022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14.04.2022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14.04.2022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://skiv.instrao.ru/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edsoo.ru/" TargetMode="External"/><Relationship Id="rId4" Type="http://schemas.openxmlformats.org/officeDocument/2006/relationships/hyperlink" Target="http://skiv.instrao.ru/bank%20zadaniy/matematicheskaya-gramotnost/" TargetMode="Externa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5"/>
          <p:cNvPicPr/>
          <p:nvPr/>
        </p:nvPicPr>
        <p:blipFill>
          <a:blip r:embed="rId2" cstate="print"/>
          <a:stretch/>
        </p:blipFill>
        <p:spPr>
          <a:xfrm>
            <a:off x="0" y="0"/>
            <a:ext cx="9139680" cy="6857640"/>
          </a:xfrm>
          <a:prstGeom prst="rect">
            <a:avLst/>
          </a:prstGeom>
          <a:ln>
            <a:noFill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764705"/>
            <a:ext cx="7772400" cy="1512167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Школа, которую строим мы.</a:t>
            </a:r>
            <a:endParaRPr lang="ru-RU" sz="48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43608" y="2132856"/>
            <a:ext cx="7344816" cy="4032448"/>
          </a:xfrm>
        </p:spPr>
        <p:txBody>
          <a:bodyPr>
            <a:normAutofit fontScale="92500" lnSpcReduction="10000"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«Компетенции «4К»: формирование и оценка математической грамотности на уроке»</a:t>
            </a:r>
          </a:p>
          <a:p>
            <a:pPr algn="r"/>
            <a:r>
              <a:rPr lang="ru-RU" sz="2400" b="1" dirty="0" smtClean="0">
                <a:solidFill>
                  <a:schemeClr val="tx1"/>
                </a:solidFill>
              </a:rPr>
              <a:t>                                            </a:t>
            </a:r>
          </a:p>
          <a:p>
            <a:pPr algn="r"/>
            <a:endParaRPr lang="ru-RU" sz="2400" b="1" dirty="0" smtClean="0">
              <a:solidFill>
                <a:schemeClr val="tx1"/>
              </a:solidFill>
            </a:endParaRPr>
          </a:p>
          <a:p>
            <a:pPr algn="r"/>
            <a:r>
              <a:rPr lang="ru-RU" sz="2400" b="1" dirty="0" smtClean="0">
                <a:solidFill>
                  <a:schemeClr val="tx1"/>
                </a:solidFill>
              </a:rPr>
              <a:t> </a:t>
            </a:r>
            <a:r>
              <a:rPr lang="ru-RU" sz="2400" b="1" dirty="0" err="1" smtClean="0">
                <a:solidFill>
                  <a:schemeClr val="tx1"/>
                </a:solidFill>
              </a:rPr>
              <a:t>Пиняркина</a:t>
            </a:r>
            <a:r>
              <a:rPr lang="ru-RU" sz="2400" b="1" dirty="0" smtClean="0">
                <a:solidFill>
                  <a:schemeClr val="tx1"/>
                </a:solidFill>
              </a:rPr>
              <a:t> Т.В.,         </a:t>
            </a:r>
          </a:p>
          <a:p>
            <a:pPr algn="r"/>
            <a:r>
              <a:rPr lang="ru-RU" sz="2400" b="1" dirty="0" smtClean="0">
                <a:solidFill>
                  <a:schemeClr val="tx1"/>
                </a:solidFill>
              </a:rPr>
              <a:t>учитель математики </a:t>
            </a:r>
          </a:p>
          <a:p>
            <a:pPr algn="r"/>
            <a:r>
              <a:rPr lang="ru-RU" sz="2400" b="1" dirty="0" smtClean="0">
                <a:solidFill>
                  <a:schemeClr val="tx1"/>
                </a:solidFill>
              </a:rPr>
              <a:t>МБОУ СОШ №3</a:t>
            </a:r>
            <a:r>
              <a:rPr lang="en-US" sz="2400" b="1" dirty="0" smtClean="0">
                <a:solidFill>
                  <a:schemeClr val="tx1"/>
                </a:solidFill>
              </a:rPr>
              <a:t>.</a:t>
            </a:r>
            <a:r>
              <a:rPr lang="ru-RU" sz="2400" b="1" dirty="0" smtClean="0">
                <a:solidFill>
                  <a:schemeClr val="tx1"/>
                </a:solidFill>
              </a:rPr>
              <a:t>, </a:t>
            </a:r>
          </a:p>
          <a:p>
            <a:pPr algn="r"/>
            <a:r>
              <a:rPr lang="ru-RU" sz="2400" b="1" dirty="0" smtClean="0">
                <a:solidFill>
                  <a:schemeClr val="tx1"/>
                </a:solidFill>
              </a:rPr>
              <a:t>руководитель РМО </a:t>
            </a:r>
          </a:p>
          <a:p>
            <a:pPr algn="r"/>
            <a:r>
              <a:rPr lang="ru-RU" sz="2400" b="1" dirty="0" smtClean="0">
                <a:solidFill>
                  <a:schemeClr val="tx1"/>
                </a:solidFill>
              </a:rPr>
              <a:t>учителей математики</a:t>
            </a:r>
            <a:endParaRPr lang="en-US" sz="2400" b="1" dirty="0" smtClean="0">
              <a:solidFill>
                <a:schemeClr val="tx1"/>
              </a:solidFill>
            </a:endParaRPr>
          </a:p>
          <a:p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 l="40400" t="25593" r="40783" b="31469"/>
          <a:stretch>
            <a:fillRect/>
          </a:stretch>
        </p:blipFill>
        <p:spPr bwMode="auto">
          <a:xfrm>
            <a:off x="1115616" y="3284984"/>
            <a:ext cx="2304256" cy="295620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5"/>
          <p:cNvPicPr/>
          <p:nvPr/>
        </p:nvPicPr>
        <p:blipFill>
          <a:blip r:embed="rId2" cstate="print"/>
          <a:stretch/>
        </p:blipFill>
        <p:spPr>
          <a:xfrm>
            <a:off x="2160" y="0"/>
            <a:ext cx="9139680" cy="6857640"/>
          </a:xfrm>
          <a:prstGeom prst="rect">
            <a:avLst/>
          </a:prstGeom>
          <a:ln>
            <a:noFill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реативность</a:t>
            </a:r>
            <a:endParaRPr lang="ru-RU" dirty="0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 l="9794" r="4622"/>
          <a:stretch>
            <a:fillRect/>
          </a:stretch>
        </p:blipFill>
        <p:spPr bwMode="auto">
          <a:xfrm>
            <a:off x="0" y="1268760"/>
            <a:ext cx="3923928" cy="458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4139952" y="1600200"/>
            <a:ext cx="4824536" cy="4525963"/>
          </a:xfrm>
        </p:spPr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умение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нестандартно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мыслить, 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умение находить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новые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решения в привычных  ситуациях  и    меняющихся  обстоятельствах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/>
          <p:nvPr/>
        </p:nvPicPr>
        <p:blipFill>
          <a:blip r:embed="rId2" cstate="print"/>
          <a:stretch/>
        </p:blipFill>
        <p:spPr>
          <a:xfrm>
            <a:off x="2160" y="0"/>
            <a:ext cx="9139680" cy="6857640"/>
          </a:xfrm>
          <a:prstGeom prst="rect">
            <a:avLst/>
          </a:prstGeom>
          <a:ln>
            <a:noFill/>
          </a:ln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 l="24624" t="44906" r="21693" b="23594"/>
          <a:stretch>
            <a:fillRect/>
          </a:stretch>
        </p:blipFill>
        <p:spPr bwMode="auto">
          <a:xfrm>
            <a:off x="1547664" y="188640"/>
            <a:ext cx="6984776" cy="2304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 cstate="print"/>
          <a:srcRect l="24542" t="25391" r="21221" b="15547"/>
          <a:stretch>
            <a:fillRect/>
          </a:stretch>
        </p:blipFill>
        <p:spPr bwMode="auto">
          <a:xfrm>
            <a:off x="1043608" y="2276872"/>
            <a:ext cx="7056784" cy="4320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5"/>
          <p:cNvPicPr/>
          <p:nvPr/>
        </p:nvPicPr>
        <p:blipFill>
          <a:blip r:embed="rId2" cstate="print"/>
          <a:stretch/>
        </p:blipFill>
        <p:spPr>
          <a:xfrm>
            <a:off x="2160" y="0"/>
            <a:ext cx="9139680" cy="6857640"/>
          </a:xfrm>
          <a:prstGeom prst="rect">
            <a:avLst/>
          </a:prstGeom>
          <a:ln>
            <a:noFill/>
          </a:ln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 l="16876" t="20297" r="31655" b="19657"/>
          <a:stretch>
            <a:fillRect/>
          </a:stretch>
        </p:blipFill>
        <p:spPr bwMode="auto">
          <a:xfrm>
            <a:off x="1331640" y="2060848"/>
            <a:ext cx="6696744" cy="4392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764704"/>
            <a:ext cx="8229600" cy="652934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B050"/>
                </a:solidFill>
              </a:rPr>
              <a:t>Записать 3 разных определения, описывающие данную картинку одним слово/словосочетанием</a:t>
            </a:r>
            <a:endParaRPr lang="ru-RU" b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/>
          <p:nvPr/>
        </p:nvPicPr>
        <p:blipFill>
          <a:blip r:embed="rId2" cstate="print"/>
          <a:stretch/>
        </p:blipFill>
        <p:spPr>
          <a:xfrm>
            <a:off x="2160" y="0"/>
            <a:ext cx="9139680" cy="6857640"/>
          </a:xfrm>
          <a:prstGeom prst="rect">
            <a:avLst/>
          </a:prstGeom>
          <a:ln>
            <a:noFill/>
          </a:ln>
        </p:spPr>
      </p:pic>
      <p:graphicFrame>
        <p:nvGraphicFramePr>
          <p:cNvPr id="4" name="Содержимое 3"/>
          <p:cNvGraphicFramePr>
            <a:graphicFrameLocks noGrp="1"/>
          </p:cNvGraphicFramePr>
          <p:nvPr>
            <p:ph idx="4294967295"/>
          </p:nvPr>
        </p:nvGraphicFramePr>
        <p:xfrm>
          <a:off x="611560" y="764704"/>
          <a:ext cx="7992888" cy="518457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996444"/>
                <a:gridCol w="3996444"/>
              </a:tblGrid>
              <a:tr h="2698183"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Определение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i="0" dirty="0" smtClean="0">
                          <a:latin typeface="Times New Roman" pitchFamily="18" charset="0"/>
                          <a:cs typeface="Times New Roman" pitchFamily="18" charset="0"/>
                        </a:rPr>
                        <a:t>Характеристика</a:t>
                      </a:r>
                      <a:endParaRPr lang="ru-RU" sz="2400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486393"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Примеры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                  Противоположные </a:t>
                      </a:r>
                    </a:p>
                    <a:p>
                      <a:pPr algn="r"/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примеры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Овал 4"/>
          <p:cNvSpPr/>
          <p:nvPr/>
        </p:nvSpPr>
        <p:spPr>
          <a:xfrm>
            <a:off x="3923928" y="2852936"/>
            <a:ext cx="1440160" cy="1418456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Понятие</a:t>
            </a:r>
            <a:endParaRPr lang="ru-RU" sz="2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/>
          <p:nvPr/>
        </p:nvPicPr>
        <p:blipFill>
          <a:blip r:embed="rId2" cstate="print"/>
          <a:stretch/>
        </p:blipFill>
        <p:spPr>
          <a:xfrm>
            <a:off x="0" y="360"/>
            <a:ext cx="9139680" cy="6857640"/>
          </a:xfrm>
          <a:prstGeom prst="rect">
            <a:avLst/>
          </a:prstGeom>
          <a:ln>
            <a:noFill/>
          </a:ln>
        </p:spPr>
      </p:pic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251520" y="1700808"/>
          <a:ext cx="8640960" cy="3168352"/>
        </p:xfrm>
        <a:graphic>
          <a:graphicData uri="http://schemas.openxmlformats.org/drawingml/2006/table">
            <a:tbl>
              <a:tblPr firstRow="1" bandRow="1">
                <a:tableStyleId>{69C7853C-536D-4A76-A0AE-DD22124D55A5}</a:tableStyleId>
              </a:tblPr>
              <a:tblGrid>
                <a:gridCol w="2880320"/>
                <a:gridCol w="2880320"/>
                <a:gridCol w="2880320"/>
              </a:tblGrid>
              <a:tr h="2262494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Что я знал(а) раньше </a:t>
                      </a:r>
                    </a:p>
                    <a:p>
                      <a:pPr algn="ctr"/>
                      <a:r>
                        <a:rPr lang="ru-RU" sz="2000" dirty="0" smtClean="0"/>
                        <a:t>(свяжите полученные сегодня знания с тем, что вы знали ранее)</a:t>
                      </a:r>
                      <a:endParaRPr lang="ru-RU" sz="2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Что я узнал(а) </a:t>
                      </a:r>
                    </a:p>
                    <a:p>
                      <a:pPr algn="ctr"/>
                      <a:r>
                        <a:rPr lang="ru-RU" sz="2000" dirty="0" smtClean="0"/>
                        <a:t>(какие новые знания я получил(а))</a:t>
                      </a:r>
                      <a:endParaRPr lang="ru-RU" sz="2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О чем мне нельзя забывать</a:t>
                      </a:r>
                    </a:p>
                    <a:p>
                      <a:pPr algn="ctr"/>
                      <a:r>
                        <a:rPr lang="ru-RU" sz="2400" dirty="0" smtClean="0"/>
                        <a:t> </a:t>
                      </a:r>
                      <a:r>
                        <a:rPr lang="ru-RU" sz="2000" dirty="0" smtClean="0"/>
                        <a:t>(во время внедрения</a:t>
                      </a:r>
                      <a:r>
                        <a:rPr lang="ru-RU" sz="2000" baseline="0" dirty="0" smtClean="0"/>
                        <a:t> в практику изученной темы)</a:t>
                      </a:r>
                      <a:endParaRPr lang="ru-RU" sz="2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05858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B050"/>
                </a:solidFill>
              </a:rPr>
              <a:t>Своевременная, регулярная и глубокая рефлексия</a:t>
            </a:r>
            <a:endParaRPr lang="ru-RU" b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/>
          <p:nvPr/>
        </p:nvPicPr>
        <p:blipFill>
          <a:blip r:embed="rId2" cstate="print"/>
          <a:stretch/>
        </p:blipFill>
        <p:spPr>
          <a:xfrm>
            <a:off x="2160" y="0"/>
            <a:ext cx="9139680" cy="6857640"/>
          </a:xfrm>
          <a:prstGeom prst="rect">
            <a:avLst/>
          </a:prstGeom>
          <a:ln>
            <a:noFill/>
          </a:ln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оммуникативность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7" name="Содержимое 6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10000"/>
          </a:bodyPr>
          <a:lstStyle/>
          <a:p>
            <a:endParaRPr lang="ru-RU" dirty="0"/>
          </a:p>
        </p:txBody>
      </p:sp>
      <p:sp>
        <p:nvSpPr>
          <p:cNvPr id="8" name="Содержимое 7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244280" cy="4525963"/>
          </a:xfrm>
        </p:spPr>
        <p:txBody>
          <a:bodyPr>
            <a:normAutofit fontScale="92500" lnSpcReduction="1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умение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грамотно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выражать свои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мысли и чувства в устной и письменной форме,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умение 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продуктивно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общаться,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умение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договариваться, 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умение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аргументировано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отстаивать свое мнение </a:t>
            </a:r>
          </a:p>
        </p:txBody>
      </p:sp>
      <p:pic>
        <p:nvPicPr>
          <p:cNvPr id="5" name="Рисунок 4" descr="G:\СИМВОЛЫ\10_tips_009.jpg"/>
          <p:cNvPicPr/>
          <p:nvPr/>
        </p:nvPicPr>
        <p:blipFill>
          <a:blip r:embed="rId3" cstate="print"/>
          <a:srcRect l="3419" r="4262"/>
          <a:stretch>
            <a:fillRect/>
          </a:stretch>
        </p:blipFill>
        <p:spPr bwMode="auto">
          <a:xfrm>
            <a:off x="179512" y="1628800"/>
            <a:ext cx="3888432" cy="3240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5"/>
          <p:cNvPicPr/>
          <p:nvPr/>
        </p:nvPicPr>
        <p:blipFill>
          <a:blip r:embed="rId2" cstate="print"/>
          <a:stretch/>
        </p:blipFill>
        <p:spPr>
          <a:xfrm>
            <a:off x="2160" y="0"/>
            <a:ext cx="9139680" cy="6857640"/>
          </a:xfrm>
          <a:prstGeom prst="rect">
            <a:avLst/>
          </a:prstGeom>
          <a:ln>
            <a:noFill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00B050"/>
                </a:solidFill>
              </a:rPr>
              <a:t>Структура  компетенции</a:t>
            </a:r>
            <a:endParaRPr lang="ru-RU" sz="4000" b="1" dirty="0">
              <a:solidFill>
                <a:srgbClr val="00B05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1124744"/>
            <a:ext cx="8568952" cy="5112568"/>
          </a:xfrm>
        </p:spPr>
        <p:txBody>
          <a:bodyPr>
            <a:normAutofit fontScale="85000" lnSpcReduction="10000"/>
          </a:bodyPr>
          <a:lstStyle/>
          <a:p>
            <a:pPr marL="514350" indent="-514350">
              <a:buAutoNum type="arabicPeriod"/>
            </a:pPr>
            <a:r>
              <a:rPr lang="ru-RU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Готовность к коммуникации: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отсутствие страха при вступлении в коммуникацию, инициирование коммуникации, готовность ответить на чужой вопрос, готовность задать вопрос. </a:t>
            </a:r>
          </a:p>
          <a:p>
            <a:pPr marL="514350" indent="-514350">
              <a:buAutoNum type="arabicPeriod"/>
            </a:pPr>
            <a:r>
              <a:rPr lang="ru-RU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Адаптация к цели и контексту коммуникации и к партнеру: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различных ситуациях общения умение выбрать разные вербальные и невербальные средства коммуникации, ориентируясь на эмоциональный статус партнера. </a:t>
            </a:r>
          </a:p>
          <a:p>
            <a:pPr marL="514350" indent="-514350">
              <a:buAutoNum type="arabicPeriod"/>
            </a:pPr>
            <a:r>
              <a:rPr lang="ru-RU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Убеждающая коммуникация: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использование вербальных (словарного запаса и знания правил языка) и невербальных средств (жесты, мимика, интонация) для достижения цели коммуникации.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5"/>
          <p:cNvPicPr/>
          <p:nvPr/>
        </p:nvPicPr>
        <p:blipFill>
          <a:blip r:embed="rId2" cstate="print"/>
          <a:stretch/>
        </p:blipFill>
        <p:spPr>
          <a:xfrm>
            <a:off x="2160" y="0"/>
            <a:ext cx="9139680" cy="6857640"/>
          </a:xfrm>
          <a:prstGeom prst="rect">
            <a:avLst/>
          </a:prstGeom>
          <a:ln>
            <a:noFill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оллаборация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/>
          </a:bodyPr>
          <a:lstStyle/>
          <a:p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3419872" y="1052736"/>
            <a:ext cx="5266928" cy="5184576"/>
          </a:xfrm>
        </p:spPr>
        <p:txBody>
          <a:bodyPr>
            <a:normAutofit fontScale="925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умение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учитывать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мнения  и аргументы  оппонентов,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желание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взять на себя определенную роль или определенную часть работы,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умение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встраивать свою работу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 работу команды,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ориентированность на достижение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общего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результата,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разделение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ответственности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за выполнение работы  командой</a:t>
            </a:r>
            <a:endParaRPr lang="ru-RU" dirty="0"/>
          </a:p>
        </p:txBody>
      </p:sp>
      <p:pic>
        <p:nvPicPr>
          <p:cNvPr id="3" name="Рисунок 2" descr="G:\СИМВОЛЫ\че-овек-d-сое-иняя-совместно-части-го-ово-омки-35185862.jpg"/>
          <p:cNvPicPr/>
          <p:nvPr/>
        </p:nvPicPr>
        <p:blipFill>
          <a:blip r:embed="rId3" cstate="print"/>
          <a:srcRect l="17391" t="8197" r="21739" b="3279"/>
          <a:stretch>
            <a:fillRect/>
          </a:stretch>
        </p:blipFill>
        <p:spPr bwMode="auto">
          <a:xfrm>
            <a:off x="251520" y="1628800"/>
            <a:ext cx="3024336" cy="38884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5"/>
          <p:cNvPicPr/>
          <p:nvPr/>
        </p:nvPicPr>
        <p:blipFill>
          <a:blip r:embed="rId2" cstate="print"/>
          <a:stretch/>
        </p:blipFill>
        <p:spPr>
          <a:xfrm>
            <a:off x="2160" y="0"/>
            <a:ext cx="9139680" cy="6857640"/>
          </a:xfrm>
          <a:prstGeom prst="rect">
            <a:avLst/>
          </a:prstGeom>
          <a:ln>
            <a:noFill/>
          </a:ln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179512" y="260648"/>
            <a:ext cx="8784976" cy="6120680"/>
          </a:xfrm>
        </p:spPr>
        <p:txBody>
          <a:bodyPr>
            <a:normAutofit fontScale="25000" lnSpcReduction="20000"/>
          </a:bodyPr>
          <a:lstStyle/>
          <a:p>
            <a:pPr>
              <a:buNone/>
            </a:pPr>
            <a:r>
              <a:rPr lang="ru-RU" sz="8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1. Принятие общих целей: </a:t>
            </a:r>
          </a:p>
          <a:p>
            <a:pPr lvl="0">
              <a:buNone/>
            </a:pP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умение разделять цели команды и ставить их выше собственных целей,</a:t>
            </a:r>
          </a:p>
          <a:p>
            <a:pPr lvl="0">
              <a:buNone/>
            </a:pP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работать в команде, встраивать результат своей работы в коллективное</a:t>
            </a:r>
          </a:p>
          <a:p>
            <a:pPr lvl="0">
              <a:buNone/>
            </a:pP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решение, управлять своими эмоциями в командной работе. </a:t>
            </a:r>
          </a:p>
          <a:p>
            <a:pPr>
              <a:buNone/>
            </a:pPr>
            <a:r>
              <a:rPr lang="ru-RU" sz="8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2. Социальное взаимодействие: </a:t>
            </a:r>
          </a:p>
          <a:p>
            <a:pPr lvl="0">
              <a:buNone/>
            </a:pP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участие в обсуждении, умение договариваться, взаимодействовать</a:t>
            </a:r>
          </a:p>
          <a:p>
            <a:pPr lvl="0">
              <a:buNone/>
            </a:pP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уважительно, выслушивать и принимать чужие мнения, координация своих</a:t>
            </a:r>
          </a:p>
          <a:p>
            <a:pPr lvl="0">
              <a:buNone/>
            </a:pP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действий с действиями других членов команды, готовность помочь им; </a:t>
            </a:r>
          </a:p>
          <a:p>
            <a:pPr lvl="0">
              <a:buNone/>
            </a:pP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готовность взять на себя ответственность за общий результат.</a:t>
            </a:r>
          </a:p>
          <a:p>
            <a:pPr>
              <a:buNone/>
            </a:pPr>
            <a:r>
              <a:rPr lang="ru-RU" sz="8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3. Выполнение взятых на себя обязательств: </a:t>
            </a:r>
          </a:p>
          <a:p>
            <a:pPr lvl="0">
              <a:buNone/>
            </a:pP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готовность занять такую позицию и принять такую роль, которая эффективна</a:t>
            </a:r>
          </a:p>
          <a:p>
            <a:pPr lvl="0">
              <a:buNone/>
            </a:pP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для работы в команде; </a:t>
            </a:r>
          </a:p>
          <a:p>
            <a:pPr lvl="0">
              <a:buNone/>
            </a:pP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ответственное выполнение своей части работы, достижение качественного</a:t>
            </a:r>
          </a:p>
          <a:p>
            <a:pPr lvl="0">
              <a:buNone/>
            </a:pP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результата. </a:t>
            </a:r>
          </a:p>
          <a:p>
            <a:pPr>
              <a:buNone/>
            </a:pPr>
            <a:r>
              <a:rPr lang="ru-RU" sz="8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4. Самостоятельность и инициативность: </a:t>
            </a:r>
          </a:p>
          <a:p>
            <a:pPr lvl="0">
              <a:buNone/>
            </a:pP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способность работать самостоятельно и проявлять инициативу в рамках</a:t>
            </a:r>
          </a:p>
          <a:p>
            <a:pPr lvl="0">
              <a:buNone/>
            </a:pP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поставленной задачи; </a:t>
            </a:r>
          </a:p>
          <a:p>
            <a:pPr lvl="0">
              <a:buNone/>
            </a:pP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умение вовлекать всех членов команды в решение задачи, оказывать им</a:t>
            </a:r>
          </a:p>
          <a:p>
            <a:pPr lvl="0">
              <a:buNone/>
            </a:pP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психологическую   поддержку, мотивировать. 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/>
          <p:nvPr/>
        </p:nvPicPr>
        <p:blipFill>
          <a:blip r:embed="rId2" cstate="print"/>
          <a:stretch/>
        </p:blipFill>
        <p:spPr>
          <a:xfrm>
            <a:off x="2160" y="0"/>
            <a:ext cx="9139680" cy="6857640"/>
          </a:xfrm>
          <a:prstGeom prst="rect">
            <a:avLst/>
          </a:prstGeom>
          <a:ln>
            <a:noFill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B050"/>
                </a:solidFill>
              </a:rPr>
              <a:t>Модели учебных ситуаций и учебных заданий</a:t>
            </a:r>
            <a:endParaRPr lang="ru-RU" b="1" dirty="0">
              <a:solidFill>
                <a:srgbClr val="00B050"/>
              </a:solidFill>
            </a:endParaRP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l="24060" t="35634" r="21376" b="15045"/>
          <a:stretch>
            <a:fillRect/>
          </a:stretch>
        </p:blipFill>
        <p:spPr bwMode="auto">
          <a:xfrm>
            <a:off x="323528" y="1556792"/>
            <a:ext cx="8643283" cy="4392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88224" y="764704"/>
            <a:ext cx="2403199" cy="15993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5"/>
          <p:cNvPicPr/>
          <p:nvPr/>
        </p:nvPicPr>
        <p:blipFill>
          <a:blip r:embed="rId2" cstate="print"/>
          <a:stretch/>
        </p:blipFill>
        <p:spPr>
          <a:xfrm>
            <a:off x="0" y="360"/>
            <a:ext cx="9139680" cy="6857640"/>
          </a:xfrm>
          <a:prstGeom prst="rect">
            <a:avLst/>
          </a:prstGeom>
          <a:ln>
            <a:noFill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476673"/>
            <a:ext cx="7772400" cy="2880320"/>
          </a:xfrm>
        </p:spPr>
        <p:txBody>
          <a:bodyPr>
            <a:normAutofit fontScale="90000"/>
          </a:bodyPr>
          <a:lstStyle/>
          <a:p>
            <a:r>
              <a:rPr lang="ru-RU" sz="8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«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Новое  знание   – </a:t>
            </a:r>
            <a:b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отличный  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трамплин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для  прыжка 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 успеху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»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endParaRPr lang="ru-RU" sz="2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652120" y="4437112"/>
            <a:ext cx="3168352" cy="1584176"/>
          </a:xfrm>
        </p:spPr>
        <p:txBody>
          <a:bodyPr>
            <a:normAutofit/>
          </a:bodyPr>
          <a:lstStyle/>
          <a:p>
            <a:pPr algn="r"/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Том </a:t>
            </a:r>
            <a:r>
              <a:rPr lang="ru-RU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Кленси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                                             американский писатель </a:t>
            </a:r>
            <a:endParaRPr lang="ru-RU" sz="2400" dirty="0">
              <a:solidFill>
                <a:schemeClr val="tx1"/>
              </a:solidFill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2852936"/>
            <a:ext cx="4032448" cy="35623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TextBox 7"/>
          <p:cNvSpPr txBox="1"/>
          <p:nvPr/>
        </p:nvSpPr>
        <p:spPr>
          <a:xfrm>
            <a:off x="251520" y="3140968"/>
            <a:ext cx="17490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     </a:t>
            </a:r>
            <a:r>
              <a:rPr lang="ru-RU" sz="2400" b="1" dirty="0" smtClean="0">
                <a:solidFill>
                  <a:srgbClr val="FF0000"/>
                </a:solidFill>
              </a:rPr>
              <a:t>4 К ???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987824" y="3212976"/>
            <a:ext cx="17490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     </a:t>
            </a:r>
            <a:r>
              <a:rPr lang="ru-RU" sz="2400" b="1" dirty="0" smtClean="0">
                <a:solidFill>
                  <a:srgbClr val="FF0000"/>
                </a:solidFill>
              </a:rPr>
              <a:t>4 К !!!</a:t>
            </a:r>
            <a:endParaRPr lang="ru-RU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5"/>
          <p:cNvPicPr/>
          <p:nvPr/>
        </p:nvPicPr>
        <p:blipFill>
          <a:blip r:embed="rId2" cstate="print"/>
          <a:stretch/>
        </p:blipFill>
        <p:spPr>
          <a:xfrm>
            <a:off x="2160" y="0"/>
            <a:ext cx="9139680" cy="6857640"/>
          </a:xfrm>
          <a:prstGeom prst="rect">
            <a:avLst/>
          </a:prstGeom>
          <a:ln>
            <a:noFill/>
          </a:ln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 l="42614" t="16360" r="20859" b="16704"/>
          <a:stretch>
            <a:fillRect/>
          </a:stretch>
        </p:blipFill>
        <p:spPr bwMode="auto">
          <a:xfrm>
            <a:off x="1547664" y="260648"/>
            <a:ext cx="6048672" cy="62319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5"/>
          <p:cNvPicPr/>
          <p:nvPr/>
        </p:nvPicPr>
        <p:blipFill>
          <a:blip r:embed="rId2" cstate="print"/>
          <a:stretch/>
        </p:blipFill>
        <p:spPr>
          <a:xfrm>
            <a:off x="2160" y="0"/>
            <a:ext cx="9139680" cy="6857640"/>
          </a:xfrm>
          <a:prstGeom prst="rect">
            <a:avLst/>
          </a:prstGeom>
          <a:ln>
            <a:noFill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196752"/>
            <a:ext cx="8640960" cy="4929411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1. МКУ «ЦИМО 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Барабинского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района Новосибирской области </a:t>
            </a:r>
            <a:r>
              <a:rPr lang="ru-RU" sz="2800" dirty="0" smtClean="0">
                <a:hlinkClick r:id="rId3"/>
              </a:rPr>
              <a:t>&lt;</a:t>
            </a:r>
            <a:r>
              <a:rPr lang="en-US" sz="2800" dirty="0" smtClean="0">
                <a:hlinkClick r:id="rId3"/>
              </a:rPr>
              <a:t>bar-cimo@mail.ru&gt;</a:t>
            </a:r>
          </a:p>
          <a:p>
            <a:pPr>
              <a:buNone/>
            </a:pP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2. ФГБНУ «Институт стратегии развития образования Российской академии образования» </a:t>
            </a:r>
            <a:r>
              <a:rPr lang="en-US" sz="2800" dirty="0" smtClean="0">
                <a:hlinkClick r:id="rId3"/>
              </a:rPr>
              <a:t>http://skiv.instrao.ru/</a:t>
            </a:r>
            <a:endParaRPr lang="ru-RU" sz="2800" dirty="0" smtClean="0"/>
          </a:p>
          <a:p>
            <a:pPr>
              <a:buNone/>
            </a:pP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3. Обновленный банк заданий для оценки математической грамотности </a:t>
            </a:r>
            <a:r>
              <a:rPr lang="en-US" sz="2800" dirty="0" smtClean="0">
                <a:hlinkClick r:id="rId4"/>
              </a:rPr>
              <a:t>http://skiv.instrao.ru/bank </a:t>
            </a:r>
            <a:r>
              <a:rPr lang="en-US" sz="2800" dirty="0" err="1" smtClean="0">
                <a:hlinkClick r:id="rId4"/>
              </a:rPr>
              <a:t>zadaniy</a:t>
            </a:r>
            <a:r>
              <a:rPr lang="en-US" sz="2800" dirty="0" smtClean="0">
                <a:hlinkClick r:id="rId4"/>
              </a:rPr>
              <a:t>/</a:t>
            </a:r>
            <a:r>
              <a:rPr lang="en-US" sz="2800" dirty="0" err="1" smtClean="0">
                <a:hlinkClick r:id="rId4"/>
              </a:rPr>
              <a:t>matematicheskaya-gramotnost</a:t>
            </a:r>
            <a:r>
              <a:rPr lang="en-US" sz="2800" dirty="0" smtClean="0">
                <a:hlinkClick r:id="rId4"/>
              </a:rPr>
              <a:t>/</a:t>
            </a:r>
            <a:endParaRPr lang="en-US" sz="2800" dirty="0" smtClean="0"/>
          </a:p>
          <a:p>
            <a:pPr>
              <a:buNone/>
            </a:pP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4. Единое содержание общего образования 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  <a:hlinkClick r:id="rId5"/>
              </a:rPr>
              <a:t>https://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  <a:hlinkClick r:id="rId5"/>
              </a:rPr>
              <a:t>edsoo.ru</a:t>
            </a:r>
            <a:endParaRPr lang="ru-RU" sz="2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5"/>
          <p:cNvPicPr/>
          <p:nvPr/>
        </p:nvPicPr>
        <p:blipFill>
          <a:blip r:embed="rId2" cstate="print"/>
          <a:stretch/>
        </p:blipFill>
        <p:spPr>
          <a:xfrm>
            <a:off x="2160" y="0"/>
            <a:ext cx="9139680" cy="6857640"/>
          </a:xfrm>
          <a:prstGeom prst="rect">
            <a:avLst/>
          </a:prstGeom>
          <a:ln>
            <a:noFill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6264696"/>
          </a:xfrm>
        </p:spPr>
        <p:txBody>
          <a:bodyPr>
            <a:normAutofit fontScale="92500" lnSpcReduction="10000"/>
          </a:bodyPr>
          <a:lstStyle/>
          <a:p>
            <a:pPr algn="ctr">
              <a:buNone/>
            </a:pPr>
            <a:r>
              <a:rPr lang="ru-RU" sz="3900" b="1" dirty="0" smtClean="0">
                <a:latin typeface="Monotype Corsiva" pitchFamily="66" charset="0"/>
              </a:rPr>
              <a:t>Успешно развивать навыки XXI века может каждый.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 algn="ctr">
              <a:buNone/>
            </a:pPr>
            <a:r>
              <a:rPr lang="ru-RU" dirty="0" smtClean="0"/>
              <a:t>  </a:t>
            </a:r>
            <a:r>
              <a:rPr lang="ru-RU" sz="3900" b="1" dirty="0" smtClean="0">
                <a:latin typeface="Monotype Corsiva" pitchFamily="66" charset="0"/>
              </a:rPr>
              <a:t>Главное — желание и упорство.</a:t>
            </a:r>
            <a:endParaRPr lang="ru-RU" sz="3900" b="1" dirty="0">
              <a:latin typeface="Monotype Corsiva" pitchFamily="66" charset="0"/>
            </a:endParaRPr>
          </a:p>
        </p:txBody>
      </p:sp>
      <p:pic>
        <p:nvPicPr>
          <p:cNvPr id="5" name="Рисунок 4" descr="G:\СИМВОЛЫ\15027f02fc6554d46adacca09453b0c1aa9dbaa5698a0c9bf17a54575a90a74c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83768" y="1196752"/>
            <a:ext cx="4680520" cy="4320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4644008" y="2132856"/>
            <a:ext cx="50690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К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067944" y="3284984"/>
            <a:ext cx="5040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К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563888" y="2348880"/>
            <a:ext cx="6480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К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364088" y="2924944"/>
            <a:ext cx="50690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К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5"/>
          <p:cNvPicPr/>
          <p:nvPr/>
        </p:nvPicPr>
        <p:blipFill>
          <a:blip r:embed="rId2" cstate="print"/>
          <a:stretch/>
        </p:blipFill>
        <p:spPr>
          <a:xfrm>
            <a:off x="2160" y="0"/>
            <a:ext cx="9139680" cy="6857640"/>
          </a:xfrm>
          <a:prstGeom prst="rect">
            <a:avLst/>
          </a:prstGeom>
          <a:ln>
            <a:noFill/>
          </a:ln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467544" y="2130425"/>
            <a:ext cx="7990656" cy="1470025"/>
          </a:xfrm>
        </p:spPr>
        <p:txBody>
          <a:bodyPr>
            <a:prstTxWarp prst="textChevronInverted">
              <a:avLst/>
            </a:prstTxWarp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Спасибо за внимание!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5"/>
          <p:cNvPicPr/>
          <p:nvPr/>
        </p:nvPicPr>
        <p:blipFill>
          <a:blip r:embed="rId2" cstate="print"/>
          <a:stretch/>
        </p:blipFill>
        <p:spPr>
          <a:xfrm>
            <a:off x="4320" y="0"/>
            <a:ext cx="9139680" cy="6857640"/>
          </a:xfrm>
          <a:prstGeom prst="rect">
            <a:avLst/>
          </a:prstGeom>
          <a:ln>
            <a:noFill/>
          </a:ln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 l="46208" t="23250" r="19479" b="36391"/>
          <a:stretch>
            <a:fillRect/>
          </a:stretch>
        </p:blipFill>
        <p:spPr bwMode="auto">
          <a:xfrm>
            <a:off x="899592" y="1268760"/>
            <a:ext cx="7655680" cy="50626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Школа, которую строим мы.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5"/>
          <p:cNvPicPr/>
          <p:nvPr/>
        </p:nvPicPr>
        <p:blipFill>
          <a:blip r:embed="rId2" cstate="print"/>
          <a:stretch/>
        </p:blipFill>
        <p:spPr>
          <a:xfrm>
            <a:off x="2160" y="0"/>
            <a:ext cx="9139680" cy="6857640"/>
          </a:xfrm>
          <a:prstGeom prst="rect">
            <a:avLst/>
          </a:prstGeom>
          <a:ln>
            <a:noFill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Модель формирования образовательных результатов</a:t>
            </a:r>
            <a:endParaRPr lang="ru-RU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l="21376" t="28505" r="23165" b="31016"/>
          <a:stretch>
            <a:fillRect/>
          </a:stretch>
        </p:blipFill>
        <p:spPr bwMode="auto">
          <a:xfrm>
            <a:off x="395535" y="1700808"/>
            <a:ext cx="8432937" cy="3528392"/>
          </a:xfrm>
          <a:prstGeom prst="rect">
            <a:avLst/>
          </a:prstGeom>
          <a:noFill/>
          <a:ln w="28575">
            <a:solidFill>
              <a:srgbClr val="00B05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5"/>
          <p:cNvPicPr/>
          <p:nvPr/>
        </p:nvPicPr>
        <p:blipFill>
          <a:blip r:embed="rId2" cstate="print"/>
          <a:stretch/>
        </p:blipFill>
        <p:spPr>
          <a:xfrm>
            <a:off x="2160" y="0"/>
            <a:ext cx="9139680" cy="6857640"/>
          </a:xfrm>
          <a:prstGeom prst="rect">
            <a:avLst/>
          </a:prstGeom>
          <a:ln>
            <a:noFill/>
          </a:ln>
        </p:spPr>
      </p:pic>
      <p:pic>
        <p:nvPicPr>
          <p:cNvPr id="4" name="Рисунок 3" descr="G:\СИМВОЛЫ\0019-015-.jpg"/>
          <p:cNvPicPr/>
          <p:nvPr/>
        </p:nvPicPr>
        <p:blipFill>
          <a:blip r:embed="rId3" cstate="print"/>
          <a:srcRect l="4294" t="6203" r="5972" b="5405"/>
          <a:stretch>
            <a:fillRect/>
          </a:stretch>
        </p:blipFill>
        <p:spPr bwMode="auto">
          <a:xfrm>
            <a:off x="251520" y="1052736"/>
            <a:ext cx="7992888" cy="5472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r>
              <a:rPr lang="ru-RU" b="1" dirty="0" smtClean="0">
                <a:solidFill>
                  <a:srgbClr val="C00000"/>
                </a:solidFill>
              </a:rPr>
              <a:t>Система «4 К», Россия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932040" y="1340768"/>
            <a:ext cx="3960440" cy="4932015"/>
          </a:xfrm>
        </p:spPr>
        <p:txBody>
          <a:bodyPr/>
          <a:lstStyle/>
          <a:p>
            <a:pPr lvl="0" fontAlgn="base">
              <a:lnSpc>
                <a:spcPct val="150000"/>
              </a:lnSpc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Критическое мышление </a:t>
            </a:r>
          </a:p>
          <a:p>
            <a:pPr lvl="0" fontAlgn="base">
              <a:lnSpc>
                <a:spcPct val="150000"/>
              </a:lnSpc>
              <a:buNone/>
            </a:pP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Креативность</a:t>
            </a: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fontAlgn="base">
              <a:lnSpc>
                <a:spcPct val="150000"/>
              </a:lnSpc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Коммуникация</a:t>
            </a:r>
          </a:p>
          <a:p>
            <a:pPr lvl="0" fontAlgn="base">
              <a:lnSpc>
                <a:spcPct val="150000"/>
              </a:lnSpc>
              <a:buNone/>
            </a:pP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Коллаборация</a:t>
            </a: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r"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5"/>
          <p:cNvPicPr/>
          <p:nvPr/>
        </p:nvPicPr>
        <p:blipFill>
          <a:blip r:embed="rId2" cstate="print"/>
          <a:stretch/>
        </p:blipFill>
        <p:spPr>
          <a:xfrm>
            <a:off x="2160" y="0"/>
            <a:ext cx="9139680" cy="6857640"/>
          </a:xfrm>
          <a:prstGeom prst="rect">
            <a:avLst/>
          </a:prstGeom>
          <a:ln>
            <a:noFill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ритическое мышление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pic>
        <p:nvPicPr>
          <p:cNvPr id="4" name="Содержимое 3" descr="G:\СИМВОЛЫ\00.jpg"/>
          <p:cNvPicPr>
            <a:picLocks noGrp="1"/>
          </p:cNvPicPr>
          <p:nvPr>
            <p:ph sz="half" idx="1"/>
          </p:nvPr>
        </p:nvPicPr>
        <p:blipFill>
          <a:blip r:embed="rId3" cstate="print"/>
          <a:srcRect l="29126" r="22050"/>
          <a:stretch>
            <a:fillRect/>
          </a:stretch>
        </p:blipFill>
        <p:spPr bwMode="auto">
          <a:xfrm>
            <a:off x="467544" y="1484784"/>
            <a:ext cx="3024336" cy="3960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3923928" y="1340768"/>
            <a:ext cx="4762872" cy="4785395"/>
          </a:xfrm>
        </p:spPr>
        <p:txBody>
          <a:bodyPr>
            <a:norm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ум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ение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сомневаться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умение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анализировать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любую информацию,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умение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формулировать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выводы, 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умение принимать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рациональные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и 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верные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решения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/>
          <p:nvPr/>
        </p:nvPicPr>
        <p:blipFill>
          <a:blip r:embed="rId2" cstate="print"/>
          <a:stretch/>
        </p:blipFill>
        <p:spPr>
          <a:xfrm>
            <a:off x="2160" y="0"/>
            <a:ext cx="9139680" cy="6857640"/>
          </a:xfrm>
          <a:prstGeom prst="rect">
            <a:avLst/>
          </a:prstGeom>
          <a:ln>
            <a:noFill/>
          </a:ln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 l="26565" t="39984" r="27227" b="27532"/>
          <a:stretch>
            <a:fillRect/>
          </a:stretch>
        </p:blipFill>
        <p:spPr bwMode="auto">
          <a:xfrm>
            <a:off x="1115616" y="188640"/>
            <a:ext cx="7105280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 cstate="print"/>
          <a:srcRect l="24542" t="26375" r="22328" b="30313"/>
          <a:stretch>
            <a:fillRect/>
          </a:stretch>
        </p:blipFill>
        <p:spPr bwMode="auto">
          <a:xfrm>
            <a:off x="971600" y="3068960"/>
            <a:ext cx="7541201" cy="3456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/>
          <p:nvPr/>
        </p:nvPicPr>
        <p:blipFill>
          <a:blip r:embed="rId2" cstate="print"/>
          <a:stretch/>
        </p:blipFill>
        <p:spPr>
          <a:xfrm>
            <a:off x="2160" y="0"/>
            <a:ext cx="9139680" cy="6857640"/>
          </a:xfrm>
          <a:prstGeom prst="rect">
            <a:avLst/>
          </a:prstGeom>
          <a:ln>
            <a:noFill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Ситуация ДО и ПОСЛЕ</a:t>
            </a:r>
            <a:endParaRPr lang="ru-RU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51520" y="2060848"/>
          <a:ext cx="8496945" cy="40324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25889"/>
                <a:gridCol w="6170820"/>
                <a:gridCol w="1200236"/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ДО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УТВЕРЖДЕНИЯ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ПОСЛЕ</a:t>
                      </a:r>
                      <a:endParaRPr lang="ru-RU" sz="2400" dirty="0"/>
                    </a:p>
                  </a:txBody>
                  <a:tcPr/>
                </a:tc>
              </a:tr>
              <a:tr h="90730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i="1" dirty="0" smtClean="0">
                          <a:latin typeface="Times New Roman" pitchFamily="18" charset="0"/>
                          <a:cs typeface="Times New Roman" pitchFamily="18" charset="0"/>
                        </a:rPr>
                        <a:t>Касательная к окружности параллельна радиусу, проведённому в точку касания. </a:t>
                      </a:r>
                      <a:endParaRPr lang="ru-RU" sz="2400" b="1" i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310546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i="1" dirty="0" smtClean="0">
                          <a:solidFill>
                            <a:srgbClr val="00B05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Через точку, не лежащую на данной прямой, можно провести прямую, параллельную этой прямой.</a:t>
                      </a:r>
                      <a:endParaRPr lang="ru-RU" sz="2400" b="1" i="1" dirty="0">
                        <a:solidFill>
                          <a:srgbClr val="00B05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310546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i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Расстояние от точки, лежащей на окружности, до центра окружности равно радиусу. </a:t>
                      </a:r>
                      <a:endParaRPr lang="ru-RU" sz="2400" b="1" i="1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00192" y="0"/>
            <a:ext cx="2467474" cy="208823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 l="16322" t="26203" r="31102" b="54110"/>
          <a:stretch>
            <a:fillRect/>
          </a:stretch>
        </p:blipFill>
        <p:spPr bwMode="auto">
          <a:xfrm>
            <a:off x="251520" y="260648"/>
            <a:ext cx="7776864" cy="16372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/>
          <a:srcRect l="17429" t="18329" r="33869" b="24578"/>
          <a:stretch>
            <a:fillRect/>
          </a:stretch>
        </p:blipFill>
        <p:spPr bwMode="auto">
          <a:xfrm>
            <a:off x="3720319" y="1988840"/>
            <a:ext cx="5244169" cy="3456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 l="20482" t="30861" r="59839" b="23000"/>
          <a:stretch>
            <a:fillRect/>
          </a:stretch>
        </p:blipFill>
        <p:spPr bwMode="auto">
          <a:xfrm>
            <a:off x="323528" y="1988840"/>
            <a:ext cx="3240360" cy="4271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985</TotalTime>
  <Words>610</Words>
  <Application>Microsoft Office PowerPoint</Application>
  <PresentationFormat>Экран (4:3)</PresentationFormat>
  <Paragraphs>114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Тема Office</vt:lpstr>
      <vt:lpstr>Школа, которую строим мы.</vt:lpstr>
      <vt:lpstr> « Новое  знание   –     отличный   трамплин     для  прыжка  к успеху » </vt:lpstr>
      <vt:lpstr>Школа, которую строим мы.</vt:lpstr>
      <vt:lpstr>Модель формирования образовательных результатов</vt:lpstr>
      <vt:lpstr> Система «4 К», Россия </vt:lpstr>
      <vt:lpstr>Критическое мышление </vt:lpstr>
      <vt:lpstr>Слайд 7</vt:lpstr>
      <vt:lpstr>Ситуация ДО и ПОСЛЕ</vt:lpstr>
      <vt:lpstr>Слайд 9</vt:lpstr>
      <vt:lpstr>Креативность</vt:lpstr>
      <vt:lpstr>Слайд 11</vt:lpstr>
      <vt:lpstr>Записать 3 разных определения, описывающие данную картинку одним слово/словосочетанием</vt:lpstr>
      <vt:lpstr>Слайд 13</vt:lpstr>
      <vt:lpstr>Своевременная, регулярная и глубокая рефлексия</vt:lpstr>
      <vt:lpstr>Коммуникативность </vt:lpstr>
      <vt:lpstr>Структура  компетенции</vt:lpstr>
      <vt:lpstr>Коллаборация </vt:lpstr>
      <vt:lpstr>Слайд 18</vt:lpstr>
      <vt:lpstr>Модели учебных ситуаций и учебных заданий</vt:lpstr>
      <vt:lpstr>Слайд 20</vt:lpstr>
      <vt:lpstr>Слайд 21</vt:lpstr>
      <vt:lpstr>Слайд 22</vt:lpstr>
      <vt:lpstr>Спасибо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Школа, которую строим мы.</dc:title>
  <dc:creator>Tatyana</dc:creator>
  <cp:lastModifiedBy>Tatyana</cp:lastModifiedBy>
  <cp:revision>84</cp:revision>
  <dcterms:created xsi:type="dcterms:W3CDTF">2022-03-14T13:19:06Z</dcterms:created>
  <dcterms:modified xsi:type="dcterms:W3CDTF">2022-04-13T18:58:26Z</dcterms:modified>
</cp:coreProperties>
</file>