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6" r:id="rId4"/>
    <p:sldId id="261" r:id="rId5"/>
    <p:sldId id="258" r:id="rId6"/>
    <p:sldId id="262" r:id="rId7"/>
    <p:sldId id="263" r:id="rId8"/>
    <p:sldId id="264" r:id="rId9"/>
    <p:sldId id="25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CBFF-A5A9-495C-8EF5-B654FC58981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74EEE-EF0B-4523-B465-3F99A9816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CBFF-A5A9-495C-8EF5-B654FC58981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74EEE-EF0B-4523-B465-3F99A9816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CBFF-A5A9-495C-8EF5-B654FC58981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74EEE-EF0B-4523-B465-3F99A9816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CBFF-A5A9-495C-8EF5-B654FC58981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74EEE-EF0B-4523-B465-3F99A9816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CBFF-A5A9-495C-8EF5-B654FC58981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74EEE-EF0B-4523-B465-3F99A9816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CBFF-A5A9-495C-8EF5-B654FC58981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74EEE-EF0B-4523-B465-3F99A9816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CBFF-A5A9-495C-8EF5-B654FC58981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74EEE-EF0B-4523-B465-3F99A9816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CBFF-A5A9-495C-8EF5-B654FC58981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74EEE-EF0B-4523-B465-3F99A9816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CBFF-A5A9-495C-8EF5-B654FC58981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74EEE-EF0B-4523-B465-3F99A9816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CBFF-A5A9-495C-8EF5-B654FC58981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74EEE-EF0B-4523-B465-3F99A9816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CBFF-A5A9-495C-8EF5-B654FC58981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74EEE-EF0B-4523-B465-3F99A9816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2CBFF-A5A9-495C-8EF5-B654FC58981E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74EEE-EF0B-4523-B465-3F99A9816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4;&#1082;&#1089;&#1072;&#1085;&#1072;\Desktop\&#1054;&#1090;&#1082;&#1088;&#1099;&#1090;&#1099;&#1081;%20&#1091;&#1088;&#1086;&#1082;%2026.02.15\1%20&#1092;&#1088;&#1072;&#1075;&#1084;&#1077;&#1085;&#1090;.wmv" TargetMode="External"/><Relationship Id="rId4" Type="http://schemas.openxmlformats.org/officeDocument/2006/relationships/hyperlink" Target="https://vk.com/video-17086268_456242247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4;&#1082;&#1089;&#1072;&#1085;&#1072;\Desktop\&#1054;&#1090;&#1082;&#1088;&#1099;&#1090;&#1099;&#1081;%20&#1091;&#1088;&#1086;&#1082;%2026.02.15\&#1060;&#1088;&#1072;&#1075;&#1084;&#1077;&#1085;&#1090;%202.wmv" TargetMode="External"/><Relationship Id="rId4" Type="http://schemas.openxmlformats.org/officeDocument/2006/relationships/hyperlink" Target="https://vk.com/video-17086268_456242247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catalog.prosv.ru/images/big/49bf962c-825e-11e2-9840-0050569c0d55.jpg"/>
          <p:cNvPicPr>
            <a:picLocks noChangeAspect="1" noChangeArrowheads="1"/>
          </p:cNvPicPr>
          <p:nvPr/>
        </p:nvPicPr>
        <p:blipFill>
          <a:blip r:embed="rId2" cstate="print"/>
          <a:srcRect t="43436" r="29590" b="3586"/>
          <a:stretch>
            <a:fillRect/>
          </a:stretch>
        </p:blipFill>
        <p:spPr bwMode="auto">
          <a:xfrm>
            <a:off x="1" y="1"/>
            <a:ext cx="2144110" cy="2132856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51520" y="476672"/>
            <a:ext cx="864096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          Найдите четвертое лишнее: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1. Ра..считать, ..делать,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бе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..вкусный,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ра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..писание.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2. Пол..жить,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изл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..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жение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предл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..гать, выл..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жишь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3. Р..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стение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, р..сток,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выр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..стать,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возр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..ст.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4. Ч..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рный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дириж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..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, ж..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нглер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, ч..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лка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фрагмент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04825" y="1143000"/>
            <a:ext cx="8134350" cy="4572000"/>
          </a:xfrm>
          <a:prstGeom prst="rect">
            <a:avLst/>
          </a:prstGeom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539552" y="6021288"/>
            <a:ext cx="53514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SchoolBookC"/>
                <a:hlinkClick r:id="rId4"/>
              </a:rPr>
              <a:t>https://vk.com/video-17086268_456242247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SchoolBookC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916832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Буквы и - </a:t>
            </a:r>
            <a:r>
              <a:rPr lang="ru-RU" sz="5400" b="1" dirty="0" err="1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ы</a:t>
            </a:r>
            <a:r>
              <a:rPr lang="ru-RU" sz="54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после </a:t>
            </a:r>
            <a:r>
              <a:rPr lang="ru-RU" sz="5400" b="1" dirty="0" err="1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</a:t>
            </a:r>
            <a:endParaRPr lang="ru-RU" sz="5400" b="1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005064"/>
            <a:ext cx="8424936" cy="17526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sz="39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Цель: </a:t>
            </a:r>
            <a:r>
              <a:rPr lang="ru-RU" sz="3900" dirty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находить в словах орфограмму-букву </a:t>
            </a:r>
            <a:r>
              <a:rPr lang="ru-RU" sz="3900" i="1" dirty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</a:t>
            </a:r>
            <a:r>
              <a:rPr lang="ru-RU" sz="3900" dirty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ru-RU" sz="3900" i="1" dirty="0" err="1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ы</a:t>
            </a:r>
            <a:r>
              <a:rPr lang="ru-RU" sz="3900" dirty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после </a:t>
            </a:r>
            <a:r>
              <a:rPr lang="ru-RU" sz="3900" i="1" dirty="0" err="1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</a:t>
            </a:r>
            <a:r>
              <a:rPr lang="ru-RU" sz="3900" dirty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писать слова с данной орфограммой, объяснять условия её выбора.</a:t>
            </a:r>
          </a:p>
          <a:p>
            <a:endParaRPr lang="ru-RU" dirty="0"/>
          </a:p>
        </p:txBody>
      </p:sp>
      <p:pic>
        <p:nvPicPr>
          <p:cNvPr id="1026" name="Picture 2" descr="http://catalog.prosv.ru/images/big/256e0c99-5af0-11e2-9840-0050569c0d55.jpg"/>
          <p:cNvPicPr>
            <a:picLocks noChangeAspect="1" noChangeArrowheads="1"/>
          </p:cNvPicPr>
          <p:nvPr/>
        </p:nvPicPr>
        <p:blipFill>
          <a:blip r:embed="rId2" cstate="print"/>
          <a:srcRect t="32046" b="12602"/>
          <a:stretch>
            <a:fillRect/>
          </a:stretch>
        </p:blipFill>
        <p:spPr bwMode="auto">
          <a:xfrm>
            <a:off x="1" y="0"/>
            <a:ext cx="2353854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рагмент 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04825" y="1143000"/>
            <a:ext cx="8134350" cy="4572000"/>
          </a:xfrm>
          <a:prstGeom prst="rect">
            <a:avLst/>
          </a:prstGeom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67544" y="6165304"/>
            <a:ext cx="53514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SchoolBookC" charset="-52"/>
                <a:hlinkClick r:id="rId4"/>
              </a:rPr>
              <a:t>https://vk.com/video-17086268_456242247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SchoolBookC" charset="-52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catalog.prosv.ru/images/big/13d35a9c-daf7-11e1-b822-0050569c32ed.jpg"/>
          <p:cNvPicPr>
            <a:picLocks noChangeAspect="1" noChangeArrowheads="1"/>
          </p:cNvPicPr>
          <p:nvPr/>
        </p:nvPicPr>
        <p:blipFill>
          <a:blip r:embed="rId2" cstate="print"/>
          <a:srcRect l="6670" t="30326" r="7725" b="15520"/>
          <a:stretch>
            <a:fillRect/>
          </a:stretch>
        </p:blipFill>
        <p:spPr bwMode="auto">
          <a:xfrm>
            <a:off x="6732483" y="4509120"/>
            <a:ext cx="2411517" cy="234888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2987824" y="332656"/>
            <a:ext cx="2880320" cy="115212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После Ц</a:t>
            </a:r>
            <a:endParaRPr lang="ru-RU" sz="4400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267744" y="1484784"/>
            <a:ext cx="720080" cy="72008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868144" y="1556792"/>
            <a:ext cx="648072" cy="72008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899592" y="2420888"/>
            <a:ext cx="2736304" cy="136815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99592" y="4077072"/>
            <a:ext cx="2736304" cy="136815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076056" y="2420888"/>
            <a:ext cx="2736304" cy="136815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148064" y="4149080"/>
            <a:ext cx="2736304" cy="136815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619672" y="1628800"/>
            <a:ext cx="5549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</a:t>
            </a:r>
            <a:endParaRPr lang="ru-RU" sz="4000" b="1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60232" y="1556792"/>
            <a:ext cx="6383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Ы</a:t>
            </a:r>
            <a:endParaRPr lang="ru-RU" sz="4000" b="1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1187624" y="2708920"/>
            <a:ext cx="2016224" cy="648072"/>
          </a:xfrm>
          <a:custGeom>
            <a:avLst/>
            <a:gdLst>
              <a:gd name="connsiteX0" fmla="*/ 0 w 1792586"/>
              <a:gd name="connsiteY0" fmla="*/ 589826 h 589826"/>
              <a:gd name="connsiteX1" fmla="*/ 588476 w 1792586"/>
              <a:gd name="connsiteY1" fmla="*/ 82832 h 589826"/>
              <a:gd name="connsiteX2" fmla="*/ 1276539 w 1792586"/>
              <a:gd name="connsiteY2" fmla="*/ 46618 h 589826"/>
              <a:gd name="connsiteX3" fmla="*/ 1792586 w 1792586"/>
              <a:gd name="connsiteY3" fmla="*/ 544558 h 589826"/>
              <a:gd name="connsiteX4" fmla="*/ 1792586 w 1792586"/>
              <a:gd name="connsiteY4" fmla="*/ 544558 h 589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2586" h="589826">
                <a:moveTo>
                  <a:pt x="0" y="589826"/>
                </a:moveTo>
                <a:cubicBezTo>
                  <a:pt x="187860" y="381596"/>
                  <a:pt x="375720" y="173367"/>
                  <a:pt x="588476" y="82832"/>
                </a:cubicBezTo>
                <a:cubicBezTo>
                  <a:pt x="801233" y="-7703"/>
                  <a:pt x="1075854" y="-30336"/>
                  <a:pt x="1276539" y="46618"/>
                </a:cubicBezTo>
                <a:cubicBezTo>
                  <a:pt x="1477224" y="123572"/>
                  <a:pt x="1792586" y="544558"/>
                  <a:pt x="1792586" y="544558"/>
                </a:cubicBezTo>
                <a:lnTo>
                  <a:pt x="1792586" y="544558"/>
                </a:lnTo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012160" y="2636912"/>
            <a:ext cx="864096" cy="864096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flipV="1">
            <a:off x="5580112" y="4293096"/>
            <a:ext cx="936104" cy="7920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6516216" y="4293096"/>
            <a:ext cx="792088" cy="7920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259632" y="4365104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</a:t>
            </a:r>
            <a:r>
              <a:rPr lang="ru-RU" sz="36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 -</a:t>
            </a:r>
            <a:r>
              <a:rPr lang="ru-RU" sz="3600" dirty="0" err="1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ция</a:t>
            </a:r>
            <a:endParaRPr lang="ru-RU" sz="3600" dirty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059832" y="5445224"/>
            <a:ext cx="396044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Цыган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 подошёл   к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цыплёнку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 на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цыпочках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цыкнул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ему: 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Цыц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!»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atalog.prosv.ru/images/big/49bf962c-825e-11e2-9840-0050569c0d55.jpg"/>
          <p:cNvPicPr>
            <a:picLocks noChangeAspect="1" noChangeArrowheads="1"/>
          </p:cNvPicPr>
          <p:nvPr/>
        </p:nvPicPr>
        <p:blipFill>
          <a:blip r:embed="rId2" cstate="print"/>
          <a:srcRect t="43436" r="29590" b="3586"/>
          <a:stretch>
            <a:fillRect/>
          </a:stretch>
        </p:blipFill>
        <p:spPr bwMode="auto">
          <a:xfrm>
            <a:off x="1" y="1"/>
            <a:ext cx="2144110" cy="21328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67744" y="260648"/>
            <a:ext cx="381642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Проверьте себя:</a:t>
            </a:r>
          </a:p>
          <a:p>
            <a:endParaRPr lang="ru-RU" sz="3600" dirty="0" smtClean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Циклон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Цитрусовые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Коллекция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Цыкнуть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Конституция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Цитата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Цикада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Станция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Медицина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Куцый</a:t>
            </a:r>
            <a:endParaRPr lang="ru-RU" sz="3200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9458" name="Picture 2" descr="http://im0-tub-ru.yandex.net/i?id=9dc3c9ba4e8629a917e1cd3a3a14c1fb-29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836712"/>
            <a:ext cx="3240360" cy="1944216"/>
          </a:xfrm>
          <a:prstGeom prst="rect">
            <a:avLst/>
          </a:prstGeom>
          <a:noFill/>
        </p:spPr>
      </p:pic>
      <p:pic>
        <p:nvPicPr>
          <p:cNvPr id="19460" name="Picture 4" descr="Большая энциклопедия мира &quot; Отряд Равнокрылы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8234" y="4149080"/>
            <a:ext cx="3778724" cy="25210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atalog.prosv.ru/images/big/256e0c99-5af0-11e2-9840-0050569c0d55.jpg"/>
          <p:cNvPicPr>
            <a:picLocks noChangeAspect="1" noChangeArrowheads="1"/>
          </p:cNvPicPr>
          <p:nvPr/>
        </p:nvPicPr>
        <p:blipFill>
          <a:blip r:embed="rId2" cstate="print"/>
          <a:srcRect t="32046" b="12602"/>
          <a:stretch>
            <a:fillRect/>
          </a:stretch>
        </p:blipFill>
        <p:spPr bwMode="auto">
          <a:xfrm>
            <a:off x="1" y="0"/>
            <a:ext cx="2353854" cy="198884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131840" y="980728"/>
            <a:ext cx="3513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</a:t>
            </a:r>
            <a:endParaRPr lang="ru-RU" sz="3600" b="1" dirty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00192" y="980728"/>
            <a:ext cx="3513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Ы</a:t>
            </a:r>
            <a:endParaRPr lang="ru-RU" sz="3600" b="1" dirty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5736" y="1700808"/>
            <a:ext cx="255711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</a:t>
            </a:r>
            <a:r>
              <a:rPr lang="ru-RU" sz="48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иркуль</a:t>
            </a:r>
          </a:p>
          <a:p>
            <a:r>
              <a:rPr lang="ru-RU" sz="4800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</a:t>
            </a:r>
            <a:r>
              <a:rPr lang="ru-RU" sz="48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ифры</a:t>
            </a:r>
          </a:p>
          <a:p>
            <a:r>
              <a:rPr lang="ru-RU" sz="4800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</a:t>
            </a:r>
            <a:r>
              <a:rPr lang="ru-RU" sz="48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анцирь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508104" y="1628800"/>
            <a:ext cx="2951449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</a:t>
            </a:r>
            <a:r>
              <a:rPr lang="ru-RU" sz="48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альцы</a:t>
            </a:r>
          </a:p>
          <a:p>
            <a:r>
              <a:rPr lang="ru-RU" sz="48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огурцы</a:t>
            </a:r>
          </a:p>
          <a:p>
            <a:r>
              <a:rPr lang="ru-RU" sz="4800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</a:t>
            </a:r>
            <a:r>
              <a:rPr lang="ru-RU" sz="48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ыплёнок</a:t>
            </a:r>
          </a:p>
          <a:p>
            <a:endParaRPr lang="ru-RU" dirty="0"/>
          </a:p>
        </p:txBody>
      </p:sp>
      <p:pic>
        <p:nvPicPr>
          <p:cNvPr id="8" name="Рисунок 7" descr="цыплено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3933056"/>
            <a:ext cx="3410020" cy="2557471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9" name="Рисунок 8" descr="циркул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4293096"/>
            <a:ext cx="3120622" cy="1920037"/>
          </a:xfrm>
          <a:prstGeom prst="flowChartAlternateProcess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atalog.prosv.ru/images/big/13d35a9c-daf7-11e1-b822-0050569c32ed.jpg"/>
          <p:cNvPicPr>
            <a:picLocks noChangeAspect="1" noChangeArrowheads="1"/>
          </p:cNvPicPr>
          <p:nvPr/>
        </p:nvPicPr>
        <p:blipFill>
          <a:blip r:embed="rId2" cstate="print"/>
          <a:srcRect l="6670" t="30326" r="7725" b="15520"/>
          <a:stretch>
            <a:fillRect/>
          </a:stretch>
        </p:blipFill>
        <p:spPr bwMode="auto">
          <a:xfrm>
            <a:off x="6732483" y="4509120"/>
            <a:ext cx="2411517" cy="2348880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51520" y="332656"/>
            <a:ext cx="8640960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     Укажи слово, в котором после Ц пишется буква Ы: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А)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..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рк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                    Б)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делегац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..я         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В)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..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ганочка</a:t>
            </a:r>
            <a:r>
              <a:rPr lang="ru-RU" sz="2800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         Г)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..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фра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2. Укажи слово, в котором в корне пишется буква И: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А)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..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кнуть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          Б)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..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новка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          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В)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..пленок      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 Г)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уц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..питься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3. В какой группе во всех словах пишется И?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А)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секц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..я,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репетиц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..я,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..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нга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..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трусовые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Б)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умельц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..,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..ганский,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..клон,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птенц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..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Проверьте.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     В           2. Б          3. А 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74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740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catalog.prosv.ru/images/big/c96aa5f9-eeba-11dd-9715-0019b9f502d0.jpg"/>
          <p:cNvPicPr>
            <a:picLocks noChangeAspect="1" noChangeArrowheads="1"/>
          </p:cNvPicPr>
          <p:nvPr/>
        </p:nvPicPr>
        <p:blipFill>
          <a:blip r:embed="rId2" cstate="print"/>
          <a:srcRect l="6670" t="35795" r="8837" b="6506"/>
          <a:stretch>
            <a:fillRect/>
          </a:stretch>
        </p:blipFill>
        <p:spPr bwMode="auto">
          <a:xfrm>
            <a:off x="0" y="1"/>
            <a:ext cx="1907704" cy="202306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260648"/>
            <a:ext cx="856895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Оцени свою работу на уроке:</a:t>
            </a:r>
          </a:p>
          <a:p>
            <a:pPr>
              <a:defRPr/>
            </a:pPr>
            <a:endParaRPr lang="ru-RU" sz="3600" b="1" dirty="0" smtClean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defRPr/>
            </a:pPr>
            <a:endParaRPr lang="ru-RU" sz="3600" b="1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defRPr/>
            </a:pPr>
            <a:endParaRPr lang="ru-RU" sz="3600" b="1" dirty="0" smtClean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ru-RU" sz="3200" i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я </a:t>
            </a:r>
            <a:r>
              <a:rPr lang="ru-RU" sz="3200" i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не допустил ни одной </a:t>
            </a:r>
            <a:r>
              <a:rPr lang="ru-RU" sz="3200" i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ошибки</a:t>
            </a:r>
          </a:p>
          <a:p>
            <a:pPr>
              <a:defRPr/>
            </a:pPr>
            <a:endParaRPr lang="ru-RU" sz="3200" i="1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ru-RU" sz="3200" i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я ошибался 1-3 </a:t>
            </a:r>
            <a:r>
              <a:rPr lang="ru-RU" sz="3200" i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раза</a:t>
            </a:r>
          </a:p>
          <a:p>
            <a:pPr>
              <a:defRPr/>
            </a:pPr>
            <a:endParaRPr lang="ru-RU" sz="3200" i="1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ru-RU" sz="3200" i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я ошибался более 3 </a:t>
            </a:r>
            <a:r>
              <a:rPr lang="ru-RU" sz="3200" i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раз</a:t>
            </a:r>
          </a:p>
          <a:p>
            <a:pPr>
              <a:defRPr/>
            </a:pPr>
            <a:endParaRPr lang="ru-RU" sz="3200" i="1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ru-RU" sz="3200" i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я не понял </a:t>
            </a:r>
            <a:r>
              <a:rPr lang="ru-RU" sz="3200" i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материал</a:t>
            </a:r>
            <a:endParaRPr lang="ru-RU" sz="3200" i="1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Рисунок 3" descr="Есть без меры для обжор - это смертный приговор - Картинка 1…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1988840"/>
            <a:ext cx="115212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смайлик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005065"/>
            <a:ext cx="122413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3D Smiley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5085184"/>
            <a:ext cx="108012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2924944"/>
            <a:ext cx="1224136" cy="1378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168</Words>
  <Application>Microsoft Office PowerPoint</Application>
  <PresentationFormat>Экран (4:3)</PresentationFormat>
  <Paragraphs>57</Paragraphs>
  <Slides>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Буквы и - ы после ц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Оксана</cp:lastModifiedBy>
  <cp:revision>10</cp:revision>
  <dcterms:created xsi:type="dcterms:W3CDTF">2015-02-23T17:52:39Z</dcterms:created>
  <dcterms:modified xsi:type="dcterms:W3CDTF">2023-12-13T16:44:54Z</dcterms:modified>
</cp:coreProperties>
</file>