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56" r:id="rId5"/>
    <p:sldId id="258" r:id="rId6"/>
    <p:sldId id="263" r:id="rId7"/>
    <p:sldId id="264" r:id="rId8"/>
    <p:sldId id="259" r:id="rId9"/>
    <p:sldId id="262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8AA14-BEE5-4410-A9CE-4C6EB120BB58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C30AD-3239-48F2-AC04-ABB9B7E82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EE0E3-4CFA-43E6-A189-8B1D896F3771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E5D71-8972-4937-A4D5-5752D175F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08B7A-D99E-46EA-BD59-D6323A5521AB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1D9CD-8AB1-4A2D-AE81-7FF932736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A39DD-BF53-48BB-8950-995C89B7FF88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F96CB-337C-4BAB-9F1F-A28A66231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A7E1-E4F2-495F-B33D-41F2389911CE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D5491-CEED-42C6-A0D2-EADCB4820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055A4-84D4-49EF-8AB7-E9EA5E6C5CB7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4C0B4-DECD-4891-94A1-3B506CD83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95FCC-1EF5-476D-A21B-1F8910F1ECC6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FD2FA-FE91-433B-89D5-67631CDC7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688DB-390C-4A16-B3F8-09C97AF2282E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238E4-8ED9-4D20-BA12-C960A23D0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0ADF7-A19A-4CA4-BA4C-D490A55F7AE9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096F4-BF3F-422C-B3C6-1B6CB9628B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C67DE-FFB3-40C8-B238-B8897A5A28C8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1A304-FA8E-46E2-B84E-04AE6ED85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8813-686F-43DC-B32A-1368BB03DE98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9AC84-AAFB-4B0B-86F3-635992041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4C8535-9D7B-4884-865B-3FB4DB65235D}" type="datetimeFigureOut">
              <a:rPr lang="ru-RU"/>
              <a:pPr>
                <a:defRPr/>
              </a:pPr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E22218-3B8D-4D03-9305-19D215A83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hello_html_m74d2e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4894263" cy="68580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825" y="549275"/>
          <a:ext cx="8642350" cy="5616575"/>
        </p:xfrm>
        <a:graphic>
          <a:graphicData uri="http://schemas.openxmlformats.org/drawingml/2006/table">
            <a:tbl>
              <a:tblPr/>
              <a:tblGrid>
                <a:gridCol w="3321050"/>
                <a:gridCol w="5321300"/>
              </a:tblGrid>
              <a:tr h="561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 задание. 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Прочитайте.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выделенных предложениях расставьте знаки препинания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как при диалоге. Составьте схемы.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Что ж вы молчите? Говорите  урок  сказал ему   учитель.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Алеша не мог выговорить ни одного слова, потому что, надеясь на конопляное зерно, он даже и  не заглядывал в книгу.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Что это значит, Алеша? Зачем вы не хотите говорить?   закричал учитель.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825" y="620713"/>
          <a:ext cx="8569325" cy="5111750"/>
        </p:xfrm>
        <a:graphic>
          <a:graphicData uri="http://schemas.openxmlformats.org/drawingml/2006/table">
            <a:tbl>
              <a:tblPr/>
              <a:tblGrid>
                <a:gridCol w="3294063"/>
                <a:gridCol w="5275262"/>
              </a:tblGrid>
              <a:tr h="5111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Задание. Запишите предложения с прямой речью в виде диалога.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«Знаете ли вы теперь урок?» — спросил он у Алеши.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Алеша, громко всхлипывая, принужден был сказать, что не знает.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«Ну, так оставайтесь здесь, пока не выучите!» — сказал учитель.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620713"/>
          <a:ext cx="7920038" cy="4895850"/>
        </p:xfrm>
        <a:graphic>
          <a:graphicData uri="http://schemas.openxmlformats.org/drawingml/2006/table">
            <a:tbl>
              <a:tblPr/>
              <a:tblGrid>
                <a:gridCol w="3043238"/>
                <a:gridCol w="4876800"/>
              </a:tblGrid>
              <a:tr h="4895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задание.   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Представьте, что это вы спасли Чернушку от кухарки.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бы вы попросили в награду за это у Короля подземных жителей?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Составьте разговор в виде диалога.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ph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60350"/>
            <a:ext cx="4535488" cy="64087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smtClean="0">
                <a:solidFill>
                  <a:schemeClr val="tx2"/>
                </a:solidFill>
              </a:rPr>
              <a:t>Задачи</a:t>
            </a:r>
            <a:endParaRPr lang="ru-RU" sz="4000" i="1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 Закрепить понятие «диалог»</a:t>
            </a:r>
            <a:r>
              <a:rPr lang="ru-RU" smtClean="0">
                <a:latin typeface="Arial" charset="0"/>
              </a:rPr>
              <a:t>.</a:t>
            </a:r>
          </a:p>
          <a:p>
            <a:pPr>
              <a:buFont typeface="Arial" charset="0"/>
              <a:buNone/>
            </a:pPr>
            <a:r>
              <a:rPr lang="ru-RU" smtClean="0"/>
              <a:t>2.Будем учиться различать прямую речь и диалог</a:t>
            </a:r>
            <a:r>
              <a:rPr lang="ru-RU" smtClean="0">
                <a:latin typeface="Arial" charset="0"/>
              </a:rPr>
              <a:t>.</a:t>
            </a:r>
          </a:p>
          <a:p>
            <a:pPr>
              <a:buFont typeface="Arial" charset="0"/>
              <a:buNone/>
            </a:pPr>
            <a:r>
              <a:rPr lang="ru-RU" smtClean="0"/>
              <a:t>3. Отработаем знаки препинания при диалоге.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4342" name="Picture 6" descr="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3933825"/>
            <a:ext cx="4733925" cy="2662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3635375" y="1916113"/>
            <a:ext cx="5113338" cy="24479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5400" b="1" i="1" smtClean="0">
                <a:solidFill>
                  <a:srgbClr val="5C04FA"/>
                </a:solidFill>
              </a:rPr>
              <a:t>Диалог, </a:t>
            </a:r>
          </a:p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rgbClr val="5C04FA"/>
                </a:solidFill>
              </a:rPr>
              <a:t>или как учиться без конопляного семечка</a:t>
            </a:r>
            <a:endParaRPr lang="ru-RU" smtClean="0"/>
          </a:p>
        </p:txBody>
      </p:sp>
      <p:pic>
        <p:nvPicPr>
          <p:cNvPr id="15364" name="Picture 4" descr="1409990517_19"/>
          <p:cNvPicPr>
            <a:picLocks noChangeAspect="1" noChangeArrowheads="1"/>
          </p:cNvPicPr>
          <p:nvPr/>
        </p:nvPicPr>
        <p:blipFill>
          <a:blip r:embed="rId2"/>
          <a:srcRect r="58585" b="19835"/>
          <a:stretch>
            <a:fillRect/>
          </a:stretch>
        </p:blipFill>
        <p:spPr bwMode="auto">
          <a:xfrm>
            <a:off x="395288" y="1484313"/>
            <a:ext cx="3240087" cy="4176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7" name="Picture 6" descr="ed0839c3068a5d6ad5f4a40ece27d760_i-2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3975100" cy="53292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6389" name="Picture 4" descr="hello_html_432ef2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476250"/>
            <a:ext cx="4364038" cy="59039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6390" name="Picture 6" descr="2e88c03b78d53d46282c90b69a4d8b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2913" y="3573463"/>
            <a:ext cx="2351087" cy="30607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tx2"/>
                </a:solidFill>
              </a:rPr>
              <a:t>Определение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2908300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ru-RU" b="1" smtClean="0">
              <a:solidFill>
                <a:srgbClr val="5C04FA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3600" b="1" smtClean="0">
                <a:solidFill>
                  <a:srgbClr val="5C04FA"/>
                </a:solidFill>
              </a:rPr>
              <a:t>Диалог — </a:t>
            </a:r>
            <a:r>
              <a:rPr lang="en-US" sz="3600" b="1" smtClean="0">
                <a:solidFill>
                  <a:srgbClr val="5C04FA"/>
                </a:solidFill>
              </a:rPr>
              <a:t> </a:t>
            </a:r>
            <a:r>
              <a:rPr lang="ru-RU" sz="3600" b="1" smtClean="0">
                <a:solidFill>
                  <a:srgbClr val="5C04FA"/>
                </a:solidFill>
              </a:rPr>
              <a:t>это разговор двух или </a:t>
            </a:r>
          </a:p>
          <a:p>
            <a:pPr algn="ctr">
              <a:buFont typeface="Arial" charset="0"/>
              <a:buNone/>
            </a:pPr>
            <a:r>
              <a:rPr lang="ru-RU" sz="3600" b="1" smtClean="0">
                <a:solidFill>
                  <a:srgbClr val="5C04FA"/>
                </a:solidFill>
              </a:rPr>
              <a:t>нескольких  лиц</a:t>
            </a:r>
            <a:endParaRPr lang="ru-RU" sz="3600" b="1" smtClean="0"/>
          </a:p>
        </p:txBody>
      </p:sp>
      <p:pic>
        <p:nvPicPr>
          <p:cNvPr id="17412" name="Picture 4" descr="depositphotos_77095445-stock-illustration-kids-talk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429000"/>
            <a:ext cx="3924300" cy="314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70" name="Group 38"/>
          <p:cNvGraphicFramePr>
            <a:graphicFrameLocks noGrp="1"/>
          </p:cNvGraphicFramePr>
          <p:nvPr>
            <p:ph idx="1"/>
          </p:nvPr>
        </p:nvGraphicFramePr>
        <p:xfrm>
          <a:off x="539750" y="188913"/>
          <a:ext cx="8135938" cy="6494462"/>
        </p:xfrm>
        <a:graphic>
          <a:graphicData uri="http://schemas.openxmlformats.org/drawingml/2006/table">
            <a:tbl>
              <a:tblPr/>
              <a:tblGrid>
                <a:gridCol w="3916363"/>
                <a:gridCol w="4219575"/>
              </a:tblGrid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Притча о сорняках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Притча о счастье.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Однажды весной внук с дедом убирали в огороде сорняки.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«Дедушка, а почему сорняки, которые мы не сажали, так хорошо растут, а то, что мы сажаем, нуждается в нашем внимании, заботе и труде?» - вдруг ребёнок спросил у деда.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«Вот, внучек, благодаря своей наблюдательности ты сделал важное для себя открытие: всё ценное и значимое для человека, требует от него немалых усилий, а вредное и ненужное произрастает само», - ответил он внуку.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Бог слепил человека из глины, и остался у него неиспользованный кусок.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Что ещё слепить тебе? — спросил Бог.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Слепи мне счастье, — попросил человек.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Ничего не ответил Бог, и только положил человеку в ладонь оставшийся кусочек глины.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1. Каким способом в притчах передана чужая речь?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2. Какие компоненты можно выделить?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3. Составьте схемы выделенных предложений.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8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90" name="Group 34"/>
          <p:cNvGraphicFramePr>
            <a:graphicFrameLocks noGrp="1"/>
          </p:cNvGraphicFramePr>
          <p:nvPr>
            <p:ph idx="1"/>
          </p:nvPr>
        </p:nvGraphicFramePr>
        <p:xfrm>
          <a:off x="539750" y="188913"/>
          <a:ext cx="8135938" cy="6437312"/>
        </p:xfrm>
        <a:graphic>
          <a:graphicData uri="http://schemas.openxmlformats.org/drawingml/2006/table">
            <a:tbl>
              <a:tblPr/>
              <a:tblGrid>
                <a:gridCol w="3916363"/>
                <a:gridCol w="4219575"/>
              </a:tblGrid>
              <a:tr h="225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Притча о сорняках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Притча о счастье.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Однажды весной внук с дедом убирали в огороде сорняки.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«Дедушка, а почему сорняки, которые мы не сажали, так хорошо растут, а то, что мы сажаем, нуждается в нашем внимании, заботе и труде?» - вдруг ребёнок спросил у деда.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«Вот, внучек, благодаря своей наблюдательности ты сделал важное для себя открытие: всё ценное и значимое для человека, требует от него немалых усилий, а вредное и ненужное произрастает само», - ответил он внуку.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Бог слепил человека из глины, и остался у него неиспользованный кусок.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Что ещё слепить тебе? — спросил Бог.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Слепи мне счастье, — попросил человек.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Ничего не ответил Бог, и только положил человеку в ладонь оставшийся кусочек глины.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1. Каким способом в притчах передана чужая речь?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Прямая речь</a:t>
                      </a: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Диалог</a:t>
                      </a: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2. Какие компоненты можно выделить?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«П» + а</a:t>
                      </a: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-Р + а</a:t>
                      </a: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3. Составьте схемы выделенных предложений.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9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«П?»-а.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«П»,-а.</a:t>
                      </a: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-Р? -а.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-Р, -а.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2150" marR="52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u="sng" dirty="0" smtClean="0"/>
              <a:t>Таблица № 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 </a:t>
            </a:r>
          </a:p>
          <a:p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8313" y="1196975"/>
          <a:ext cx="8424862" cy="5040313"/>
        </p:xfrm>
        <a:graphic>
          <a:graphicData uri="http://schemas.openxmlformats.org/drawingml/2006/table">
            <a:tbl>
              <a:tblPr/>
              <a:tblGrid>
                <a:gridCol w="3236912"/>
                <a:gridCol w="5187950"/>
              </a:tblGrid>
              <a:tr h="350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 задания. Условие.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239" marR="6823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Решение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239" marR="6823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 задание.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Учебник, упр.  253, стр. 118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239" marR="6823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Здравствуй, Ваня! Куда ты идёшь? — …………. Катя.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К Пете. Он заболел, — ……………………. Ваня.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А что с ним случилось? — ……………….. Катя.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Катался с горки, неудачно упал и сломал руку, — …………... Ваня.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Ты к нему надолго? — ............................... Катя.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— На весь вечер, — ................................... Ваня.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Слова для справок: спросить, сказать, ответить, проговорить, поинтересоваться.</a:t>
                      </a:r>
                    </a:p>
                  </a:txBody>
                  <a:tcPr marL="68239" marR="6823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388" y="692150"/>
          <a:ext cx="8785225" cy="5400675"/>
        </p:xfrm>
        <a:graphic>
          <a:graphicData uri="http://schemas.openxmlformats.org/drawingml/2006/table">
            <a:tbl>
              <a:tblPr/>
              <a:tblGrid>
                <a:gridCol w="3698875"/>
                <a:gridCol w="5086350"/>
              </a:tblGrid>
              <a:tr h="540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задание.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выделенной реплике расставьте знаки препинания как при прямой речи и составьте схему.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Алеша …, громко всхлипывая, побежал к кухарке и бросился к ней на шею в ту самую минуту, как она поймала уже Чернушку за крыло.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Любезная, милая Тринушка! Пожалуйста, не тронь мою Чернуху!— вскричал он.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Любезная, милая Тринушка! Пожалуйста, не тронь мою Чернуху!   вскричал он.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533</Words>
  <Application>Microsoft Office PowerPoint</Application>
  <PresentationFormat>Экран 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Arial</vt:lpstr>
      <vt:lpstr>Times New Roman</vt:lpstr>
      <vt:lpstr>Тема Office</vt:lpstr>
      <vt:lpstr>Слайд 1</vt:lpstr>
      <vt:lpstr>Задачи</vt:lpstr>
      <vt:lpstr>Слайд 3</vt:lpstr>
      <vt:lpstr>Слайд 4</vt:lpstr>
      <vt:lpstr>Определение</vt:lpstr>
      <vt:lpstr>Слайд 6</vt:lpstr>
      <vt:lpstr>Слайд 7</vt:lpstr>
      <vt:lpstr>Таблица № 2 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школа4</dc:creator>
  <cp:lastModifiedBy>1</cp:lastModifiedBy>
  <cp:revision>4</cp:revision>
  <dcterms:created xsi:type="dcterms:W3CDTF">2020-12-03T09:43:03Z</dcterms:created>
  <dcterms:modified xsi:type="dcterms:W3CDTF">2020-12-06T16:40:03Z</dcterms:modified>
</cp:coreProperties>
</file>