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30"/>
  </p:notesMasterIdLst>
  <p:sldIdLst>
    <p:sldId id="256" r:id="rId2"/>
    <p:sldId id="316" r:id="rId3"/>
    <p:sldId id="317" r:id="rId4"/>
    <p:sldId id="318" r:id="rId5"/>
    <p:sldId id="323" r:id="rId6"/>
    <p:sldId id="319" r:id="rId7"/>
    <p:sldId id="320" r:id="rId8"/>
    <p:sldId id="289" r:id="rId9"/>
    <p:sldId id="290" r:id="rId10"/>
    <p:sldId id="321" r:id="rId11"/>
    <p:sldId id="287" r:id="rId12"/>
    <p:sldId id="322" r:id="rId13"/>
    <p:sldId id="326" r:id="rId14"/>
    <p:sldId id="306" r:id="rId15"/>
    <p:sldId id="297" r:id="rId16"/>
    <p:sldId id="299" r:id="rId17"/>
    <p:sldId id="301" r:id="rId18"/>
    <p:sldId id="266" r:id="rId19"/>
    <p:sldId id="268" r:id="rId20"/>
    <p:sldId id="307" r:id="rId21"/>
    <p:sldId id="310" r:id="rId22"/>
    <p:sldId id="257" r:id="rId23"/>
    <p:sldId id="313" r:id="rId24"/>
    <p:sldId id="315" r:id="rId25"/>
    <p:sldId id="324" r:id="rId26"/>
    <p:sldId id="277" r:id="rId27"/>
    <p:sldId id="327" r:id="rId28"/>
    <p:sldId id="281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CC00FF"/>
    <a:srgbClr val="000000"/>
    <a:srgbClr val="FF3300"/>
    <a:srgbClr val="B2B2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729" autoAdjust="0"/>
    <p:restoredTop sz="94660"/>
  </p:normalViewPr>
  <p:slideViewPr>
    <p:cSldViewPr>
      <p:cViewPr varScale="1">
        <p:scale>
          <a:sx n="97" d="100"/>
          <a:sy n="97" d="100"/>
        </p:scale>
        <p:origin x="-1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6781C4C-99C4-417F-A6A6-559D6561D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51290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pitchFamily="34" charset="0"/>
            </a:endParaRPr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C0B9B189-2306-4ACB-AF90-A79109339AD5}" type="slidenum">
              <a:rPr lang="ru-RU" smtClean="0"/>
              <a:pPr>
                <a:defRPr/>
              </a:pPr>
              <a:t>15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860240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686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B6212-5947-4A8D-9C8E-26B1D526F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350BF-FDD6-444F-B5FB-70170CB393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F8ABE-00ED-44D9-8B56-A11B0DADC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97E7F-B99D-4078-934D-EC09DE951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C301E-E1D5-4D30-87F5-844D38CB7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57DEA-55AF-4039-8AF6-CF38800A8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71C9F-1A53-4CE5-B032-4B4C73AE5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E5A6B-A05C-4F77-9117-D9FB6E9F10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66284-734E-437E-8B6A-029B0F13A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35032-1C1B-485C-A09F-2231D42FC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E890A-4677-4EAF-9F0E-B5E6E6231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B2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fld id="{A2027378-8850-421B-A89A-A5B10B24B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slide" Target="slide14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6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4" Type="http://schemas.openxmlformats.org/officeDocument/2006/relationships/image" Target="NUL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MC9003893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157132"/>
            <a:ext cx="2928958" cy="166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1285852" y="1142984"/>
            <a:ext cx="6286544" cy="32147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578"/>
              </a:avLst>
            </a:prstTxWarp>
          </a:bodyPr>
          <a:lstStyle/>
          <a:p>
            <a:pPr algn="ctr"/>
            <a:r>
              <a:rPr lang="ru-RU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accent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Технологическая карта урока по теме «Проценты»  в</a:t>
            </a:r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accent2">
                  <a:alpha val="50195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  <a:p>
            <a:pPr algn="ctr"/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accent2">
                  <a:alpha val="50195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  <a:p>
            <a:pPr algn="ctr"/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accent2">
                  <a:alpha val="50195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accent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классе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2285984" y="4572008"/>
            <a:ext cx="6643734" cy="156966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FF"/>
                </a:solidFill>
                <a:latin typeface="Arial" pitchFamily="34" charset="0"/>
              </a:rPr>
              <a:t>Григорьева Нина Анатольевна – учитель математики МБОУ « </a:t>
            </a:r>
            <a:r>
              <a:rPr lang="ru-RU" sz="2400" dirty="0" err="1">
                <a:solidFill>
                  <a:srgbClr val="0000FF"/>
                </a:solidFill>
                <a:latin typeface="Arial" pitchFamily="34" charset="0"/>
              </a:rPr>
              <a:t>Тюрлеминская</a:t>
            </a:r>
            <a:r>
              <a:rPr lang="ru-RU" sz="2400" dirty="0">
                <a:solidFill>
                  <a:srgbClr val="0000FF"/>
                </a:solidFill>
                <a:latin typeface="Arial" pitchFamily="34" charset="0"/>
              </a:rPr>
              <a:t> СОШ»</a:t>
            </a:r>
          </a:p>
          <a:p>
            <a:pPr algn="ctr"/>
            <a:r>
              <a:rPr lang="ru-RU" sz="2400" dirty="0">
                <a:solidFill>
                  <a:srgbClr val="0000FF"/>
                </a:solidFill>
                <a:latin typeface="Arial" pitchFamily="34" charset="0"/>
              </a:rPr>
              <a:t>Козловского района Чувашской Республики</a:t>
            </a:r>
          </a:p>
          <a:p>
            <a:pPr algn="ctr"/>
            <a:r>
              <a:rPr lang="ru-RU" sz="2400" dirty="0">
                <a:solidFill>
                  <a:srgbClr val="0000FF"/>
                </a:solidFill>
                <a:latin typeface="Arial" pitchFamily="34" charset="0"/>
              </a:rPr>
              <a:t> </a:t>
            </a:r>
          </a:p>
        </p:txBody>
      </p:sp>
      <p:pic>
        <p:nvPicPr>
          <p:cNvPr id="2062" name="Picture 14" descr="рисунок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409" y="285728"/>
            <a:ext cx="1289757" cy="1313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рисунок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5236" y="2000240"/>
            <a:ext cx="152876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57356" y="357166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 animBg="1"/>
      <p:bldP spid="206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Оля\Работа\Курсы ФГОС\конструкт\sk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76673"/>
            <a:ext cx="3023479" cy="1523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F:\Оля\Работа\Курсы ФГОС\конструкт\Колес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2853" y="836712"/>
            <a:ext cx="2313376" cy="173503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3500494" cy="4643470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В ЦПКиО проходит </a:t>
            </a:r>
            <a:r>
              <a:rPr lang="ru-RU" sz="4800" b="1" i="1" dirty="0" smtClean="0">
                <a:solidFill>
                  <a:srgbClr val="FF0000"/>
                </a:solidFill>
              </a:rPr>
              <a:t>АКЦИЯ!</a:t>
            </a:r>
            <a:endParaRPr lang="ru-RU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Предъяви</a:t>
            </a: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5 пятёрок за неделю -  получи </a:t>
            </a:r>
            <a:r>
              <a:rPr lang="ru-RU" sz="4000" b="1" i="1" dirty="0" smtClean="0">
                <a:solidFill>
                  <a:srgbClr val="FF0000"/>
                </a:solidFill>
              </a:rPr>
              <a:t>скидку</a:t>
            </a:r>
          </a:p>
          <a:p>
            <a:pPr>
              <a:buNone/>
            </a:pPr>
            <a:r>
              <a:rPr lang="ru-RU" sz="3000" i="1" dirty="0" smtClean="0">
                <a:solidFill>
                  <a:srgbClr val="FF0000"/>
                </a:solidFill>
              </a:rPr>
              <a:t>	на аттракционы</a:t>
            </a:r>
            <a:r>
              <a:rPr lang="ru-RU" i="1" dirty="0" smtClean="0">
                <a:solidFill>
                  <a:srgbClr val="FF0000"/>
                </a:solidFill>
              </a:rPr>
              <a:t>!</a:t>
            </a: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 Сколько рублей Вам нужно накопить для посещения всех аттракционов? </a:t>
            </a:r>
          </a:p>
          <a:p>
            <a:pPr lvl="6"/>
            <a:endParaRPr lang="ru-RU" dirty="0"/>
          </a:p>
        </p:txBody>
      </p:sp>
      <p:pic>
        <p:nvPicPr>
          <p:cNvPr id="1027" name="Picture 3" descr="F:\Оля\Работа\Курсы ФГОС\конструкт\3963.814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5121" y="2904270"/>
            <a:ext cx="2320786" cy="1547719"/>
          </a:xfrm>
          <a:prstGeom prst="rect">
            <a:avLst/>
          </a:prstGeom>
          <a:noFill/>
        </p:spPr>
      </p:pic>
      <p:pic>
        <p:nvPicPr>
          <p:cNvPr id="1028" name="Picture 4" descr="F:\Оля\Работа\Курсы ФГОС\конструкт\hqdefau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09" y="4725144"/>
            <a:ext cx="2575495" cy="177569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11960" y="198884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«Колесо обозрения»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8224" y="29969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«Дом с привидениями»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602128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«</a:t>
            </a:r>
            <a:r>
              <a:rPr lang="ru-RU" sz="2800" b="1" dirty="0" err="1" smtClean="0">
                <a:solidFill>
                  <a:srgbClr val="FF0000"/>
                </a:solidFill>
              </a:rPr>
              <a:t>Маугли</a:t>
            </a:r>
            <a:r>
              <a:rPr lang="ru-RU" sz="2800" b="1" dirty="0" smtClean="0">
                <a:solidFill>
                  <a:srgbClr val="FF0000"/>
                </a:solidFill>
              </a:rPr>
              <a:t>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6660232" y="1196752"/>
            <a:ext cx="288032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215206" y="764704"/>
            <a:ext cx="1677274" cy="16641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0800000">
            <a:off x="6084168" y="3212976"/>
            <a:ext cx="288032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6786578" y="5143512"/>
            <a:ext cx="288032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86248" y="2852936"/>
            <a:ext cx="1725912" cy="1433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308304" y="4653136"/>
            <a:ext cx="1407100" cy="17762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508104" y="1340768"/>
            <a:ext cx="936104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580112" y="1412776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300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516216" y="3645024"/>
            <a:ext cx="936104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500694" y="4857760"/>
            <a:ext cx="1231546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571694" y="3718906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400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86446" y="5000636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500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92280" y="980728"/>
            <a:ext cx="1551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Скидка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</a:rPr>
              <a:t>1/2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11960" y="3068960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Скидка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</a:rPr>
              <a:t>1/4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08304" y="4941168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Скидка</a:t>
            </a:r>
          </a:p>
          <a:p>
            <a:r>
              <a:rPr lang="ru-RU" sz="4400" b="1" dirty="0" smtClean="0">
                <a:solidFill>
                  <a:srgbClr val="FFFF00"/>
                </a:solidFill>
              </a:rPr>
              <a:t>1/5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28" name="Управляющая кнопка: далее 27">
            <a:hlinkClick r:id="rId6" action="ppaction://hlinksldjump" highlightClick="1"/>
          </p:cNvPr>
          <p:cNvSpPr/>
          <p:nvPr/>
        </p:nvSpPr>
        <p:spPr>
          <a:xfrm>
            <a:off x="3635896" y="6165304"/>
            <a:ext cx="504056" cy="5486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MC900425796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5" y="3687596"/>
            <a:ext cx="2500330" cy="11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E:\руссо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357158" y="-245725"/>
            <a:ext cx="45719" cy="76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28596" y="5000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786050" y="357166"/>
            <a:ext cx="592935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</a:rPr>
              <a:t>Чтобы узнать тему нашего урока вы должны правильно выполнять вычисления и вписать в таблицу буквы, соответствующие найденным ответам.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71472" y="314324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8" name="Рисунок 17" descr="j0198594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876" y="714356"/>
            <a:ext cx="241929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142852"/>
          <a:ext cx="7215240" cy="96043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901905"/>
                <a:gridCol w="901905"/>
                <a:gridCol w="901905"/>
                <a:gridCol w="901905"/>
                <a:gridCol w="901905"/>
                <a:gridCol w="901905"/>
                <a:gridCol w="901905"/>
                <a:gridCol w="901905"/>
              </a:tblGrid>
              <a:tr h="960430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gradFill flip="none" rotWithShape="1">
                          <a:gsLst>
                            <a:gs pos="0">
                              <a:srgbClr val="0070C0">
                                <a:tint val="66000"/>
                                <a:satMod val="160000"/>
                              </a:srgbClr>
                            </a:gs>
                            <a:gs pos="50000">
                              <a:srgbClr val="0070C0">
                                <a:tint val="44500"/>
                                <a:satMod val="160000"/>
                              </a:srgbClr>
                            </a:gs>
                            <a:gs pos="100000">
                              <a:srgbClr val="0070C0">
                                <a:tint val="23500"/>
                                <a:satMod val="160000"/>
                              </a:srgbClr>
                            </a:gs>
                          </a:gsLst>
                          <a:lin ang="0" scaled="1"/>
                          <a:tileRect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gradFill flip="none" rotWithShape="1">
                          <a:gsLst>
                            <a:gs pos="0">
                              <a:srgbClr val="0070C0">
                                <a:tint val="66000"/>
                                <a:satMod val="160000"/>
                              </a:srgbClr>
                            </a:gs>
                            <a:gs pos="50000">
                              <a:srgbClr val="0070C0">
                                <a:tint val="44500"/>
                                <a:satMod val="160000"/>
                              </a:srgbClr>
                            </a:gs>
                            <a:gs pos="100000">
                              <a:srgbClr val="0070C0">
                                <a:tint val="23500"/>
                                <a:satMod val="160000"/>
                              </a:srgbClr>
                            </a:gs>
                          </a:gsLst>
                          <a:lin ang="0" scaled="1"/>
                          <a:tileRect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gradFill flip="none" rotWithShape="1">
                          <a:gsLst>
                            <a:gs pos="0">
                              <a:srgbClr val="0070C0">
                                <a:tint val="66000"/>
                                <a:satMod val="160000"/>
                              </a:srgbClr>
                            </a:gs>
                            <a:gs pos="50000">
                              <a:srgbClr val="0070C0">
                                <a:tint val="44500"/>
                                <a:satMod val="160000"/>
                              </a:srgbClr>
                            </a:gs>
                            <a:gs pos="100000">
                              <a:srgbClr val="0070C0">
                                <a:tint val="23500"/>
                                <a:satMod val="160000"/>
                              </a:srgbClr>
                            </a:gs>
                          </a:gsLst>
                          <a:lin ang="0" scaled="1"/>
                          <a:tileRect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gradFill flip="none" rotWithShape="1">
                          <a:gsLst>
                            <a:gs pos="0">
                              <a:srgbClr val="0070C0">
                                <a:tint val="66000"/>
                                <a:satMod val="160000"/>
                              </a:srgbClr>
                            </a:gs>
                            <a:gs pos="50000">
                              <a:srgbClr val="0070C0">
                                <a:tint val="44500"/>
                                <a:satMod val="160000"/>
                              </a:srgbClr>
                            </a:gs>
                            <a:gs pos="100000">
                              <a:srgbClr val="0070C0">
                                <a:tint val="23500"/>
                                <a:satMod val="160000"/>
                              </a:srgbClr>
                            </a:gs>
                          </a:gsLst>
                          <a:lin ang="0" scaled="1"/>
                          <a:tileRect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gradFill flip="none" rotWithShape="1">
                          <a:gsLst>
                            <a:gs pos="0">
                              <a:srgbClr val="0070C0">
                                <a:tint val="66000"/>
                                <a:satMod val="160000"/>
                              </a:srgbClr>
                            </a:gs>
                            <a:gs pos="50000">
                              <a:srgbClr val="0070C0">
                                <a:tint val="44500"/>
                                <a:satMod val="160000"/>
                              </a:srgbClr>
                            </a:gs>
                            <a:gs pos="100000">
                              <a:srgbClr val="0070C0">
                                <a:tint val="23500"/>
                                <a:satMod val="160000"/>
                              </a:srgbClr>
                            </a:gs>
                          </a:gsLst>
                          <a:lin ang="0" scaled="1"/>
                          <a:tileRect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gradFill flip="none" rotWithShape="1">
                          <a:gsLst>
                            <a:gs pos="0">
                              <a:srgbClr val="0070C0">
                                <a:tint val="66000"/>
                                <a:satMod val="160000"/>
                              </a:srgbClr>
                            </a:gs>
                            <a:gs pos="50000">
                              <a:srgbClr val="0070C0">
                                <a:tint val="44500"/>
                                <a:satMod val="160000"/>
                              </a:srgbClr>
                            </a:gs>
                            <a:gs pos="100000">
                              <a:srgbClr val="0070C0">
                                <a:tint val="23500"/>
                                <a:satMod val="160000"/>
                              </a:srgbClr>
                            </a:gs>
                          </a:gsLst>
                          <a:lin ang="0" scaled="1"/>
                          <a:tileRect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gradFill flip="none" rotWithShape="1">
                          <a:gsLst>
                            <a:gs pos="0">
                              <a:srgbClr val="0070C0">
                                <a:tint val="66000"/>
                                <a:satMod val="160000"/>
                              </a:srgbClr>
                            </a:gs>
                            <a:gs pos="50000">
                              <a:srgbClr val="0070C0">
                                <a:tint val="44500"/>
                                <a:satMod val="160000"/>
                              </a:srgbClr>
                            </a:gs>
                            <a:gs pos="100000">
                              <a:srgbClr val="0070C0">
                                <a:tint val="23500"/>
                                <a:satMod val="160000"/>
                              </a:srgbClr>
                            </a:gs>
                          </a:gsLst>
                          <a:lin ang="0" scaled="1"/>
                          <a:tileRect/>
                        </a:gra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gradFill flip="none" rotWithShape="1">
                          <a:gsLst>
                            <a:gs pos="0">
                              <a:srgbClr val="0070C0">
                                <a:tint val="66000"/>
                                <a:satMod val="160000"/>
                              </a:srgbClr>
                            </a:gs>
                            <a:gs pos="50000">
                              <a:srgbClr val="0070C0">
                                <a:tint val="44500"/>
                                <a:satMod val="160000"/>
                              </a:srgbClr>
                            </a:gs>
                            <a:gs pos="100000">
                              <a:srgbClr val="0070C0">
                                <a:tint val="23500"/>
                                <a:satMod val="160000"/>
                              </a:srgbClr>
                            </a:gs>
                          </a:gsLst>
                          <a:lin ang="0" scaled="1"/>
                          <a:tileRect/>
                        </a:gra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367003" y="214290"/>
            <a:ext cx="86273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60751" y="214290"/>
            <a:ext cx="6078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12311" y="214290"/>
            <a:ext cx="68480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Н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89912" y="208166"/>
            <a:ext cx="64633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03410" y="214290"/>
            <a:ext cx="69121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Ц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36536" y="214290"/>
            <a:ext cx="72327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25183" y="214290"/>
            <a:ext cx="64633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Р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11718" y="214290"/>
            <a:ext cx="68320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П</a:t>
            </a:r>
          </a:p>
        </p:txBody>
      </p:sp>
      <p:sp>
        <p:nvSpPr>
          <p:cNvPr id="22" name="Содержимое 2"/>
          <p:cNvSpPr txBox="1">
            <a:spLocks/>
          </p:cNvSpPr>
          <p:nvPr/>
        </p:nvSpPr>
        <p:spPr>
          <a:xfrm>
            <a:off x="642910" y="1571612"/>
            <a:ext cx="8229600" cy="3400436"/>
          </a:xfrm>
          <a:prstGeom prst="rect">
            <a:avLst/>
          </a:prstGeom>
        </p:spPr>
        <p:txBody>
          <a:bodyPr numCol="2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4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2,8:7</a:t>
            </a:r>
          </a:p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4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0,74+0,26</a:t>
            </a:r>
          </a:p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4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0,691*100</a:t>
            </a:r>
          </a:p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4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3-0,44</a:t>
            </a:r>
          </a:p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arenR"/>
              <a:defRPr/>
            </a:pPr>
            <a:endParaRPr lang="ru-RU" sz="4400" b="1" i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Arial" charset="0"/>
            </a:endParaRPr>
          </a:p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4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8*0,04</a:t>
            </a:r>
          </a:p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4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0,7*5</a:t>
            </a:r>
          </a:p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4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0,57+3</a:t>
            </a:r>
          </a:p>
          <a:p>
            <a:pPr marL="514350" indent="-5143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sz="4400" b="1" i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23:100</a:t>
            </a:r>
          </a:p>
        </p:txBody>
      </p:sp>
      <p:graphicFrame>
        <p:nvGraphicFramePr>
          <p:cNvPr id="4138" name="Group 42"/>
          <p:cNvGraphicFramePr>
            <a:graphicFrameLocks noGrp="1"/>
          </p:cNvGraphicFramePr>
          <p:nvPr/>
        </p:nvGraphicFramePr>
        <p:xfrm>
          <a:off x="571500" y="5143500"/>
          <a:ext cx="8072438" cy="1402080"/>
        </p:xfrm>
        <a:graphic>
          <a:graphicData uri="http://schemas.openxmlformats.org/drawingml/2006/table">
            <a:tbl>
              <a:tblPr/>
              <a:tblGrid>
                <a:gridCol w="1009650"/>
                <a:gridCol w="1008063"/>
                <a:gridCol w="1009650"/>
                <a:gridCol w="1009650"/>
                <a:gridCol w="1008062"/>
                <a:gridCol w="1009650"/>
                <a:gridCol w="1008063"/>
                <a:gridCol w="1009650"/>
              </a:tblGrid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3,57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69,1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0,32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0,23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0,4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2,56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 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ы</a:t>
                      </a:r>
                      <a:endParaRPr kumimoji="0" lang="ru-RU" sz="4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п</a:t>
                      </a:r>
                      <a:endParaRPr kumimoji="0" lang="ru-RU" sz="4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</a:rPr>
                        <a:t>ц</a:t>
                      </a:r>
                      <a:endParaRPr kumimoji="0" lang="ru-RU" sz="4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209" name="Picture 21" descr="BD0014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25" y="2571750"/>
            <a:ext cx="162083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F:\Оля\Работа\Курсы ФГОС\конструкт\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089802"/>
            <a:ext cx="1071570" cy="803678"/>
          </a:xfrm>
          <a:prstGeom prst="rect">
            <a:avLst/>
          </a:prstGeom>
          <a:noFill/>
        </p:spPr>
      </p:pic>
      <p:pic>
        <p:nvPicPr>
          <p:cNvPr id="1029" name="Picture 5" descr="F:\Оля\Работа\Курсы ФГОС\конструкт\ski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214554"/>
            <a:ext cx="2739944" cy="1380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F:\Оля\Работа\Курсы ФГОС\конструкт\Колес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1574270"/>
            <a:ext cx="2071702" cy="155377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14554"/>
            <a:ext cx="3214710" cy="4143404"/>
          </a:xfrm>
        </p:spPr>
        <p:txBody>
          <a:bodyPr>
            <a:normAutofit fontScale="70000" lnSpcReduction="2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В ЦПКиО проходит </a:t>
            </a:r>
            <a:r>
              <a:rPr lang="ru-RU" sz="4800" b="1" i="1" dirty="0" smtClean="0">
                <a:solidFill>
                  <a:srgbClr val="FF0000"/>
                </a:solidFill>
              </a:rPr>
              <a:t>АКЦИЯ!</a:t>
            </a:r>
            <a:endParaRPr lang="ru-RU" b="1" i="1" dirty="0" smtClean="0">
              <a:solidFill>
                <a:srgbClr val="FF0000"/>
              </a:solidFill>
            </a:endParaRPr>
          </a:p>
          <a:p>
            <a:r>
              <a:rPr lang="ru-RU" i="1" dirty="0" smtClean="0">
                <a:solidFill>
                  <a:srgbClr val="FF0000"/>
                </a:solidFill>
              </a:rPr>
              <a:t>Предъяви</a:t>
            </a: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5 пятёрок за неделю -  получи </a:t>
            </a:r>
            <a:r>
              <a:rPr lang="ru-RU" sz="4000" b="1" i="1" dirty="0" smtClean="0">
                <a:solidFill>
                  <a:srgbClr val="FF0000"/>
                </a:solidFill>
              </a:rPr>
              <a:t>скидку</a:t>
            </a:r>
          </a:p>
          <a:p>
            <a:pPr>
              <a:buNone/>
            </a:pPr>
            <a:r>
              <a:rPr lang="ru-RU" sz="3000" i="1" dirty="0" smtClean="0">
                <a:solidFill>
                  <a:srgbClr val="FF0000"/>
                </a:solidFill>
              </a:rPr>
              <a:t>	на аттракционы</a:t>
            </a:r>
            <a:r>
              <a:rPr lang="ru-RU" i="1" dirty="0" smtClean="0">
                <a:solidFill>
                  <a:srgbClr val="FF0000"/>
                </a:solidFill>
              </a:rPr>
              <a:t>!</a:t>
            </a: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  Сколько рублей Вам нужно накопить для посещения всех аттракционов? </a:t>
            </a:r>
          </a:p>
          <a:p>
            <a:pPr lvl="6"/>
            <a:endParaRPr lang="ru-RU" dirty="0"/>
          </a:p>
        </p:txBody>
      </p:sp>
      <p:pic>
        <p:nvPicPr>
          <p:cNvPr id="1027" name="Picture 3" descr="F:\Оля\Работа\Курсы ФГОС\конструкт\3963.814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3286124"/>
            <a:ext cx="2320786" cy="1547719"/>
          </a:xfrm>
          <a:prstGeom prst="rect">
            <a:avLst/>
          </a:prstGeom>
          <a:noFill/>
        </p:spPr>
      </p:pic>
      <p:pic>
        <p:nvPicPr>
          <p:cNvPr id="1028" name="Picture 4" descr="F:\Оля\Работа\Курсы ФГОС\конструкт\hqdefaul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5000636"/>
            <a:ext cx="2286016" cy="157610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11960" y="198884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«Колесо обозрения»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0826" y="3286124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«Дом с привидениями»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4810" y="6143644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«</a:t>
            </a:r>
            <a:r>
              <a:rPr lang="ru-RU" sz="2400" b="1" dirty="0" err="1" smtClean="0">
                <a:solidFill>
                  <a:schemeClr val="bg1"/>
                </a:solidFill>
              </a:rPr>
              <a:t>Маугли</a:t>
            </a:r>
            <a:r>
              <a:rPr lang="ru-RU" sz="2400" b="1" dirty="0" smtClean="0">
                <a:solidFill>
                  <a:schemeClr val="bg1"/>
                </a:solidFill>
              </a:rPr>
              <a:t>»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6215074" y="1643050"/>
            <a:ext cx="288032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43702" y="1571612"/>
            <a:ext cx="2071702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0800000">
            <a:off x="6000760" y="3643314"/>
            <a:ext cx="288032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6286512" y="5143512"/>
            <a:ext cx="288032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143372" y="3357562"/>
            <a:ext cx="1725912" cy="1433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58016" y="4857760"/>
            <a:ext cx="1357322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14942" y="1643050"/>
            <a:ext cx="85725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143504" y="1714488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300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500826" y="3857628"/>
            <a:ext cx="936104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214942" y="5286388"/>
            <a:ext cx="936104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643702" y="3857628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400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86380" y="5357826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500 руб.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00892" y="1643050"/>
            <a:ext cx="1571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Скидка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</a:rPr>
              <a:t>50%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00496" y="3500438"/>
            <a:ext cx="171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Скидка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</a:rPr>
              <a:t>25%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16" y="5072074"/>
            <a:ext cx="1500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Скидка</a:t>
            </a:r>
            <a:r>
              <a:rPr lang="ru-RU" sz="4400" b="1" dirty="0" smtClean="0">
                <a:solidFill>
                  <a:srgbClr val="FFFF00"/>
                </a:solidFill>
              </a:rPr>
              <a:t>20%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28" name="Управляющая кнопка: далее 27">
            <a:hlinkClick r:id="rId7" action="ppaction://hlinksldjump" highlightClick="1"/>
          </p:cNvPr>
          <p:cNvSpPr/>
          <p:nvPr/>
        </p:nvSpPr>
        <p:spPr>
          <a:xfrm>
            <a:off x="2428860" y="6143644"/>
            <a:ext cx="504056" cy="5486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928662" y="285728"/>
            <a:ext cx="75724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3 этап- постановка цели и задач урока. Мотивация учебной деятельности </a:t>
            </a:r>
            <a:r>
              <a:rPr lang="ru-RU" sz="2000" b="1" dirty="0">
                <a:solidFill>
                  <a:srgbClr val="C00000"/>
                </a:solidFill>
              </a:rPr>
              <a:t>у</a:t>
            </a:r>
            <a:r>
              <a:rPr lang="ru-RU" sz="2000" b="1" dirty="0" smtClean="0">
                <a:solidFill>
                  <a:srgbClr val="C00000"/>
                </a:solidFill>
              </a:rPr>
              <a:t>чащихся</a:t>
            </a:r>
          </a:p>
          <a:p>
            <a:pPr algn="ctr"/>
            <a:r>
              <a:rPr lang="ru-RU" dirty="0" smtClean="0">
                <a:solidFill>
                  <a:srgbClr val="0000FF"/>
                </a:solidFill>
              </a:rPr>
              <a:t>Цель: обеспечение мотивации учения детьми, принятия ими целей урока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1285852" y="285728"/>
            <a:ext cx="5884862" cy="777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Cambria"/>
              </a:rPr>
              <a:t> </a:t>
            </a:r>
          </a:p>
        </p:txBody>
      </p:sp>
      <p:sp>
        <p:nvSpPr>
          <p:cNvPr id="18436" name="Text Box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z="2000" dirty="0" smtClean="0">
              <a:solidFill>
                <a:srgbClr val="0000FF"/>
              </a:solidFill>
            </a:endParaRPr>
          </a:p>
          <a:p>
            <a:pPr eaLnBrk="1" hangingPunct="1">
              <a:defRPr/>
            </a:pPr>
            <a:endParaRPr lang="ru-RU" sz="2000" dirty="0" smtClean="0">
              <a:solidFill>
                <a:srgbClr val="0000FF"/>
              </a:solidFill>
            </a:endParaRPr>
          </a:p>
          <a:p>
            <a:pPr algn="just" eaLnBrk="1" hangingPunct="1">
              <a:defRPr/>
            </a:pPr>
            <a:r>
              <a:rPr lang="ru-RU" sz="2000" dirty="0" smtClean="0">
                <a:solidFill>
                  <a:srgbClr val="0000FF"/>
                </a:solidFill>
              </a:rPr>
              <a:t>Проценты были известны индийцам еще в </a:t>
            </a:r>
            <a:r>
              <a:rPr lang="en-US" sz="2000" dirty="0" smtClean="0">
                <a:solidFill>
                  <a:srgbClr val="0000FF"/>
                </a:solidFill>
              </a:rPr>
              <a:t>V</a:t>
            </a:r>
            <a:r>
              <a:rPr lang="ru-RU" sz="2000" dirty="0" smtClean="0">
                <a:solidFill>
                  <a:srgbClr val="0000FF"/>
                </a:solidFill>
              </a:rPr>
              <a:t> веке. </a:t>
            </a:r>
          </a:p>
          <a:p>
            <a:pPr algn="just" eaLnBrk="1" hangingPunct="1">
              <a:defRPr/>
            </a:pPr>
            <a:r>
              <a:rPr lang="ru-RU" sz="2000" dirty="0" smtClean="0">
                <a:solidFill>
                  <a:srgbClr val="0000FF"/>
                </a:solidFill>
              </a:rPr>
              <a:t>В Европе С. </a:t>
            </a:r>
            <a:r>
              <a:rPr lang="ru-RU" sz="2000" dirty="0" err="1" smtClean="0">
                <a:solidFill>
                  <a:srgbClr val="0000FF"/>
                </a:solidFill>
              </a:rPr>
              <a:t>Стевин</a:t>
            </a:r>
            <a:r>
              <a:rPr lang="ru-RU" sz="2000" dirty="0" smtClean="0">
                <a:solidFill>
                  <a:srgbClr val="0000FF"/>
                </a:solidFill>
              </a:rPr>
              <a:t> в 1584 г.впервые опубликовал таблицу процентов.</a:t>
            </a:r>
          </a:p>
          <a:p>
            <a:pPr algn="just" eaLnBrk="1" hangingPunct="1">
              <a:defRPr/>
            </a:pPr>
            <a:r>
              <a:rPr lang="ru-RU" sz="2000" dirty="0" smtClean="0">
                <a:solidFill>
                  <a:srgbClr val="0000FF"/>
                </a:solidFill>
              </a:rPr>
              <a:t> Знак % произошел благодаря опечатке. В 1685 г. в Париже была напечатана книга, где наборщик вместо </a:t>
            </a:r>
            <a:r>
              <a:rPr lang="en-US" sz="2000" dirty="0" err="1" smtClean="0">
                <a:solidFill>
                  <a:srgbClr val="0000FF"/>
                </a:solidFill>
              </a:rPr>
              <a:t>cto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набрал %.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/>
          </a:p>
        </p:txBody>
      </p:sp>
      <p:pic>
        <p:nvPicPr>
          <p:cNvPr id="18437" name="Picture 5" descr="D:\Гущина\Картинки\sstev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357694"/>
            <a:ext cx="1756939" cy="2133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Program Files\Common Files\Microsoft Shared\Clipart\cagcat50\BS00554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429132"/>
            <a:ext cx="1857362" cy="1619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newochk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9" y="558960"/>
            <a:ext cx="1714512" cy="1414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Box 7"/>
          <p:cNvSpPr txBox="1">
            <a:spLocks noChangeArrowheads="1"/>
          </p:cNvSpPr>
          <p:nvPr/>
        </p:nvSpPr>
        <p:spPr bwMode="auto">
          <a:xfrm>
            <a:off x="714375" y="214313"/>
            <a:ext cx="607218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400" dirty="0" smtClean="0">
              <a:solidFill>
                <a:srgbClr val="C00000"/>
              </a:solidFill>
              <a:latin typeface="Calibri" pitchFamily="34" charset="0"/>
            </a:endParaRPr>
          </a:p>
          <a:p>
            <a:endParaRPr lang="ru-RU" sz="44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Calibri" pitchFamily="34" charset="0"/>
              </a:rPr>
              <a:t>Из </a:t>
            </a:r>
            <a:r>
              <a:rPr lang="ru-RU" sz="2800" dirty="0">
                <a:solidFill>
                  <a:srgbClr val="C00000"/>
                </a:solidFill>
                <a:latin typeface="Calibri" pitchFamily="34" charset="0"/>
              </a:rPr>
              <a:t>истории  математики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2976" y="642919"/>
            <a:ext cx="607222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4 этап- изучение нового материала</a:t>
            </a:r>
          </a:p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85786" y="1000108"/>
            <a:ext cx="62865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Цель: обеспечение мотивации учения детьми, принятия ими целей урока</a:t>
            </a:r>
          </a:p>
          <a:p>
            <a:pPr algn="ctr"/>
            <a:endParaRPr lang="ru-RU" dirty="0" smtClean="0">
              <a:solidFill>
                <a:srgbClr val="C00000"/>
              </a:solidFill>
            </a:endParaRPr>
          </a:p>
          <a:p>
            <a:pPr algn="ctr"/>
            <a:endParaRPr lang="ru-RU" dirty="0" smtClean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214313" y="285750"/>
          <a:ext cx="1120775" cy="2025650"/>
        </p:xfrm>
        <a:graphic>
          <a:graphicData uri="http://schemas.openxmlformats.org/presentationml/2006/ole">
            <p:oleObj spid="_x0000_s1038" name="Формула" r:id="rId4" imgW="152334" imgH="393529" progId="Equation.3">
              <p:embed/>
            </p:oleObj>
          </a:graphicData>
        </a:graphic>
      </p:graphicFrame>
      <p:graphicFrame>
        <p:nvGraphicFramePr>
          <p:cNvPr id="1027" name="Object 4"/>
          <p:cNvGraphicFramePr>
            <a:graphicFrameLocks noChangeAspect="1"/>
          </p:cNvGraphicFramePr>
          <p:nvPr/>
        </p:nvGraphicFramePr>
        <p:xfrm>
          <a:off x="5356225" y="2928938"/>
          <a:ext cx="2022475" cy="2084387"/>
        </p:xfrm>
        <a:graphic>
          <a:graphicData uri="http://schemas.openxmlformats.org/presentationml/2006/ole">
            <p:oleObj spid="_x0000_s1039" name="Формула" r:id="rId5" imgW="508000" imgH="749300" progId="Equation.3">
              <p:embed/>
            </p:oleObj>
          </a:graphicData>
        </a:graphic>
      </p:graphicFrame>
      <p:graphicFrame>
        <p:nvGraphicFramePr>
          <p:cNvPr id="1028" name="Object 5"/>
          <p:cNvGraphicFramePr>
            <a:graphicFrameLocks noChangeAspect="1"/>
          </p:cNvGraphicFramePr>
          <p:nvPr/>
        </p:nvGraphicFramePr>
        <p:xfrm>
          <a:off x="250825" y="2636838"/>
          <a:ext cx="1036638" cy="2516187"/>
        </p:xfrm>
        <a:graphic>
          <a:graphicData uri="http://schemas.openxmlformats.org/presentationml/2006/ole">
            <p:oleObj spid="_x0000_s1040" name="Формула" r:id="rId6" imgW="215806" imgH="748975" progId="Equation.3">
              <p:embed/>
            </p:oleObj>
          </a:graphicData>
        </a:graphic>
      </p:graphicFrame>
      <p:graphicFrame>
        <p:nvGraphicFramePr>
          <p:cNvPr id="1029" name="Object 6"/>
          <p:cNvGraphicFramePr>
            <a:graphicFrameLocks noChangeAspect="1"/>
          </p:cNvGraphicFramePr>
          <p:nvPr/>
        </p:nvGraphicFramePr>
        <p:xfrm>
          <a:off x="5138738" y="-26988"/>
          <a:ext cx="1166812" cy="2301876"/>
        </p:xfrm>
        <a:graphic>
          <a:graphicData uri="http://schemas.openxmlformats.org/presentationml/2006/ole">
            <p:oleObj spid="_x0000_s1041" name="Формула" r:id="rId7" imgW="139639" imgH="393529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143636" y="742930"/>
            <a:ext cx="257176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cs typeface="Arial" charset="0"/>
              </a:rPr>
              <a:t>- треть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41374" y="817542"/>
            <a:ext cx="388781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cs typeface="Arial" charset="0"/>
              </a:rPr>
              <a:t>- половина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3571876"/>
            <a:ext cx="364333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cs typeface="Arial" charset="0"/>
              </a:rPr>
              <a:t>- четверть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215206" y="3429000"/>
            <a:ext cx="1527612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Arial" charset="0"/>
              </a:rPr>
              <a:t>-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5" y="214313"/>
          <a:ext cx="3571900" cy="3929090"/>
        </p:xfrm>
        <a:graphic>
          <a:graphicData uri="http://schemas.openxmlformats.org/drawingml/2006/table">
            <a:tbl>
              <a:tblPr/>
              <a:tblGrid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</a:tblGrid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86" name="TextBox 4"/>
          <p:cNvSpPr txBox="1">
            <a:spLocks noChangeArrowheads="1"/>
          </p:cNvSpPr>
          <p:nvPr/>
        </p:nvSpPr>
        <p:spPr bwMode="auto">
          <a:xfrm>
            <a:off x="3929063" y="142875"/>
            <a:ext cx="24431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 b="1">
              <a:solidFill>
                <a:schemeClr val="bg2"/>
              </a:solidFill>
              <a:latin typeface="Calibri" pitchFamily="34" charset="0"/>
            </a:endParaRPr>
          </a:p>
          <a:p>
            <a:r>
              <a:rPr lang="ru-RU" sz="3600" b="1">
                <a:solidFill>
                  <a:schemeClr val="bg2"/>
                </a:solidFill>
                <a:latin typeface="Calibri" pitchFamily="34" charset="0"/>
              </a:rPr>
              <a:t>1 клетка -    </a:t>
            </a:r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6072188" y="142875"/>
          <a:ext cx="1809750" cy="1787525"/>
        </p:xfrm>
        <a:graphic>
          <a:graphicData uri="http://schemas.openxmlformats.org/presentationml/2006/ole">
            <p:oleObj spid="_x0000_s2056" name="Формула" r:id="rId3" imgW="508000" imgH="749300" progId="Equation.3">
              <p:embed/>
            </p:oleObj>
          </a:graphicData>
        </a:graphic>
      </p:graphicFrame>
      <p:sp>
        <p:nvSpPr>
          <p:cNvPr id="2272" name="Text Box 224"/>
          <p:cNvSpPr txBox="1">
            <a:spLocks noChangeArrowheads="1"/>
          </p:cNvSpPr>
          <p:nvPr/>
        </p:nvSpPr>
        <p:spPr bwMode="auto">
          <a:xfrm>
            <a:off x="3000364" y="4714884"/>
            <a:ext cx="207170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8800" b="1" spc="50" dirty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1%</a:t>
            </a:r>
          </a:p>
        </p:txBody>
      </p:sp>
      <p:graphicFrame>
        <p:nvGraphicFramePr>
          <p:cNvPr id="2" name="Object 225"/>
          <p:cNvGraphicFramePr>
            <a:graphicFrameLocks noChangeAspect="1"/>
          </p:cNvGraphicFramePr>
          <p:nvPr/>
        </p:nvGraphicFramePr>
        <p:xfrm>
          <a:off x="500063" y="4389438"/>
          <a:ext cx="2635250" cy="1968500"/>
        </p:xfrm>
        <a:graphic>
          <a:graphicData uri="http://schemas.openxmlformats.org/presentationml/2006/ole">
            <p:oleObj spid="_x0000_s2057" name="Формула" r:id="rId4" imgW="406048" imgH="393359" progId="Equation.3">
              <p:embed/>
            </p:oleObj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00563" y="2500313"/>
          <a:ext cx="2571767" cy="1643076"/>
        </p:xfrm>
        <a:graphic>
          <a:graphicData uri="http://schemas.openxmlformats.org/drawingml/2006/table">
            <a:tbl>
              <a:tblPr/>
              <a:tblGrid>
                <a:gridCol w="515079"/>
                <a:gridCol w="513265"/>
                <a:gridCol w="515079"/>
                <a:gridCol w="513265"/>
                <a:gridCol w="515079"/>
              </a:tblGrid>
              <a:tr h="54769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54769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358063" y="3071813"/>
          <a:ext cx="1357322" cy="1000132"/>
        </p:xfrm>
        <a:graphic>
          <a:graphicData uri="http://schemas.openxmlformats.org/drawingml/2006/table">
            <a:tbl>
              <a:tblPr/>
              <a:tblGrid>
                <a:gridCol w="664991"/>
                <a:gridCol w="692331"/>
              </a:tblGrid>
              <a:tr h="5000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2"/>
          <p:cNvSpPr>
            <a:spLocks noChangeArrowheads="1"/>
          </p:cNvSpPr>
          <p:nvPr/>
        </p:nvSpPr>
        <p:spPr bwMode="auto">
          <a:xfrm>
            <a:off x="5429250" y="285750"/>
            <a:ext cx="2000250" cy="1928813"/>
          </a:xfrm>
          <a:prstGeom prst="ellipse">
            <a:avLst/>
          </a:prstGeom>
          <a:solidFill>
            <a:srgbClr val="92D050"/>
          </a:solidFill>
          <a:ln w="38100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92D050"/>
              </a:solidFill>
              <a:latin typeface="+mn-lt"/>
              <a:cs typeface="Arial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892175" y="1535113"/>
            <a:ext cx="1928813" cy="158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Блок-схема: ИЛИ 7"/>
          <p:cNvSpPr/>
          <p:nvPr/>
        </p:nvSpPr>
        <p:spPr>
          <a:xfrm>
            <a:off x="928688" y="3643313"/>
            <a:ext cx="2143125" cy="2214562"/>
          </a:xfrm>
          <a:prstGeom prst="flowChartOr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Блок-схема: ИЛИ 8"/>
          <p:cNvSpPr/>
          <p:nvPr/>
        </p:nvSpPr>
        <p:spPr>
          <a:xfrm>
            <a:off x="5500688" y="3571875"/>
            <a:ext cx="2398712" cy="2214563"/>
          </a:xfrm>
          <a:prstGeom prst="flowChartOr">
            <a:avLst/>
          </a:prstGeom>
          <a:solidFill>
            <a:srgbClr val="92D05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 rot="243417">
            <a:off x="684213" y="188913"/>
            <a:ext cx="2452687" cy="2339975"/>
          </a:xfrm>
          <a:prstGeom prst="ellipse">
            <a:avLst/>
          </a:prstGeom>
          <a:solidFill>
            <a:srgbClr val="92D050"/>
          </a:solidFill>
          <a:ln w="38100">
            <a:solidFill>
              <a:schemeClr val="tx1">
                <a:lumMod val="95000"/>
                <a:lumOff val="5000"/>
              </a:schemeClr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Arial" charset="0"/>
            </a:endParaRPr>
          </a:p>
        </p:txBody>
      </p:sp>
      <p:sp>
        <p:nvSpPr>
          <p:cNvPr id="13" name="Хорда 12"/>
          <p:cNvSpPr>
            <a:spLocks noChangeArrowheads="1"/>
          </p:cNvSpPr>
          <p:nvPr/>
        </p:nvSpPr>
        <p:spPr bwMode="auto">
          <a:xfrm rot="10800000">
            <a:off x="5500688" y="285750"/>
            <a:ext cx="1928812" cy="1928813"/>
          </a:xfrm>
          <a:custGeom>
            <a:avLst/>
            <a:gdLst>
              <a:gd name="T0" fmla="*/ 972503 w 1928826"/>
              <a:gd name="T1" fmla="*/ 1928792 h 1928826"/>
              <a:gd name="T2" fmla="*/ 977467 w 1928826"/>
              <a:gd name="T3" fmla="*/ 88 h 1928826"/>
              <a:gd name="T4" fmla="*/ 974984 w 1928826"/>
              <a:gd name="T5" fmla="*/ 964440 h 1928826"/>
              <a:gd name="T6" fmla="*/ 5898240 60000 65536"/>
              <a:gd name="T7" fmla="*/ 17694720 60000 65536"/>
              <a:gd name="T8" fmla="*/ 0 60000 65536"/>
              <a:gd name="T9" fmla="*/ 282470 w 1928826"/>
              <a:gd name="T10" fmla="*/ 282470 h 1928826"/>
              <a:gd name="T11" fmla="*/ 1646356 w 1928826"/>
              <a:gd name="T12" fmla="*/ 1646356 h 19288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8826" h="1928826">
                <a:moveTo>
                  <a:pt x="972503" y="1928792"/>
                </a:moveTo>
                <a:lnTo>
                  <a:pt x="972503" y="1928792"/>
                </a:lnTo>
                <a:cubicBezTo>
                  <a:pt x="969806" y="1928814"/>
                  <a:pt x="967109" y="1928825"/>
                  <a:pt x="964413" y="1928826"/>
                </a:cubicBezTo>
                <a:cubicBezTo>
                  <a:pt x="431782" y="1928826"/>
                  <a:pt x="0" y="1497043"/>
                  <a:pt x="0" y="964413"/>
                </a:cubicBezTo>
                <a:cubicBezTo>
                  <a:pt x="0" y="431782"/>
                  <a:pt x="431782" y="0"/>
                  <a:pt x="964413" y="0"/>
                </a:cubicBezTo>
                <a:cubicBezTo>
                  <a:pt x="968764" y="-1"/>
                  <a:pt x="973115" y="29"/>
                  <a:pt x="977466" y="88"/>
                </a:cubicBezTo>
                <a:close/>
              </a:path>
            </a:pathLst>
          </a:custGeom>
          <a:solidFill>
            <a:srgbClr val="FF0000"/>
          </a:solidFill>
          <a:ln w="25400" algn="ctr">
            <a:solidFill>
              <a:srgbClr val="0D0D0D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15" name="Пирог 14"/>
          <p:cNvSpPr/>
          <p:nvPr/>
        </p:nvSpPr>
        <p:spPr>
          <a:xfrm rot="10800000">
            <a:off x="5500688" y="3571875"/>
            <a:ext cx="2428875" cy="2214563"/>
          </a:xfrm>
          <a:prstGeom prst="pie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7" name="Прямая соединительная линия 16"/>
          <p:cNvCxnSpPr>
            <a:stCxn id="15" idx="1"/>
            <a:endCxn id="15" idx="3"/>
          </p:cNvCxnSpPr>
          <p:nvPr/>
        </p:nvCxnSpPr>
        <p:spPr>
          <a:xfrm rot="16200000" flipH="1">
            <a:off x="5608638" y="4679950"/>
            <a:ext cx="2214562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9" idx="2"/>
            <a:endCxn id="15" idx="2"/>
          </p:cNvCxnSpPr>
          <p:nvPr/>
        </p:nvCxnSpPr>
        <p:spPr>
          <a:xfrm rot="10800000" flipH="1">
            <a:off x="5500688" y="4679950"/>
            <a:ext cx="2428875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ирог 21"/>
          <p:cNvSpPr/>
          <p:nvPr/>
        </p:nvSpPr>
        <p:spPr>
          <a:xfrm>
            <a:off x="928688" y="3643313"/>
            <a:ext cx="2143125" cy="2214562"/>
          </a:xfrm>
          <a:prstGeom prst="pie">
            <a:avLst/>
          </a:prstGeom>
          <a:solidFill>
            <a:srgbClr val="92D05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92D050"/>
              </a:solidFill>
            </a:endParaRPr>
          </a:p>
        </p:txBody>
      </p:sp>
      <p:cxnSp>
        <p:nvCxnSpPr>
          <p:cNvPr id="23" name="Прямая соединительная линия 22"/>
          <p:cNvCxnSpPr>
            <a:stCxn id="22" idx="3"/>
          </p:cNvCxnSpPr>
          <p:nvPr/>
        </p:nvCxnSpPr>
        <p:spPr>
          <a:xfrm rot="16200000" flipH="1">
            <a:off x="893763" y="4749800"/>
            <a:ext cx="2214562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22" idx="0"/>
            <a:endCxn id="22" idx="2"/>
          </p:cNvCxnSpPr>
          <p:nvPr/>
        </p:nvCxnSpPr>
        <p:spPr>
          <a:xfrm flipH="1">
            <a:off x="928688" y="4751388"/>
            <a:ext cx="2143125" cy="158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42910" y="2608279"/>
            <a:ext cx="2201913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1=100%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034" y="5857892"/>
            <a:ext cx="3429024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1/4=0,25=25</a:t>
            </a:r>
            <a:r>
              <a:rPr lang="ru-RU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857752" y="5857892"/>
            <a:ext cx="3643338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3/4=0,75=75%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786314" y="2214554"/>
            <a:ext cx="3214710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1/2=0,5=50%</a:t>
            </a:r>
          </a:p>
        </p:txBody>
      </p:sp>
      <p:sp>
        <p:nvSpPr>
          <p:cNvPr id="9234" name="TextBox 34"/>
          <p:cNvSpPr txBox="1">
            <a:spLocks noChangeArrowheads="1"/>
          </p:cNvSpPr>
          <p:nvPr/>
        </p:nvSpPr>
        <p:spPr bwMode="auto">
          <a:xfrm>
            <a:off x="428625" y="357188"/>
            <a:ext cx="500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А)</a:t>
            </a:r>
          </a:p>
        </p:txBody>
      </p:sp>
      <p:sp>
        <p:nvSpPr>
          <p:cNvPr id="9235" name="TextBox 35"/>
          <p:cNvSpPr txBox="1">
            <a:spLocks noChangeArrowheads="1"/>
          </p:cNvSpPr>
          <p:nvPr/>
        </p:nvSpPr>
        <p:spPr bwMode="auto">
          <a:xfrm>
            <a:off x="428625" y="3571875"/>
            <a:ext cx="500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В)</a:t>
            </a:r>
          </a:p>
        </p:txBody>
      </p:sp>
      <p:sp>
        <p:nvSpPr>
          <p:cNvPr id="9236" name="TextBox 36"/>
          <p:cNvSpPr txBox="1">
            <a:spLocks noChangeArrowheads="1"/>
          </p:cNvSpPr>
          <p:nvPr/>
        </p:nvSpPr>
        <p:spPr bwMode="auto">
          <a:xfrm>
            <a:off x="4929188" y="357188"/>
            <a:ext cx="500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Б)</a:t>
            </a:r>
          </a:p>
        </p:txBody>
      </p:sp>
      <p:sp>
        <p:nvSpPr>
          <p:cNvPr id="9237" name="TextBox 37"/>
          <p:cNvSpPr txBox="1">
            <a:spLocks noChangeArrowheads="1"/>
          </p:cNvSpPr>
          <p:nvPr/>
        </p:nvSpPr>
        <p:spPr bwMode="auto">
          <a:xfrm>
            <a:off x="4929188" y="3571875"/>
            <a:ext cx="500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Г)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1" name="AutoShape 11"/>
          <p:cNvSpPr>
            <a:spLocks noChangeArrowheads="1"/>
          </p:cNvSpPr>
          <p:nvPr/>
        </p:nvSpPr>
        <p:spPr bwMode="auto">
          <a:xfrm>
            <a:off x="642910" y="3071813"/>
            <a:ext cx="7786742" cy="1143005"/>
          </a:xfrm>
          <a:prstGeom prst="cloudCallout">
            <a:avLst>
              <a:gd name="adj1" fmla="val 38773"/>
              <a:gd name="adj2" fmla="val -12931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400" dirty="0">
                <a:solidFill>
                  <a:srgbClr val="0000FF"/>
                </a:solidFill>
                <a:latin typeface="Arial" pitchFamily="34" charset="0"/>
              </a:rPr>
              <a:t>2%;  6%;  49%; 129%;  3,9% ; 0,8%</a:t>
            </a:r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1000100" y="4857760"/>
            <a:ext cx="6643734" cy="1785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latin typeface="Arial" pitchFamily="34" charset="0"/>
            </a:endParaRPr>
          </a:p>
          <a:p>
            <a:pPr algn="ctr"/>
            <a:r>
              <a:rPr lang="ru-RU" dirty="0">
                <a:solidFill>
                  <a:srgbClr val="0000FF"/>
                </a:solidFill>
                <a:latin typeface="Arial" pitchFamily="34" charset="0"/>
              </a:rPr>
              <a:t>2%=0,02</a:t>
            </a:r>
          </a:p>
          <a:p>
            <a:pPr algn="ctr"/>
            <a:r>
              <a:rPr lang="ru-RU" dirty="0">
                <a:solidFill>
                  <a:srgbClr val="0000FF"/>
                </a:solidFill>
                <a:latin typeface="Arial" pitchFamily="34" charset="0"/>
              </a:rPr>
              <a:t>6%=0,06</a:t>
            </a:r>
          </a:p>
          <a:p>
            <a:pPr algn="ctr"/>
            <a:r>
              <a:rPr lang="ru-RU" dirty="0">
                <a:solidFill>
                  <a:srgbClr val="0000FF"/>
                </a:solidFill>
                <a:latin typeface="Arial" pitchFamily="34" charset="0"/>
              </a:rPr>
              <a:t>49%=0,49</a:t>
            </a:r>
          </a:p>
          <a:p>
            <a:pPr algn="ctr"/>
            <a:r>
              <a:rPr lang="ru-RU" dirty="0">
                <a:solidFill>
                  <a:srgbClr val="0000FF"/>
                </a:solidFill>
                <a:latin typeface="Arial" pitchFamily="34" charset="0"/>
              </a:rPr>
              <a:t>129%=1,29</a:t>
            </a:r>
          </a:p>
          <a:p>
            <a:pPr algn="ctr"/>
            <a:r>
              <a:rPr lang="ru-RU" dirty="0">
                <a:solidFill>
                  <a:srgbClr val="0000FF"/>
                </a:solidFill>
                <a:latin typeface="Arial" pitchFamily="34" charset="0"/>
              </a:rPr>
              <a:t>3,9%=0,039</a:t>
            </a:r>
          </a:p>
          <a:p>
            <a:pPr algn="ctr"/>
            <a:r>
              <a:rPr lang="ru-RU" dirty="0">
                <a:solidFill>
                  <a:srgbClr val="0000FF"/>
                </a:solidFill>
                <a:latin typeface="Arial" pitchFamily="34" charset="0"/>
              </a:rPr>
              <a:t>0,8%=0,008</a:t>
            </a:r>
          </a:p>
        </p:txBody>
      </p:sp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4286250"/>
            <a:ext cx="5286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р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138005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AutoShape 5"/>
          <p:cNvSpPr>
            <a:spLocks noChangeArrowheads="1"/>
          </p:cNvSpPr>
          <p:nvPr/>
        </p:nvSpPr>
        <p:spPr bwMode="auto">
          <a:xfrm>
            <a:off x="3214678" y="1357298"/>
            <a:ext cx="4786345" cy="1714512"/>
          </a:xfrm>
          <a:prstGeom prst="cloudCallout">
            <a:avLst>
              <a:gd name="adj1" fmla="val -75389"/>
              <a:gd name="adj2" fmla="val -161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400" dirty="0">
                <a:solidFill>
                  <a:srgbClr val="0000FF"/>
                </a:solidFill>
                <a:latin typeface="Castellar" pitchFamily="18" charset="0"/>
              </a:rPr>
              <a:t>Переведи проценты в</a:t>
            </a:r>
          </a:p>
          <a:p>
            <a:pPr algn="ctr"/>
            <a:r>
              <a:rPr lang="ru-RU" sz="2400" dirty="0">
                <a:solidFill>
                  <a:srgbClr val="0000FF"/>
                </a:solidFill>
                <a:latin typeface="Castellar" pitchFamily="18" charset="0"/>
              </a:rPr>
              <a:t> десятичную дробь.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214290"/>
            <a:ext cx="7500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5 </a:t>
            </a:r>
            <a:r>
              <a:rPr lang="ru-RU" b="1" dirty="0" err="1" smtClean="0">
                <a:solidFill>
                  <a:srgbClr val="C00000"/>
                </a:solidFill>
              </a:rPr>
              <a:t>этап-первичное</a:t>
            </a:r>
            <a:r>
              <a:rPr lang="ru-RU" b="1" dirty="0" smtClean="0">
                <a:solidFill>
                  <a:srgbClr val="C00000"/>
                </a:solidFill>
              </a:rPr>
              <a:t> закрепление нового материала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Цель:  уточнение  темы урока и  определение средств (алгоритмы, модели, правила).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1" grpId="0" animBg="1"/>
      <p:bldP spid="46093" grpId="0" animBg="1"/>
      <p:bldP spid="1945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AutoShap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3675" y="0"/>
            <a:ext cx="6034088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8" descr="MC900359085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333375"/>
            <a:ext cx="1446212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7" name="AutoShape 9"/>
          <p:cNvSpPr>
            <a:spLocks noChangeArrowheads="1"/>
          </p:cNvSpPr>
          <p:nvPr/>
        </p:nvSpPr>
        <p:spPr bwMode="auto">
          <a:xfrm>
            <a:off x="827088" y="2205038"/>
            <a:ext cx="1296987" cy="973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0,87</a:t>
            </a:r>
          </a:p>
        </p:txBody>
      </p:sp>
      <p:sp>
        <p:nvSpPr>
          <p:cNvPr id="48139" name="AutoShape 11"/>
          <p:cNvSpPr>
            <a:spLocks noChangeArrowheads="1"/>
          </p:cNvSpPr>
          <p:nvPr/>
        </p:nvSpPr>
        <p:spPr bwMode="auto">
          <a:xfrm>
            <a:off x="2700338" y="2565400"/>
            <a:ext cx="1273175" cy="6127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1,46</a:t>
            </a:r>
          </a:p>
        </p:txBody>
      </p:sp>
      <p:sp>
        <p:nvSpPr>
          <p:cNvPr id="48140" name="AutoShape 12"/>
          <p:cNvSpPr>
            <a:spLocks noChangeArrowheads="1"/>
          </p:cNvSpPr>
          <p:nvPr/>
        </p:nvSpPr>
        <p:spPr bwMode="auto">
          <a:xfrm>
            <a:off x="4427538" y="2565400"/>
            <a:ext cx="1439862" cy="7175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0,907</a:t>
            </a:r>
          </a:p>
        </p:txBody>
      </p:sp>
      <p:sp>
        <p:nvSpPr>
          <p:cNvPr id="48141" name="AutoShape 13"/>
          <p:cNvSpPr>
            <a:spLocks noChangeArrowheads="1"/>
          </p:cNvSpPr>
          <p:nvPr/>
        </p:nvSpPr>
        <p:spPr bwMode="auto">
          <a:xfrm>
            <a:off x="6948488" y="2492375"/>
            <a:ext cx="1439862" cy="685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3,456</a:t>
            </a:r>
          </a:p>
        </p:txBody>
      </p:sp>
      <p:sp>
        <p:nvSpPr>
          <p:cNvPr id="48144" name="AutoShape 16"/>
          <p:cNvSpPr>
            <a:spLocks noChangeArrowheads="1"/>
          </p:cNvSpPr>
          <p:nvPr/>
        </p:nvSpPr>
        <p:spPr bwMode="auto">
          <a:xfrm>
            <a:off x="827088" y="3573463"/>
            <a:ext cx="1439862" cy="792162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87%</a:t>
            </a:r>
          </a:p>
        </p:txBody>
      </p:sp>
      <p:sp>
        <p:nvSpPr>
          <p:cNvPr id="48145" name="AutoShape 17"/>
          <p:cNvSpPr>
            <a:spLocks noChangeArrowheads="1"/>
          </p:cNvSpPr>
          <p:nvPr/>
        </p:nvSpPr>
        <p:spPr bwMode="auto">
          <a:xfrm>
            <a:off x="2628900" y="3579813"/>
            <a:ext cx="1557338" cy="785812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146%</a:t>
            </a:r>
          </a:p>
        </p:txBody>
      </p:sp>
      <p:sp>
        <p:nvSpPr>
          <p:cNvPr id="48146" name="AutoShape 18"/>
          <p:cNvSpPr>
            <a:spLocks noChangeArrowheads="1"/>
          </p:cNvSpPr>
          <p:nvPr/>
        </p:nvSpPr>
        <p:spPr bwMode="auto">
          <a:xfrm>
            <a:off x="4630738" y="3556000"/>
            <a:ext cx="1512887" cy="833438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90,7%</a:t>
            </a:r>
          </a:p>
        </p:txBody>
      </p:sp>
      <p:sp>
        <p:nvSpPr>
          <p:cNvPr id="48147" name="AutoShape 19"/>
          <p:cNvSpPr>
            <a:spLocks noChangeArrowheads="1"/>
          </p:cNvSpPr>
          <p:nvPr/>
        </p:nvSpPr>
        <p:spPr bwMode="auto">
          <a:xfrm>
            <a:off x="6948488" y="3521075"/>
            <a:ext cx="1511300" cy="868363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345,6%</a:t>
            </a:r>
          </a:p>
        </p:txBody>
      </p:sp>
      <p:sp>
        <p:nvSpPr>
          <p:cNvPr id="16396" name="Line 21"/>
          <p:cNvSpPr>
            <a:spLocks noChangeShapeType="1"/>
          </p:cNvSpPr>
          <p:nvPr/>
        </p:nvSpPr>
        <p:spPr bwMode="auto">
          <a:xfrm>
            <a:off x="1187450" y="40052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16397" name="AutoShape 22"/>
          <p:cNvCxnSpPr>
            <a:cxnSpLocks noChangeShapeType="1"/>
            <a:stCxn id="48144" idx="0"/>
          </p:cNvCxnSpPr>
          <p:nvPr/>
        </p:nvCxnSpPr>
        <p:spPr bwMode="auto">
          <a:xfrm flipV="1">
            <a:off x="1547813" y="3178175"/>
            <a:ext cx="0" cy="3952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6398" name="AutoShape 23"/>
          <p:cNvCxnSpPr>
            <a:cxnSpLocks noChangeShapeType="1"/>
            <a:stCxn id="48139" idx="2"/>
            <a:endCxn id="48145" idx="0"/>
          </p:cNvCxnSpPr>
          <p:nvPr/>
        </p:nvCxnSpPr>
        <p:spPr bwMode="auto">
          <a:xfrm>
            <a:off x="3336925" y="3178175"/>
            <a:ext cx="71438" cy="4016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6399" name="AutoShape 24"/>
          <p:cNvCxnSpPr>
            <a:cxnSpLocks noChangeShapeType="1"/>
            <a:stCxn id="48146" idx="0"/>
          </p:cNvCxnSpPr>
          <p:nvPr/>
        </p:nvCxnSpPr>
        <p:spPr bwMode="auto">
          <a:xfrm flipH="1" flipV="1">
            <a:off x="5267325" y="3282950"/>
            <a:ext cx="119063" cy="2730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6400" name="AutoShape 25"/>
          <p:cNvCxnSpPr>
            <a:cxnSpLocks noChangeShapeType="1"/>
            <a:stCxn id="48141" idx="2"/>
            <a:endCxn id="48147" idx="0"/>
          </p:cNvCxnSpPr>
          <p:nvPr/>
        </p:nvCxnSpPr>
        <p:spPr bwMode="auto">
          <a:xfrm>
            <a:off x="7669213" y="3178175"/>
            <a:ext cx="34925" cy="342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19474" name="TextBox 5"/>
          <p:cNvSpPr txBox="1">
            <a:spLocks noChangeArrowheads="1"/>
          </p:cNvSpPr>
          <p:nvPr/>
        </p:nvSpPr>
        <p:spPr bwMode="auto">
          <a:xfrm>
            <a:off x="971550" y="4508500"/>
            <a:ext cx="3960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CC00FF"/>
                </a:solidFill>
              </a:rPr>
              <a:t>Таким образом</a:t>
            </a:r>
            <a:r>
              <a:rPr lang="ru-RU"/>
              <a:t>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825" y="4878388"/>
            <a:ext cx="8785225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75000"/>
                  </a:schemeClr>
                </a:solidFill>
                <a:cs typeface="+mn-cs"/>
              </a:rPr>
              <a:t>1)Чтобы перевести десятичную дробь в проценты, надо ее умножить на 100.</a:t>
            </a:r>
          </a:p>
          <a:p>
            <a:pPr>
              <a:defRPr/>
            </a:pPr>
            <a:r>
              <a:rPr lang="ru-RU" sz="2000" dirty="0">
                <a:solidFill>
                  <a:schemeClr val="bg1">
                    <a:lumMod val="75000"/>
                  </a:schemeClr>
                </a:solidFill>
                <a:cs typeface="+mn-cs"/>
              </a:rPr>
              <a:t>2) Чтобы перевести проценты в десятичную дробь, надо разделить число процентов на 100.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 animBg="1"/>
      <p:bldP spid="48139" grpId="0" animBg="1"/>
      <p:bldP spid="48140" grpId="0" animBg="1"/>
      <p:bldP spid="48141" grpId="0" animBg="1"/>
      <p:bldP spid="48144" grpId="0" animBg="1"/>
      <p:bldP spid="48145" grpId="0" animBg="1"/>
      <p:bldP spid="48146" grpId="0" animBg="1"/>
      <p:bldP spid="48147" grpId="0" animBg="1"/>
      <p:bldP spid="194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00042"/>
            <a:ext cx="7858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Цель :</a:t>
            </a:r>
            <a:r>
              <a:rPr lang="ru-RU" dirty="0" smtClean="0">
                <a:solidFill>
                  <a:srgbClr val="0000FF"/>
                </a:solidFill>
              </a:rPr>
              <a:t>создать условия для формирования представления о процентах как новой формой записи числа;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о представлении процентов в виде десятичной дроби и наоборот.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1714488"/>
            <a:ext cx="778674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u="sng" dirty="0" smtClean="0">
                <a:solidFill>
                  <a:srgbClr val="FF0000"/>
                </a:solidFill>
              </a:rPr>
              <a:t>Задачи: </a:t>
            </a:r>
            <a:r>
              <a:rPr lang="ru-RU" u="sng" dirty="0" smtClean="0">
                <a:solidFill>
                  <a:srgbClr val="FF0000"/>
                </a:solidFill>
              </a:rPr>
              <a:t>образовательные (</a:t>
            </a:r>
            <a:r>
              <a:rPr lang="ru-RU" i="1" dirty="0" smtClean="0">
                <a:solidFill>
                  <a:srgbClr val="FF0000"/>
                </a:solidFill>
              </a:rPr>
              <a:t>формирование познавательных УУД</a:t>
            </a:r>
            <a:r>
              <a:rPr lang="ru-RU" dirty="0" smtClean="0">
                <a:solidFill>
                  <a:srgbClr val="FF0000"/>
                </a:solidFill>
              </a:rPr>
              <a:t> ): </a:t>
            </a:r>
            <a:r>
              <a:rPr lang="ru-RU" dirty="0" smtClean="0">
                <a:solidFill>
                  <a:srgbClr val="0000FF"/>
                </a:solidFill>
              </a:rPr>
              <a:t>знать определение процента и правил обращения дробей в проценты и наоборот и уметь применять их при решении;</a:t>
            </a:r>
          </a:p>
          <a:p>
            <a:pPr algn="just"/>
            <a:r>
              <a:rPr lang="ru-RU" u="sng" dirty="0" smtClean="0">
                <a:solidFill>
                  <a:srgbClr val="FF0000"/>
                </a:solidFill>
              </a:rPr>
              <a:t>развивающие</a:t>
            </a:r>
            <a:r>
              <a:rPr lang="ru-RU" dirty="0" smtClean="0">
                <a:solidFill>
                  <a:srgbClr val="FF0000"/>
                </a:solidFill>
              </a:rPr>
              <a:t> (</a:t>
            </a:r>
            <a:r>
              <a:rPr lang="ru-RU" i="1" dirty="0" smtClean="0">
                <a:solidFill>
                  <a:srgbClr val="FF0000"/>
                </a:solidFill>
              </a:rPr>
              <a:t>формирование регулятивных УУД</a:t>
            </a:r>
            <a:r>
              <a:rPr lang="ru-RU" dirty="0" smtClean="0">
                <a:solidFill>
                  <a:srgbClr val="FF0000"/>
                </a:solidFill>
              </a:rPr>
              <a:t>): </a:t>
            </a:r>
            <a:r>
              <a:rPr lang="ru-RU" dirty="0" smtClean="0">
                <a:solidFill>
                  <a:srgbClr val="0000FF"/>
                </a:solidFill>
              </a:rPr>
              <a:t>умение обрабатывать информацию и ранжировать ее по указанным основаниям; </a:t>
            </a:r>
          </a:p>
          <a:p>
            <a:pPr algn="just"/>
            <a:r>
              <a:rPr lang="ru-RU" dirty="0" smtClean="0">
                <a:solidFill>
                  <a:srgbClr val="0000FF"/>
                </a:solidFill>
              </a:rPr>
              <a:t>планировать свою деятельность в зависимости от конкретных условий; </a:t>
            </a:r>
          </a:p>
          <a:p>
            <a:pPr algn="just"/>
            <a:r>
              <a:rPr lang="ru-RU" dirty="0" smtClean="0">
                <a:solidFill>
                  <a:srgbClr val="0000FF"/>
                </a:solidFill>
              </a:rPr>
              <a:t>рефлексия способов и условий действия, контроль и оценка процесса и результатов деятельности. </a:t>
            </a:r>
          </a:p>
          <a:p>
            <a:pPr algn="just"/>
            <a:r>
              <a:rPr lang="ru-RU" u="sng" dirty="0" smtClean="0">
                <a:solidFill>
                  <a:srgbClr val="FF0000"/>
                </a:solidFill>
              </a:rPr>
              <a:t>воспитательные (</a:t>
            </a:r>
            <a:r>
              <a:rPr lang="ru-RU" i="1" dirty="0" smtClean="0">
                <a:solidFill>
                  <a:srgbClr val="FF0000"/>
                </a:solidFill>
              </a:rPr>
              <a:t>формирование коммуникативных и личностных УУД</a:t>
            </a:r>
            <a:r>
              <a:rPr lang="ru-RU" u="sng" dirty="0" smtClean="0">
                <a:solidFill>
                  <a:srgbClr val="FF0000"/>
                </a:solidFill>
              </a:rPr>
              <a:t>)</a:t>
            </a:r>
            <a:r>
              <a:rPr lang="ru-RU" dirty="0" smtClean="0">
                <a:solidFill>
                  <a:srgbClr val="FF0000"/>
                </a:solidFill>
              </a:rPr>
              <a:t>:  </a:t>
            </a:r>
            <a:r>
              <a:rPr lang="ru-RU" dirty="0" smtClean="0">
                <a:solidFill>
                  <a:srgbClr val="0000FF"/>
                </a:solidFill>
              </a:rPr>
              <a:t>умение слушать и вступать в диалог, участвовать в коллективном обсуждении проблем, воспитывать ответственность и аккуратность.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619250" y="1268165"/>
            <a:ext cx="1681871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 1%  = </a:t>
            </a: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 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8%  </a:t>
            </a: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=</a:t>
            </a: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30% </a:t>
            </a: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=</a:t>
            </a: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140% </a:t>
            </a: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=</a:t>
            </a: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200% </a:t>
            </a: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=</a:t>
            </a: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4,5% </a:t>
            </a: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=</a:t>
            </a: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1000125" y="504825"/>
            <a:ext cx="79009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itchFamily="34" charset="0"/>
              </a:rPr>
              <a:t>№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</a:rPr>
              <a:t>1062.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</a:rPr>
              <a:t>Запишите проценты в виде десятичной дроби: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286125" y="1287463"/>
            <a:ext cx="1214438" cy="414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0,01</a:t>
            </a: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0,08</a:t>
            </a:r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0,3</a:t>
            </a:r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1,4</a:t>
            </a:r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2</a:t>
            </a:r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0,045</a:t>
            </a:r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20485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1143000" y="476250"/>
            <a:ext cx="72167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itchFamily="34" charset="0"/>
              </a:rPr>
              <a:t>№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</a:rPr>
              <a:t>1064.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</a:rPr>
              <a:t>Запишите в процентах десятичные дроби: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643063" y="1341438"/>
            <a:ext cx="18145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buFont typeface="Wingdings" pitchFamily="2" charset="2"/>
              <a:buChar char="q"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0,24  </a:t>
            </a: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= </a:t>
            </a:r>
          </a:p>
          <a:p>
            <a:pPr algn="ctr"/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0,04  </a:t>
            </a: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=</a:t>
            </a:r>
          </a:p>
          <a:p>
            <a:pPr algn="ctr"/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0,4  </a:t>
            </a: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=</a:t>
            </a:r>
          </a:p>
          <a:p>
            <a:pPr algn="ctr"/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0,682  </a:t>
            </a: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=</a:t>
            </a:r>
          </a:p>
          <a:p>
            <a:pPr algn="ctr"/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1,6  </a:t>
            </a: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=</a:t>
            </a:r>
          </a:p>
          <a:p>
            <a:pPr algn="ctr"/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>
                <a:solidFill>
                  <a:srgbClr val="0000FF"/>
                </a:solidFill>
                <a:latin typeface="Arial" pitchFamily="34" charset="0"/>
              </a:rPr>
              <a:t> </a:t>
            </a: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</a:rPr>
              <a:t>8  </a:t>
            </a:r>
            <a:r>
              <a:rPr lang="ru-RU" sz="2400" dirty="0">
                <a:solidFill>
                  <a:srgbClr val="0000FF"/>
                </a:solidFill>
                <a:latin typeface="Arial" pitchFamily="34" charset="0"/>
              </a:rPr>
              <a:t>=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500438" y="1343025"/>
            <a:ext cx="142875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24 </a:t>
            </a:r>
            <a:r>
              <a:rPr lang="ru-RU" sz="2400" b="1" dirty="0">
                <a:solidFill>
                  <a:srgbClr val="0000FF"/>
                </a:solidFill>
              </a:rPr>
              <a:t>%</a:t>
            </a:r>
            <a:r>
              <a:rPr lang="ru-RU" dirty="0">
                <a:solidFill>
                  <a:srgbClr val="0000FF"/>
                </a:solidFill>
              </a:rPr>
              <a:t> </a:t>
            </a:r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4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 </a:t>
            </a:r>
            <a:r>
              <a:rPr lang="ru-RU" sz="2400" b="1" dirty="0">
                <a:solidFill>
                  <a:srgbClr val="0000FF"/>
                </a:solidFill>
              </a:rPr>
              <a:t>%</a:t>
            </a:r>
            <a:r>
              <a:rPr lang="ru-RU" dirty="0">
                <a:solidFill>
                  <a:srgbClr val="0000FF"/>
                </a:solidFill>
              </a:rPr>
              <a:t> </a:t>
            </a:r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40 </a:t>
            </a:r>
            <a:r>
              <a:rPr lang="ru-RU" sz="2400" b="1" dirty="0">
                <a:solidFill>
                  <a:srgbClr val="0000FF"/>
                </a:solidFill>
              </a:rPr>
              <a:t>%</a:t>
            </a:r>
            <a:r>
              <a:rPr lang="ru-RU" sz="2400" b="1" dirty="0">
                <a:solidFill>
                  <a:srgbClr val="0000FF"/>
                </a:solidFill>
                <a:latin typeface="Arial" pitchFamily="34" charset="0"/>
              </a:rPr>
              <a:t> </a:t>
            </a: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68,2 </a:t>
            </a:r>
            <a:r>
              <a:rPr lang="ru-RU" sz="2400" b="1" dirty="0">
                <a:solidFill>
                  <a:srgbClr val="0000FF"/>
                </a:solidFill>
              </a:rPr>
              <a:t>%</a:t>
            </a:r>
            <a:r>
              <a:rPr lang="ru-RU" dirty="0">
                <a:solidFill>
                  <a:srgbClr val="0000FF"/>
                </a:solidFill>
              </a:rPr>
              <a:t> </a:t>
            </a:r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160 </a:t>
            </a:r>
            <a:r>
              <a:rPr lang="ru-RU" sz="2400" b="1" dirty="0">
                <a:solidFill>
                  <a:srgbClr val="0000FF"/>
                </a:solidFill>
              </a:rPr>
              <a:t>%</a:t>
            </a:r>
            <a:r>
              <a:rPr lang="ru-RU" dirty="0">
                <a:solidFill>
                  <a:srgbClr val="0000FF"/>
                </a:solidFill>
              </a:rPr>
              <a:t> </a:t>
            </a:r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endParaRPr lang="ru-RU" sz="2400" b="1" dirty="0">
              <a:solidFill>
                <a:srgbClr val="0000FF"/>
              </a:solidFill>
              <a:latin typeface="Arial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</a:rPr>
              <a:t>80 </a:t>
            </a:r>
            <a:r>
              <a:rPr lang="ru-RU" sz="2400" b="1" dirty="0">
                <a:solidFill>
                  <a:srgbClr val="0000FF"/>
                </a:solidFill>
              </a:rPr>
              <a:t>%</a:t>
            </a:r>
            <a:r>
              <a:rPr lang="ru-RU" sz="2400" dirty="0"/>
              <a:t> </a:t>
            </a:r>
          </a:p>
        </p:txBody>
      </p:sp>
      <p:sp>
        <p:nvSpPr>
          <p:cNvPr id="21509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72450" y="5876925"/>
            <a:ext cx="971550" cy="9810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1000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1000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1000"/>
                                        <p:tgtEl>
                                          <p:spTgt spid="184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000"/>
                                        <p:tgtEl>
                                          <p:spTgt spid="184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1000"/>
                                        <p:tgtEl>
                                          <p:spTgt spid="184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1000"/>
                                        <p:tgtEl>
                                          <p:spTgt spid="184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4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4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4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4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4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4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4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8" name="WordArt 8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681538" cy="493713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Физкультминутка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2286000" y="836613"/>
            <a:ext cx="5886450" cy="5386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Раз – подняться на носки и улыбнуться.</a:t>
            </a:r>
          </a:p>
          <a:p>
            <a:pPr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Два – согнуться, разогнуться.</a:t>
            </a:r>
          </a:p>
          <a:p>
            <a:pPr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Три – в ладоши три хлопка,</a:t>
            </a:r>
          </a:p>
          <a:p>
            <a:pPr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головою три кивка.</a:t>
            </a:r>
          </a:p>
          <a:p>
            <a:pPr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На четыре – руки шире.</a:t>
            </a:r>
          </a:p>
          <a:p>
            <a:pPr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Пять – руками помахать.</a:t>
            </a:r>
          </a:p>
          <a:p>
            <a:pPr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>
              <a:defRPr/>
            </a:pPr>
            <a:r>
              <a:rPr lang="ru-RU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Шесть – за парту тихо сесть.</a:t>
            </a:r>
          </a:p>
          <a:p>
            <a:pPr>
              <a:spcBef>
                <a:spcPct val="50000"/>
              </a:spcBef>
              <a:defRPr/>
            </a:pPr>
            <a:endParaRPr lang="ru-RU" sz="2400" b="1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20490" name="Picture 10" descr="de06_01_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1988" y="2636838"/>
            <a:ext cx="21320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3" descr="MC90031042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333375"/>
            <a:ext cx="1719262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14" descr="д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88" y="1628775"/>
            <a:ext cx="229076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4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4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4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4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627313" y="1773238"/>
            <a:ext cx="3978275" cy="2735262"/>
            <a:chOff x="340" y="2387"/>
            <a:chExt cx="2506" cy="1723"/>
          </a:xfrm>
        </p:grpSpPr>
        <p:pic>
          <p:nvPicPr>
            <p:cNvPr id="17448" name="Picture 3" descr="MCj0429829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0" y="2905"/>
              <a:ext cx="1390" cy="1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49" name="AutoShape 4"/>
            <p:cNvSpPr>
              <a:spLocks noChangeArrowheads="1"/>
            </p:cNvSpPr>
            <p:nvPr/>
          </p:nvSpPr>
          <p:spPr bwMode="auto">
            <a:xfrm>
              <a:off x="839" y="2387"/>
              <a:ext cx="2007" cy="593"/>
            </a:xfrm>
            <a:prstGeom prst="wedgeEllipseCallout">
              <a:avLst>
                <a:gd name="adj1" fmla="val -58222"/>
                <a:gd name="adj2" fmla="val 75384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000" b="1" i="1">
                  <a:solidFill>
                    <a:srgbClr val="FF0066"/>
                  </a:solidFill>
                  <a:latin typeface="Segoe Script"/>
                </a:rPr>
                <a:t>ПРАВИЛЬНО!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7446" name="Picture 6" descr="MCj0424444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47" name="AutoShape 7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/>
                <a:t>ПОДУМАЙ!</a:t>
              </a:r>
            </a:p>
          </p:txBody>
        </p:sp>
      </p:grpSp>
      <p:sp>
        <p:nvSpPr>
          <p:cNvPr id="6861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87450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1</a:t>
            </a:r>
          </a:p>
        </p:txBody>
      </p:sp>
      <p:sp>
        <p:nvSpPr>
          <p:cNvPr id="6861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87675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2</a:t>
            </a:r>
          </a:p>
        </p:txBody>
      </p:sp>
      <p:sp>
        <p:nvSpPr>
          <p:cNvPr id="6861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859338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3</a:t>
            </a:r>
          </a:p>
        </p:txBody>
      </p:sp>
      <p:sp>
        <p:nvSpPr>
          <p:cNvPr id="6861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732588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4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7444" name="Picture 13" descr="MCj0424444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45" name="AutoShape 14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/>
                <a:t>ПОДУМАЙ!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7442" name="Picture 16" descr="MCj0424444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43" name="AutoShape 17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>
                  <a:solidFill>
                    <a:schemeClr val="bg2"/>
                  </a:solidFill>
                </a:rPr>
                <a:t>ПОДУМАЙ!</a:t>
              </a:r>
            </a:p>
          </p:txBody>
        </p:sp>
      </p:grpSp>
      <p:grpSp>
        <p:nvGrpSpPr>
          <p:cNvPr id="17418" name="Group 36"/>
          <p:cNvGrpSpPr>
            <a:grpSpLocks/>
          </p:cNvGrpSpPr>
          <p:nvPr/>
        </p:nvGrpSpPr>
        <p:grpSpPr bwMode="auto">
          <a:xfrm>
            <a:off x="619125" y="261938"/>
            <a:ext cx="7640638" cy="1008062"/>
            <a:chOff x="1020" y="255"/>
            <a:chExt cx="4351" cy="635"/>
          </a:xfrm>
        </p:grpSpPr>
        <p:sp>
          <p:nvSpPr>
            <p:cNvPr id="17440" name="AutoShape 20"/>
            <p:cNvSpPr>
              <a:spLocks noChangeArrowheads="1"/>
            </p:cNvSpPr>
            <p:nvPr/>
          </p:nvSpPr>
          <p:spPr bwMode="auto">
            <a:xfrm>
              <a:off x="1098" y="255"/>
              <a:ext cx="4264" cy="635"/>
            </a:xfrm>
            <a:prstGeom prst="roundRect">
              <a:avLst>
                <a:gd name="adj" fmla="val 16667"/>
              </a:avLst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41" name="Text Box 21"/>
            <p:cNvSpPr txBox="1">
              <a:spLocks noChangeArrowheads="1"/>
            </p:cNvSpPr>
            <p:nvPr/>
          </p:nvSpPr>
          <p:spPr bwMode="auto">
            <a:xfrm>
              <a:off x="1020" y="391"/>
              <a:ext cx="4351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000" i="1" dirty="0">
                  <a:solidFill>
                    <a:srgbClr val="C00000"/>
                  </a:solidFill>
                  <a:latin typeface="Bookman Old Style" pitchFamily="18" charset="0"/>
                </a:rPr>
                <a:t>Выберите верное равенство</a:t>
              </a:r>
            </a:p>
          </p:txBody>
        </p:sp>
      </p:grpSp>
      <p:grpSp>
        <p:nvGrpSpPr>
          <p:cNvPr id="17419" name="Group 39"/>
          <p:cNvGrpSpPr>
            <a:grpSpLocks/>
          </p:cNvGrpSpPr>
          <p:nvPr/>
        </p:nvGrpSpPr>
        <p:grpSpPr bwMode="auto">
          <a:xfrm>
            <a:off x="611188" y="1268413"/>
            <a:ext cx="2016125" cy="1403350"/>
            <a:chOff x="521" y="1389"/>
            <a:chExt cx="846" cy="590"/>
          </a:xfrm>
        </p:grpSpPr>
        <p:grpSp>
          <p:nvGrpSpPr>
            <p:cNvPr id="17436" name="Group 22"/>
            <p:cNvGrpSpPr>
              <a:grpSpLocks/>
            </p:cNvGrpSpPr>
            <p:nvPr/>
          </p:nvGrpSpPr>
          <p:grpSpPr bwMode="auto">
            <a:xfrm>
              <a:off x="521" y="1616"/>
              <a:ext cx="846" cy="363"/>
              <a:chOff x="514" y="210"/>
              <a:chExt cx="4044" cy="499"/>
            </a:xfrm>
          </p:grpSpPr>
          <p:sp>
            <p:nvSpPr>
              <p:cNvPr id="17438" name="AutoShape 23"/>
              <p:cNvSpPr>
                <a:spLocks noChangeArrowheads="1"/>
              </p:cNvSpPr>
              <p:nvPr/>
            </p:nvSpPr>
            <p:spPr bwMode="auto">
              <a:xfrm>
                <a:off x="657" y="210"/>
                <a:ext cx="3901" cy="499"/>
              </a:xfrm>
              <a:prstGeom prst="roundRect">
                <a:avLst>
                  <a:gd name="adj" fmla="val 16667"/>
                </a:avLst>
              </a:prstGeom>
              <a:solidFill>
                <a:srgbClr val="FAFFC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2800">
                    <a:solidFill>
                      <a:schemeClr val="bg2"/>
                    </a:solidFill>
                  </a:rPr>
                  <a:t>1%=0,01</a:t>
                </a:r>
              </a:p>
            </p:txBody>
          </p:sp>
          <p:sp>
            <p:nvSpPr>
              <p:cNvPr id="17439" name="Text Box 24"/>
              <p:cNvSpPr txBox="1">
                <a:spLocks noChangeArrowheads="1"/>
              </p:cNvSpPr>
              <p:nvPr/>
            </p:nvSpPr>
            <p:spPr bwMode="auto">
              <a:xfrm>
                <a:off x="514" y="220"/>
                <a:ext cx="554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ru-RU" sz="3600" i="1">
                  <a:solidFill>
                    <a:srgbClr val="003300"/>
                  </a:solidFill>
                </a:endParaRPr>
              </a:p>
            </p:txBody>
          </p:sp>
        </p:grpSp>
        <p:sp>
          <p:nvSpPr>
            <p:cNvPr id="17437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839" y="1389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cs typeface="Tahoma"/>
                </a:rPr>
                <a:t>1</a:t>
              </a:r>
            </a:p>
          </p:txBody>
        </p:sp>
      </p:grpSp>
      <p:grpSp>
        <p:nvGrpSpPr>
          <p:cNvPr id="17420" name="Group 40"/>
          <p:cNvGrpSpPr>
            <a:grpSpLocks/>
          </p:cNvGrpSpPr>
          <p:nvPr/>
        </p:nvGrpSpPr>
        <p:grpSpPr bwMode="auto">
          <a:xfrm>
            <a:off x="7019925" y="1341438"/>
            <a:ext cx="1873250" cy="1401762"/>
            <a:chOff x="1791" y="1389"/>
            <a:chExt cx="952" cy="590"/>
          </a:xfrm>
        </p:grpSpPr>
        <p:grpSp>
          <p:nvGrpSpPr>
            <p:cNvPr id="17432" name="Group 25"/>
            <p:cNvGrpSpPr>
              <a:grpSpLocks/>
            </p:cNvGrpSpPr>
            <p:nvPr/>
          </p:nvGrpSpPr>
          <p:grpSpPr bwMode="auto">
            <a:xfrm>
              <a:off x="1791" y="1616"/>
              <a:ext cx="952" cy="363"/>
              <a:chOff x="1565" y="1246"/>
              <a:chExt cx="952" cy="363"/>
            </a:xfrm>
          </p:grpSpPr>
          <p:sp>
            <p:nvSpPr>
              <p:cNvPr id="17434" name="AutoShape 26"/>
              <p:cNvSpPr>
                <a:spLocks noChangeArrowheads="1"/>
              </p:cNvSpPr>
              <p:nvPr/>
            </p:nvSpPr>
            <p:spPr bwMode="auto">
              <a:xfrm>
                <a:off x="1595" y="1246"/>
                <a:ext cx="922" cy="363"/>
              </a:xfrm>
              <a:prstGeom prst="roundRect">
                <a:avLst>
                  <a:gd name="adj" fmla="val 16667"/>
                </a:avLst>
              </a:prstGeom>
              <a:solidFill>
                <a:srgbClr val="FAFFC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2800">
                    <a:solidFill>
                      <a:schemeClr val="bg2"/>
                    </a:solidFill>
                  </a:rPr>
                  <a:t>1%=0,001</a:t>
                </a:r>
              </a:p>
            </p:txBody>
          </p:sp>
          <p:sp>
            <p:nvSpPr>
              <p:cNvPr id="17435" name="Text Box 27"/>
              <p:cNvSpPr txBox="1">
                <a:spLocks noChangeArrowheads="1"/>
              </p:cNvSpPr>
              <p:nvPr/>
            </p:nvSpPr>
            <p:spPr bwMode="auto">
              <a:xfrm>
                <a:off x="1565" y="1291"/>
                <a:ext cx="116" cy="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ru-RU" sz="3600" i="1">
                  <a:solidFill>
                    <a:srgbClr val="003300"/>
                  </a:solidFill>
                </a:endParaRPr>
              </a:p>
            </p:txBody>
          </p:sp>
        </p:grpSp>
        <p:sp>
          <p:nvSpPr>
            <p:cNvPr id="17433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2154" y="1389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cs typeface="Tahoma"/>
                </a:rPr>
                <a:t>2</a:t>
              </a:r>
            </a:p>
          </p:txBody>
        </p:sp>
      </p:grpSp>
      <p:grpSp>
        <p:nvGrpSpPr>
          <p:cNvPr id="17421" name="Group 41"/>
          <p:cNvGrpSpPr>
            <a:grpSpLocks/>
          </p:cNvGrpSpPr>
          <p:nvPr/>
        </p:nvGrpSpPr>
        <p:grpSpPr bwMode="auto">
          <a:xfrm>
            <a:off x="323850" y="3213100"/>
            <a:ext cx="1808163" cy="1370013"/>
            <a:chOff x="3152" y="1389"/>
            <a:chExt cx="850" cy="574"/>
          </a:xfrm>
        </p:grpSpPr>
        <p:grpSp>
          <p:nvGrpSpPr>
            <p:cNvPr id="17428" name="Group 28"/>
            <p:cNvGrpSpPr>
              <a:grpSpLocks/>
            </p:cNvGrpSpPr>
            <p:nvPr/>
          </p:nvGrpSpPr>
          <p:grpSpPr bwMode="auto">
            <a:xfrm>
              <a:off x="3152" y="1600"/>
              <a:ext cx="850" cy="363"/>
              <a:chOff x="514" y="188"/>
              <a:chExt cx="4063" cy="499"/>
            </a:xfrm>
          </p:grpSpPr>
          <p:sp>
            <p:nvSpPr>
              <p:cNvPr id="17430" name="AutoShape 29"/>
              <p:cNvSpPr>
                <a:spLocks noChangeArrowheads="1"/>
              </p:cNvSpPr>
              <p:nvPr/>
            </p:nvSpPr>
            <p:spPr bwMode="auto">
              <a:xfrm>
                <a:off x="676" y="188"/>
                <a:ext cx="3901" cy="499"/>
              </a:xfrm>
              <a:prstGeom prst="roundRect">
                <a:avLst>
                  <a:gd name="adj" fmla="val 16667"/>
                </a:avLst>
              </a:prstGeom>
              <a:solidFill>
                <a:srgbClr val="FAFFC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2800">
                    <a:solidFill>
                      <a:schemeClr val="bg2"/>
                    </a:solidFill>
                  </a:rPr>
                  <a:t>1%=0,1</a:t>
                </a:r>
              </a:p>
            </p:txBody>
          </p:sp>
          <p:sp>
            <p:nvSpPr>
              <p:cNvPr id="17431" name="Text Box 30"/>
              <p:cNvSpPr txBox="1">
                <a:spLocks noChangeArrowheads="1"/>
              </p:cNvSpPr>
              <p:nvPr/>
            </p:nvSpPr>
            <p:spPr bwMode="auto">
              <a:xfrm>
                <a:off x="514" y="230"/>
                <a:ext cx="553" cy="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ru-RU" sz="3600" i="1">
                  <a:solidFill>
                    <a:srgbClr val="003300"/>
                  </a:solidFill>
                </a:endParaRPr>
              </a:p>
            </p:txBody>
          </p:sp>
        </p:grpSp>
        <p:sp>
          <p:nvSpPr>
            <p:cNvPr id="17429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3515" y="1389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cs typeface="Tahoma"/>
                </a:rPr>
                <a:t>3</a:t>
              </a:r>
            </a:p>
          </p:txBody>
        </p:sp>
      </p:grpSp>
      <p:grpSp>
        <p:nvGrpSpPr>
          <p:cNvPr id="17422" name="Group 42"/>
          <p:cNvGrpSpPr>
            <a:grpSpLocks/>
          </p:cNvGrpSpPr>
          <p:nvPr/>
        </p:nvGrpSpPr>
        <p:grpSpPr bwMode="auto">
          <a:xfrm>
            <a:off x="6659563" y="4005263"/>
            <a:ext cx="1808162" cy="1327150"/>
            <a:chOff x="4513" y="1389"/>
            <a:chExt cx="850" cy="586"/>
          </a:xfrm>
        </p:grpSpPr>
        <p:grpSp>
          <p:nvGrpSpPr>
            <p:cNvPr id="17424" name="Group 31"/>
            <p:cNvGrpSpPr>
              <a:grpSpLocks/>
            </p:cNvGrpSpPr>
            <p:nvPr/>
          </p:nvGrpSpPr>
          <p:grpSpPr bwMode="auto">
            <a:xfrm>
              <a:off x="4513" y="1612"/>
              <a:ext cx="850" cy="363"/>
              <a:chOff x="514" y="204"/>
              <a:chExt cx="4064" cy="499"/>
            </a:xfrm>
          </p:grpSpPr>
          <p:sp>
            <p:nvSpPr>
              <p:cNvPr id="17426" name="AutoShape 32"/>
              <p:cNvSpPr>
                <a:spLocks noChangeArrowheads="1"/>
              </p:cNvSpPr>
              <p:nvPr/>
            </p:nvSpPr>
            <p:spPr bwMode="auto">
              <a:xfrm>
                <a:off x="677" y="204"/>
                <a:ext cx="3901" cy="499"/>
              </a:xfrm>
              <a:prstGeom prst="roundRect">
                <a:avLst>
                  <a:gd name="adj" fmla="val 16667"/>
                </a:avLst>
              </a:prstGeom>
              <a:solidFill>
                <a:srgbClr val="FAFFC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 sz="2800">
                    <a:solidFill>
                      <a:schemeClr val="bg2"/>
                    </a:solidFill>
                  </a:rPr>
                  <a:t>1%=1</a:t>
                </a:r>
              </a:p>
            </p:txBody>
          </p:sp>
          <p:sp>
            <p:nvSpPr>
              <p:cNvPr id="17427" name="Text Box 33"/>
              <p:cNvSpPr txBox="1">
                <a:spLocks noChangeArrowheads="1"/>
              </p:cNvSpPr>
              <p:nvPr/>
            </p:nvSpPr>
            <p:spPr bwMode="auto">
              <a:xfrm>
                <a:off x="514" y="220"/>
                <a:ext cx="554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ru-RU" sz="3600" i="1">
                  <a:solidFill>
                    <a:srgbClr val="003300"/>
                  </a:solidFill>
                </a:endParaRPr>
              </a:p>
            </p:txBody>
          </p:sp>
        </p:grpSp>
        <p:sp>
          <p:nvSpPr>
            <p:cNvPr id="17425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4876" y="1389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cs typeface="Tahoma"/>
                </a:rPr>
                <a:t>4</a:t>
              </a:r>
            </a:p>
          </p:txBody>
        </p:sp>
      </p:grpSp>
      <p:pic>
        <p:nvPicPr>
          <p:cNvPr id="17423" name="Рисунок 8" descr="children_0166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975" y="4292600"/>
            <a:ext cx="1257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6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86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86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86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627313" y="1773238"/>
            <a:ext cx="3978275" cy="2735262"/>
            <a:chOff x="340" y="2387"/>
            <a:chExt cx="2506" cy="1723"/>
          </a:xfrm>
        </p:grpSpPr>
        <p:pic>
          <p:nvPicPr>
            <p:cNvPr id="18464" name="Picture 3" descr="MCj0429829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0" y="2905"/>
              <a:ext cx="1390" cy="1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5" name="AutoShape 4"/>
            <p:cNvSpPr>
              <a:spLocks noChangeArrowheads="1"/>
            </p:cNvSpPr>
            <p:nvPr/>
          </p:nvSpPr>
          <p:spPr bwMode="auto">
            <a:xfrm>
              <a:off x="839" y="2387"/>
              <a:ext cx="2007" cy="593"/>
            </a:xfrm>
            <a:prstGeom prst="wedgeEllipseCallout">
              <a:avLst>
                <a:gd name="adj1" fmla="val -58222"/>
                <a:gd name="adj2" fmla="val 75384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000" b="1" i="1">
                  <a:solidFill>
                    <a:srgbClr val="FF0066"/>
                  </a:solidFill>
                  <a:latin typeface="Segoe Script"/>
                </a:rPr>
                <a:t>ПРАВИЛЬНО!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8462" name="Picture 6" descr="MCj0424444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3" name="AutoShape 7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/>
                <a:t>ПОДУМАЙ!</a:t>
              </a:r>
            </a:p>
          </p:txBody>
        </p:sp>
      </p:grpSp>
      <p:sp>
        <p:nvSpPr>
          <p:cNvPr id="6759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16238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2</a:t>
            </a:r>
          </a:p>
        </p:txBody>
      </p:sp>
      <p:sp>
        <p:nvSpPr>
          <p:cNvPr id="6759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16013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1</a:t>
            </a:r>
          </a:p>
        </p:txBody>
      </p:sp>
      <p:sp>
        <p:nvSpPr>
          <p:cNvPr id="6759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859338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3</a:t>
            </a:r>
          </a:p>
        </p:txBody>
      </p:sp>
      <p:sp>
        <p:nvSpPr>
          <p:cNvPr id="6759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732588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4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8460" name="Picture 13" descr="MCj0424444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1" name="AutoShape 14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/>
                <a:t>ПОДУМАЙ!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8458" name="Picture 16" descr="MCj0424444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59" name="AutoShape 17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>
                  <a:solidFill>
                    <a:schemeClr val="bg2"/>
                  </a:solidFill>
                </a:rPr>
                <a:t>ПОДУМАЙ!</a:t>
              </a:r>
            </a:p>
          </p:txBody>
        </p:sp>
      </p:grpSp>
      <p:pic>
        <p:nvPicPr>
          <p:cNvPr id="18442" name="Рисунок 31" descr="188236-yana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 bwMode="auto">
          <a:xfrm>
            <a:off x="6804025" y="1268413"/>
            <a:ext cx="2160588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43" name="Group 26"/>
          <p:cNvGrpSpPr>
            <a:grpSpLocks/>
          </p:cNvGrpSpPr>
          <p:nvPr/>
        </p:nvGrpSpPr>
        <p:grpSpPr bwMode="auto">
          <a:xfrm>
            <a:off x="468313" y="188913"/>
            <a:ext cx="8675687" cy="1008062"/>
            <a:chOff x="975" y="300"/>
            <a:chExt cx="4264" cy="635"/>
          </a:xfrm>
        </p:grpSpPr>
        <p:sp>
          <p:nvSpPr>
            <p:cNvPr id="18456" name="AutoShape 27"/>
            <p:cNvSpPr>
              <a:spLocks noChangeArrowheads="1"/>
            </p:cNvSpPr>
            <p:nvPr/>
          </p:nvSpPr>
          <p:spPr bwMode="auto">
            <a:xfrm>
              <a:off x="975" y="300"/>
              <a:ext cx="4264" cy="635"/>
            </a:xfrm>
            <a:prstGeom prst="roundRect">
              <a:avLst>
                <a:gd name="adj" fmla="val 16667"/>
              </a:avLst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8457" name="Text Box 28"/>
            <p:cNvSpPr txBox="1">
              <a:spLocks noChangeArrowheads="1"/>
            </p:cNvSpPr>
            <p:nvPr/>
          </p:nvSpPr>
          <p:spPr bwMode="auto">
            <a:xfrm>
              <a:off x="1457" y="391"/>
              <a:ext cx="3601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i="1" dirty="0">
                  <a:solidFill>
                    <a:srgbClr val="C00000"/>
                  </a:solidFill>
                  <a:latin typeface="Bookman Old Style" pitchFamily="18" charset="0"/>
                </a:rPr>
                <a:t>Запишите десятичной дробью 8%</a:t>
              </a:r>
            </a:p>
          </p:txBody>
        </p:sp>
      </p:grpSp>
      <p:grpSp>
        <p:nvGrpSpPr>
          <p:cNvPr id="18444" name="Group 31"/>
          <p:cNvGrpSpPr>
            <a:grpSpLocks/>
          </p:cNvGrpSpPr>
          <p:nvPr/>
        </p:nvGrpSpPr>
        <p:grpSpPr bwMode="auto">
          <a:xfrm>
            <a:off x="684213" y="1268413"/>
            <a:ext cx="2447925" cy="1633537"/>
            <a:chOff x="113" y="1207"/>
            <a:chExt cx="1179" cy="803"/>
          </a:xfrm>
        </p:grpSpPr>
        <p:sp>
          <p:nvSpPr>
            <p:cNvPr id="18454" name="AutoShape 23"/>
            <p:cNvSpPr>
              <a:spLocks noChangeArrowheads="1"/>
            </p:cNvSpPr>
            <p:nvPr/>
          </p:nvSpPr>
          <p:spPr bwMode="auto">
            <a:xfrm>
              <a:off x="113" y="1253"/>
              <a:ext cx="1179" cy="757"/>
            </a:xfrm>
            <a:prstGeom prst="irregularSeal1">
              <a:avLst/>
            </a:prstGeom>
            <a:solidFill>
              <a:srgbClr val="BFF6FD"/>
            </a:solidFill>
            <a:ln w="2857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800">
                  <a:solidFill>
                    <a:schemeClr val="bg2"/>
                  </a:solidFill>
                </a:rPr>
                <a:t>0,008</a:t>
              </a:r>
            </a:p>
          </p:txBody>
        </p:sp>
        <p:sp>
          <p:nvSpPr>
            <p:cNvPr id="18455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385" y="1207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cs typeface="Tahoma"/>
                </a:rPr>
                <a:t>1</a:t>
              </a:r>
            </a:p>
          </p:txBody>
        </p:sp>
      </p:grpSp>
      <p:grpSp>
        <p:nvGrpSpPr>
          <p:cNvPr id="18445" name="Group 32"/>
          <p:cNvGrpSpPr>
            <a:grpSpLocks/>
          </p:cNvGrpSpPr>
          <p:nvPr/>
        </p:nvGrpSpPr>
        <p:grpSpPr bwMode="auto">
          <a:xfrm>
            <a:off x="250825" y="2924175"/>
            <a:ext cx="2376488" cy="1728788"/>
            <a:chOff x="1519" y="1207"/>
            <a:chExt cx="1179" cy="803"/>
          </a:xfrm>
        </p:grpSpPr>
        <p:sp>
          <p:nvSpPr>
            <p:cNvPr id="18452" name="AutoShape 22"/>
            <p:cNvSpPr>
              <a:spLocks noChangeArrowheads="1"/>
            </p:cNvSpPr>
            <p:nvPr/>
          </p:nvSpPr>
          <p:spPr bwMode="auto">
            <a:xfrm>
              <a:off x="1519" y="1253"/>
              <a:ext cx="1179" cy="757"/>
            </a:xfrm>
            <a:prstGeom prst="irregularSeal1">
              <a:avLst/>
            </a:prstGeom>
            <a:solidFill>
              <a:srgbClr val="BFF6FD"/>
            </a:solidFill>
            <a:ln w="2857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800">
                  <a:solidFill>
                    <a:schemeClr val="bg2"/>
                  </a:solidFill>
                </a:rPr>
                <a:t>0,08</a:t>
              </a:r>
            </a:p>
          </p:txBody>
        </p:sp>
        <p:sp>
          <p:nvSpPr>
            <p:cNvPr id="18453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1746" y="1207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cs typeface="Tahoma"/>
                </a:rPr>
                <a:t>2</a:t>
              </a:r>
            </a:p>
          </p:txBody>
        </p:sp>
      </p:grpSp>
      <p:grpSp>
        <p:nvGrpSpPr>
          <p:cNvPr id="18446" name="Group 33"/>
          <p:cNvGrpSpPr>
            <a:grpSpLocks/>
          </p:cNvGrpSpPr>
          <p:nvPr/>
        </p:nvGrpSpPr>
        <p:grpSpPr bwMode="auto">
          <a:xfrm>
            <a:off x="1547813" y="4365625"/>
            <a:ext cx="2449512" cy="1638300"/>
            <a:chOff x="2880" y="1207"/>
            <a:chExt cx="1179" cy="830"/>
          </a:xfrm>
        </p:grpSpPr>
        <p:sp>
          <p:nvSpPr>
            <p:cNvPr id="18450" name="AutoShape 24"/>
            <p:cNvSpPr>
              <a:spLocks noChangeArrowheads="1"/>
            </p:cNvSpPr>
            <p:nvPr/>
          </p:nvSpPr>
          <p:spPr bwMode="auto">
            <a:xfrm>
              <a:off x="2880" y="1280"/>
              <a:ext cx="1179" cy="757"/>
            </a:xfrm>
            <a:prstGeom prst="irregularSeal1">
              <a:avLst/>
            </a:prstGeom>
            <a:solidFill>
              <a:srgbClr val="BFF6FD"/>
            </a:solidFill>
            <a:ln w="2857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800">
                  <a:solidFill>
                    <a:schemeClr val="bg2"/>
                  </a:solidFill>
                </a:rPr>
                <a:t>8</a:t>
              </a:r>
            </a:p>
          </p:txBody>
        </p:sp>
        <p:sp>
          <p:nvSpPr>
            <p:cNvPr id="18451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3107" y="1207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cs typeface="Tahoma"/>
                </a:rPr>
                <a:t>3</a:t>
              </a:r>
            </a:p>
          </p:txBody>
        </p:sp>
      </p:grpSp>
      <p:grpSp>
        <p:nvGrpSpPr>
          <p:cNvPr id="18447" name="Group 34"/>
          <p:cNvGrpSpPr>
            <a:grpSpLocks/>
          </p:cNvGrpSpPr>
          <p:nvPr/>
        </p:nvGrpSpPr>
        <p:grpSpPr bwMode="auto">
          <a:xfrm>
            <a:off x="6429375" y="3714750"/>
            <a:ext cx="2305050" cy="1779588"/>
            <a:chOff x="4286" y="1207"/>
            <a:chExt cx="1179" cy="803"/>
          </a:xfrm>
        </p:grpSpPr>
        <p:sp>
          <p:nvSpPr>
            <p:cNvPr id="18448" name="AutoShape 25"/>
            <p:cNvSpPr>
              <a:spLocks noChangeArrowheads="1"/>
            </p:cNvSpPr>
            <p:nvPr/>
          </p:nvSpPr>
          <p:spPr bwMode="auto">
            <a:xfrm>
              <a:off x="4286" y="1253"/>
              <a:ext cx="1179" cy="757"/>
            </a:xfrm>
            <a:prstGeom prst="irregularSeal1">
              <a:avLst/>
            </a:prstGeom>
            <a:solidFill>
              <a:srgbClr val="BFF6FD"/>
            </a:solidFill>
            <a:ln w="2857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800">
                  <a:solidFill>
                    <a:schemeClr val="bg2"/>
                  </a:solidFill>
                </a:rPr>
                <a:t>0,8</a:t>
              </a:r>
            </a:p>
          </p:txBody>
        </p:sp>
        <p:sp>
          <p:nvSpPr>
            <p:cNvPr id="18449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4513" y="1207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cs typeface="Tahoma"/>
                </a:rPr>
                <a:t>4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5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75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75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75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642918"/>
            <a:ext cx="76438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7 этап-</a:t>
            </a:r>
            <a:r>
              <a:rPr lang="ru-RU" sz="2000" b="1" dirty="0" smtClean="0">
                <a:solidFill>
                  <a:srgbClr val="C00000"/>
                </a:solidFill>
              </a:rPr>
              <a:t> контроль усвоения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Цель: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000FF"/>
                </a:solidFill>
              </a:rPr>
              <a:t>выявление     качества     и уровня усвоения знаний и способов     действий,     а также                выявление недостатков в знаниях и способах             действий, установление          причин выявленных недостатков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2428868"/>
            <a:ext cx="73581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Тест.</a:t>
            </a:r>
            <a:endParaRPr lang="ru-RU" sz="1600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1)Процент – это: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а)тысячная часть числа;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б)сотая часть числа;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в) десятая часть числа.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2)8% - это:</a:t>
            </a:r>
            <a:endParaRPr lang="ru-RU" sz="1600" dirty="0" smtClean="0">
              <a:solidFill>
                <a:srgbClr val="0000FF"/>
              </a:solidFill>
            </a:endParaRPr>
          </a:p>
          <a:p>
            <a:pPr lvl="1"/>
            <a:r>
              <a:rPr lang="ru-RU" dirty="0" smtClean="0">
                <a:solidFill>
                  <a:srgbClr val="0000FF"/>
                </a:solidFill>
              </a:rPr>
              <a:t>а)0,08;</a:t>
            </a:r>
            <a:endParaRPr lang="ru-RU" sz="1600" dirty="0" smtClean="0">
              <a:solidFill>
                <a:srgbClr val="0000FF"/>
              </a:solidFill>
            </a:endParaRPr>
          </a:p>
          <a:p>
            <a:pPr lvl="1"/>
            <a:r>
              <a:rPr lang="ru-RU" dirty="0" smtClean="0">
                <a:solidFill>
                  <a:srgbClr val="0000FF"/>
                </a:solidFill>
              </a:rPr>
              <a:t>б)0,8;</a:t>
            </a:r>
            <a:endParaRPr lang="ru-RU" sz="1600" dirty="0" smtClean="0">
              <a:solidFill>
                <a:srgbClr val="0000FF"/>
              </a:solidFill>
            </a:endParaRPr>
          </a:p>
          <a:p>
            <a:pPr lvl="1"/>
            <a:r>
              <a:rPr lang="ru-RU" dirty="0" smtClean="0">
                <a:solidFill>
                  <a:srgbClr val="0000FF"/>
                </a:solidFill>
              </a:rPr>
              <a:t>в)0,008.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3)0,269 – это:</a:t>
            </a:r>
            <a:endParaRPr lang="ru-RU" sz="1600" dirty="0" smtClean="0">
              <a:solidFill>
                <a:srgbClr val="0000FF"/>
              </a:solidFill>
            </a:endParaRPr>
          </a:p>
          <a:p>
            <a:pPr lvl="1"/>
            <a:r>
              <a:rPr lang="ru-RU" dirty="0" smtClean="0">
                <a:solidFill>
                  <a:srgbClr val="0000FF"/>
                </a:solidFill>
              </a:rPr>
              <a:t>а) 269%;</a:t>
            </a:r>
            <a:endParaRPr lang="ru-RU" sz="1600" dirty="0" smtClean="0">
              <a:solidFill>
                <a:srgbClr val="0000FF"/>
              </a:solidFill>
            </a:endParaRPr>
          </a:p>
          <a:p>
            <a:pPr lvl="1"/>
            <a:r>
              <a:rPr lang="ru-RU" dirty="0" smtClean="0">
                <a:solidFill>
                  <a:srgbClr val="0000FF"/>
                </a:solidFill>
              </a:rPr>
              <a:t>б) б2,69%;</a:t>
            </a:r>
            <a:endParaRPr lang="ru-RU" sz="1600" dirty="0" smtClean="0">
              <a:solidFill>
                <a:srgbClr val="0000FF"/>
              </a:solidFill>
            </a:endParaRPr>
          </a:p>
          <a:p>
            <a:pPr lvl="1"/>
            <a:r>
              <a:rPr lang="ru-RU" dirty="0" smtClean="0">
                <a:solidFill>
                  <a:srgbClr val="0000FF"/>
                </a:solidFill>
              </a:rPr>
              <a:t>в) 26,9%;</a:t>
            </a:r>
            <a:endParaRPr lang="ru-RU" sz="1600" dirty="0" smtClean="0">
              <a:solidFill>
                <a:srgbClr val="0000FF"/>
              </a:solidFill>
            </a:endParaRPr>
          </a:p>
          <a:p>
            <a:pPr lvl="1"/>
            <a:r>
              <a:rPr lang="ru-RU" dirty="0" smtClean="0"/>
              <a:t> </a:t>
            </a:r>
            <a:endParaRPr lang="ru-RU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929190" y="2786058"/>
            <a:ext cx="3714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4)25% класса – это: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а)половина учеников класса;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б)четверть учеников класса;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в</a:t>
            </a:r>
            <a:r>
              <a:rPr lang="ru-RU" dirty="0" smtClean="0">
                <a:solidFill>
                  <a:srgbClr val="0000FF"/>
                </a:solidFill>
              </a:rPr>
              <a:t>)двадцать пятая часть класса.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116013" y="260350"/>
            <a:ext cx="60991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9 этап- домашнее задание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1446" name="AutoShape 6"/>
          <p:cNvSpPr>
            <a:spLocks noChangeArrowheads="1"/>
          </p:cNvSpPr>
          <p:nvPr/>
        </p:nvSpPr>
        <p:spPr bwMode="auto">
          <a:xfrm>
            <a:off x="2143108" y="2071678"/>
            <a:ext cx="5786478" cy="4357718"/>
          </a:xfrm>
          <a:prstGeom prst="flowChartPunchedTap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dirty="0"/>
              <a:t>                     </a:t>
            </a:r>
            <a:r>
              <a:rPr lang="ru-RU" sz="2800" dirty="0">
                <a:solidFill>
                  <a:srgbClr val="0000FF"/>
                </a:solidFill>
              </a:rPr>
              <a:t>Домашнее задание. </a:t>
            </a:r>
            <a:endParaRPr lang="ru-RU" sz="2800" dirty="0" smtClean="0">
              <a:solidFill>
                <a:srgbClr val="0000FF"/>
              </a:solidFill>
            </a:endParaRPr>
          </a:p>
          <a:p>
            <a:pPr algn="ctr"/>
            <a:r>
              <a:rPr lang="ru-RU" sz="2800" dirty="0" smtClean="0">
                <a:solidFill>
                  <a:srgbClr val="0000FF"/>
                </a:solidFill>
              </a:rPr>
              <a:t>§37, вопросы 1-3, </a:t>
            </a:r>
          </a:p>
          <a:p>
            <a:pPr algn="ctr"/>
            <a:r>
              <a:rPr lang="ru-RU" sz="2800" dirty="0" smtClean="0">
                <a:solidFill>
                  <a:srgbClr val="0000FF"/>
                </a:solidFill>
              </a:rPr>
              <a:t>                                             решить №1063, 1065.                                       </a:t>
            </a:r>
            <a:endParaRPr lang="ru-RU" sz="2800" dirty="0">
              <a:solidFill>
                <a:srgbClr val="0000FF"/>
              </a:solidFill>
            </a:endParaRPr>
          </a:p>
          <a:p>
            <a:pPr algn="ctr"/>
            <a:r>
              <a:rPr lang="ru-RU" sz="2800" dirty="0" smtClean="0">
                <a:solidFill>
                  <a:srgbClr val="0000FF"/>
                </a:solidFill>
              </a:rPr>
              <a:t> </a:t>
            </a:r>
            <a:endParaRPr lang="ru-RU" sz="2800" dirty="0">
              <a:solidFill>
                <a:srgbClr val="0000FF"/>
              </a:solidFill>
            </a:endParaRPr>
          </a:p>
        </p:txBody>
      </p:sp>
      <p:pic>
        <p:nvPicPr>
          <p:cNvPr id="27652" name="Picture 7" descr="MP90034195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260350"/>
            <a:ext cx="1677969" cy="139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810973"/>
            <a:ext cx="1928826" cy="179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00364" y="1000108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Цель: обеспечить понимание детьми содержания и способов выполнения домашнего задания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25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00042"/>
            <a:ext cx="7786742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8этап - рефлексия учебной деятельности на уроке</a:t>
            </a:r>
            <a:endParaRPr lang="ru-RU" sz="2000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Цель: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00FF"/>
                </a:solidFill>
              </a:rPr>
              <a:t>инициировать рефлексию детей   по   поводу </a:t>
            </a:r>
            <a:r>
              <a:rPr lang="ru-RU" dirty="0" err="1" smtClean="0">
                <a:solidFill>
                  <a:srgbClr val="0000FF"/>
                </a:solidFill>
              </a:rPr>
              <a:t>психо</a:t>
            </a:r>
            <a:r>
              <a:rPr lang="ru-RU" dirty="0" smtClean="0">
                <a:solidFill>
                  <a:srgbClr val="0000FF"/>
                </a:solidFill>
              </a:rPr>
              <a:t>- эмоционального состояния, мотивации, их собственной деятельности и взаимодействия с учителем и другими детьми в классе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 </a:t>
            </a:r>
            <a:endParaRPr lang="ru-RU" dirty="0" smtClean="0">
              <a:solidFill>
                <a:srgbClr val="0000FF"/>
              </a:solidFill>
            </a:endParaRPr>
          </a:p>
          <a:p>
            <a:r>
              <a:rPr lang="ru-RU" dirty="0" smtClean="0"/>
              <a:t> </a:t>
            </a:r>
            <a:r>
              <a:rPr lang="ru-RU" sz="2400" dirty="0" smtClean="0">
                <a:solidFill>
                  <a:srgbClr val="0000FF"/>
                </a:solidFill>
              </a:rPr>
              <a:t>Анализируют свою работу на уроке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-Я этого знал.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-Я этого не знал.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-Это меня удивил.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-Я хотел бы …</a:t>
            </a:r>
          </a:p>
          <a:p>
            <a:endParaRPr lang="ru-RU" sz="2400" dirty="0">
              <a:solidFill>
                <a:srgbClr val="0000FF"/>
              </a:solidFill>
            </a:endParaRPr>
          </a:p>
          <a:p>
            <a:endParaRPr lang="ru-RU" sz="2400" dirty="0" smtClean="0">
              <a:solidFill>
                <a:srgbClr val="0000FF"/>
              </a:solidFill>
            </a:endParaRPr>
          </a:p>
          <a:p>
            <a:endParaRPr lang="ru-RU" sz="2400" dirty="0">
              <a:solidFill>
                <a:srgbClr val="0000FF"/>
              </a:solidFill>
            </a:endParaRPr>
          </a:p>
          <a:p>
            <a:endParaRPr lang="ru-RU" sz="2400" dirty="0" smtClean="0">
              <a:solidFill>
                <a:srgbClr val="0000FF"/>
              </a:solidFill>
            </a:endParaRPr>
          </a:p>
          <a:p>
            <a:endParaRPr lang="ru-RU" sz="2400" dirty="0">
              <a:solidFill>
                <a:srgbClr val="0000FF"/>
              </a:solidFill>
            </a:endParaRPr>
          </a:p>
          <a:p>
            <a:endParaRPr lang="ru-RU" sz="2400" dirty="0">
              <a:solidFill>
                <a:srgbClr val="0000FF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4815328"/>
              </p:ext>
            </p:extLst>
          </p:nvPr>
        </p:nvGraphicFramePr>
        <p:xfrm>
          <a:off x="971600" y="4628002"/>
          <a:ext cx="6336704" cy="1097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36704"/>
              </a:tblGrid>
              <a:tr h="9612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solidFill>
                            <a:srgbClr val="C00000"/>
                          </a:solidFill>
                          <a:effectLst/>
                        </a:rPr>
                        <a:t>УРОК СЕГОДНЯ ЗАВЕРШЕН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solidFill>
                            <a:srgbClr val="C00000"/>
                          </a:solidFill>
                          <a:effectLst/>
                        </a:rPr>
                        <a:t>НО КАЖДЫЙ ДОЛЖЕН ЗНАТЬ: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kern="100" dirty="0">
                          <a:solidFill>
                            <a:srgbClr val="C00000"/>
                          </a:solidFill>
                          <a:effectLst/>
                        </a:rPr>
                        <a:t>ПОЗНАНИЕ, УПОРСТВО, </a:t>
                      </a:r>
                      <a:r>
                        <a:rPr lang="ru-RU" sz="1800" kern="100" dirty="0" smtClean="0">
                          <a:solidFill>
                            <a:srgbClr val="C00000"/>
                          </a:solidFill>
                          <a:effectLst/>
                        </a:rPr>
                        <a:t>ТРУД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kern="1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  УСПЕХУ</a:t>
                      </a:r>
                      <a:r>
                        <a:rPr lang="ru-RU" sz="1800" kern="100" baseline="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ЖИЗНИ ПРИВЕДУТ!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2" name="Picture 6" descr="MYNET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0325"/>
            <a:ext cx="2736850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4" descr="MC900425796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5445125"/>
            <a:ext cx="2808288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WordArt 2"/>
          <p:cNvSpPr>
            <a:spLocks noChangeArrowheads="1" noChangeShapeType="1" noTextEdit="1"/>
          </p:cNvSpPr>
          <p:nvPr/>
        </p:nvSpPr>
        <p:spPr bwMode="auto">
          <a:xfrm>
            <a:off x="876300" y="2276475"/>
            <a:ext cx="8064500" cy="29860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СПАСИБО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571480"/>
            <a:ext cx="771530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Планируемые образовательные результаты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Предметные:</a:t>
            </a:r>
            <a:r>
              <a:rPr lang="ru-RU" b="1" dirty="0" smtClean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FF"/>
                </a:solidFill>
                <a:cs typeface="Times New Roman" pitchFamily="18" charset="0"/>
              </a:rPr>
              <a:t>знать определение процента и правила обращения дробей в проценты и наоборот и уметь применять их при решении.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Личностные:</a:t>
            </a:r>
            <a:r>
              <a:rPr lang="ru-RU" b="1" dirty="0" smtClean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FF"/>
                </a:solidFill>
                <a:cs typeface="Times New Roman" pitchFamily="18" charset="0"/>
              </a:rPr>
              <a:t>уметь осуществлять самооценку на основе критерия успешности учебной деятельности.</a:t>
            </a:r>
          </a:p>
          <a:p>
            <a:pPr algn="just"/>
            <a:r>
              <a:rPr lang="ru-RU" b="1" dirty="0" err="1" smtClean="0">
                <a:solidFill>
                  <a:srgbClr val="FF0000"/>
                </a:solidFill>
                <a:cs typeface="Times New Roman" pitchFamily="18" charset="0"/>
              </a:rPr>
              <a:t>Метапредметные</a:t>
            </a:r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: 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регулятивные: </a:t>
            </a:r>
            <a:r>
              <a:rPr lang="ru-RU" dirty="0" smtClean="0">
                <a:solidFill>
                  <a:srgbClr val="0000FF"/>
                </a:solidFill>
                <a:cs typeface="Times New Roman" pitchFamily="18" charset="0"/>
              </a:rPr>
              <a:t>уметь определять и формулировать цель урока с помощью учителя; проговаривать последовательность действий на уроке; работать по коллективно составленному плану; оценивать правильность выполнения действий на уроке; уметь планировать своё действие в соответствии с поставленной задачей и условиями её реализации; 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коммуникативные:</a:t>
            </a:r>
            <a:r>
              <a:rPr lang="ru-RU" b="1" dirty="0" smtClean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FF"/>
                </a:solidFill>
                <a:cs typeface="Times New Roman" pitchFamily="18" charset="0"/>
              </a:rPr>
              <a:t>умения выразить  свои мысли в устной форме; слушать и понимать речь других; 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cs typeface="Times New Roman" pitchFamily="18" charset="0"/>
              </a:rPr>
              <a:t>познавательные:</a:t>
            </a:r>
            <a:r>
              <a:rPr lang="ru-RU" b="1" dirty="0" smtClean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FF"/>
                </a:solidFill>
                <a:cs typeface="Times New Roman" pitchFamily="18" charset="0"/>
              </a:rPr>
              <a:t>уметь структурировать знания, использовать схемы для решения задач.</a:t>
            </a:r>
            <a:endParaRPr lang="ru-RU" dirty="0">
              <a:solidFill>
                <a:srgbClr val="0000FF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428604"/>
            <a:ext cx="75724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 Организационная структура урока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 этап -организационный  </a:t>
            </a:r>
            <a:endParaRPr lang="ru-RU" sz="2000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10001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1214422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</a:rPr>
              <a:t>Цель: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00FF"/>
                </a:solidFill>
              </a:rPr>
              <a:t>включение учащихся в учебную деятельность</a:t>
            </a:r>
            <a:r>
              <a:rPr lang="ru-RU" dirty="0">
                <a:solidFill>
                  <a:srgbClr val="0000FF"/>
                </a:solidFill>
              </a:rPr>
              <a:t>.</a:t>
            </a:r>
            <a:r>
              <a:rPr lang="ru-RU" dirty="0" smtClean="0">
                <a:solidFill>
                  <a:srgbClr val="0000FF"/>
                </a:solidFill>
              </a:rPr>
              <a:t>  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2714620"/>
            <a:ext cx="771530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FF0000"/>
                </a:solidFill>
              </a:rPr>
              <a:t>Метапредметные</a:t>
            </a:r>
            <a:r>
              <a:rPr lang="ru-RU" sz="2000" b="1" dirty="0" smtClean="0">
                <a:solidFill>
                  <a:srgbClr val="FF0000"/>
                </a:solidFill>
              </a:rPr>
              <a:t>: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коммуникативные :</a:t>
            </a:r>
          </a:p>
          <a:p>
            <a:pPr algn="just"/>
            <a:r>
              <a:rPr lang="ru-RU" dirty="0" smtClean="0">
                <a:solidFill>
                  <a:srgbClr val="0000FF"/>
                </a:solidFill>
              </a:rPr>
              <a:t>планирование учебного сотрудничества с учителем и сверстниками;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регулятивные: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организация своей учебной деятельности;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личностные:</a:t>
            </a:r>
            <a:r>
              <a:rPr lang="ru-RU" b="1" dirty="0" smtClean="0"/>
              <a:t>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мотивация учения.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428604"/>
            <a:ext cx="635798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Французский философ  Ж.Ж. Руссо(1712-1778г)сказал: «Вы талантливые дети! Когда-нибудь вы сами приятно поразитесь, какие вы умные, как много и хорошего умеете, если будете постоянно работать над собой, ставить новые цели и стремиться к их достижению,,,,»</a:t>
            </a:r>
            <a:endParaRPr lang="ru-RU" dirty="0"/>
          </a:p>
        </p:txBody>
      </p:sp>
      <p:pic>
        <p:nvPicPr>
          <p:cNvPr id="3" name="Picture 5" descr="E:\руссо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1773079" cy="295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28662" y="3643314"/>
            <a:ext cx="76438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Девиз урока:</a:t>
            </a:r>
            <a:r>
              <a:rPr lang="ru-RU" sz="2400" b="1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слушать и слышать, смотреть и видеть, думать и рассуждать.</a:t>
            </a:r>
            <a:endParaRPr lang="ru-RU" sz="2400" dirty="0" smtClean="0">
              <a:solidFill>
                <a:srgbClr val="0000FF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71480"/>
            <a:ext cx="771530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2 этап- актуализация опорных знаний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Цель: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1) организовать актуализацию изученных способов действий, достаточных для построения нового знания;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2) зафиксировать актуализированные способы действий в речи;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3) организовать актуализацию мыслительных операций, достаточных для построения нового знания: анализ, сравнение, обобщение.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3786190"/>
            <a:ext cx="77867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Познавательные: </a:t>
            </a:r>
            <a:r>
              <a:rPr lang="ru-RU" dirty="0" smtClean="0">
                <a:solidFill>
                  <a:srgbClr val="0000FF"/>
                </a:solidFill>
              </a:rPr>
              <a:t>структурирование собственных знаний.</a:t>
            </a:r>
          </a:p>
          <a:p>
            <a:pPr algn="just"/>
            <a:r>
              <a:rPr lang="ru-RU" b="1" dirty="0" smtClean="0">
                <a:solidFill>
                  <a:srgbClr val="0000FF"/>
                </a:solidFill>
              </a:rPr>
              <a:t>Коммуникативные:</a:t>
            </a:r>
            <a:r>
              <a:rPr lang="ru-RU" dirty="0" smtClean="0">
                <a:solidFill>
                  <a:srgbClr val="0000FF"/>
                </a:solidFill>
              </a:rPr>
              <a:t> организовывать и планировать учебное сотрудничество с учителем и сверстниками.</a:t>
            </a:r>
            <a:r>
              <a:rPr lang="ru-RU" i="1" dirty="0" smtClean="0">
                <a:solidFill>
                  <a:srgbClr val="0000FF"/>
                </a:solidFill>
              </a:rPr>
              <a:t> </a:t>
            </a:r>
            <a:endParaRPr lang="ru-RU" dirty="0" smtClean="0">
              <a:solidFill>
                <a:srgbClr val="0000FF"/>
              </a:solidFill>
            </a:endParaRPr>
          </a:p>
          <a:p>
            <a:pPr algn="just"/>
            <a:r>
              <a:rPr lang="ru-RU" b="1" dirty="0" smtClean="0">
                <a:solidFill>
                  <a:srgbClr val="0000FF"/>
                </a:solidFill>
              </a:rPr>
              <a:t>Регулятивные: </a:t>
            </a:r>
            <a:r>
              <a:rPr lang="ru-RU" dirty="0" smtClean="0">
                <a:solidFill>
                  <a:srgbClr val="0000FF"/>
                </a:solidFill>
              </a:rPr>
              <a:t>контроль и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</a:rPr>
              <a:t>оценка процесса и результатов деятельности. </a:t>
            </a:r>
          </a:p>
          <a:p>
            <a:pPr algn="just"/>
            <a:r>
              <a:rPr lang="ru-RU" b="1" dirty="0" smtClean="0">
                <a:solidFill>
                  <a:srgbClr val="0000FF"/>
                </a:solidFill>
              </a:rPr>
              <a:t>Личностные: </a:t>
            </a:r>
            <a:r>
              <a:rPr lang="ru-RU" dirty="0" smtClean="0">
                <a:solidFill>
                  <a:srgbClr val="0000FF"/>
                </a:solidFill>
              </a:rPr>
              <a:t> оценивание усваиваемого материала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71480"/>
            <a:ext cx="71438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</a:rPr>
              <a:t>1) Выполните устно: </a:t>
            </a:r>
          </a:p>
          <a:p>
            <a:r>
              <a:rPr lang="ru-RU" sz="2800" dirty="0" smtClean="0">
                <a:solidFill>
                  <a:srgbClr val="0000FF"/>
                </a:solidFill>
              </a:rPr>
              <a:t>    Найдите:  а)  1/2    от 400;</a:t>
            </a:r>
          </a:p>
          <a:p>
            <a:r>
              <a:rPr lang="ru-RU" sz="2800" dirty="0" smtClean="0">
                <a:solidFill>
                  <a:srgbClr val="0000FF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                    </a:t>
            </a:r>
            <a:r>
              <a:rPr lang="ru-RU" sz="2800" dirty="0" smtClean="0">
                <a:solidFill>
                  <a:srgbClr val="0000FF"/>
                </a:solidFill>
              </a:rPr>
              <a:t>б) 1/100 от числа 300. </a:t>
            </a:r>
          </a:p>
          <a:p>
            <a:r>
              <a:rPr lang="ru-RU" sz="2800" dirty="0" smtClean="0">
                <a:solidFill>
                  <a:srgbClr val="0000FF"/>
                </a:solidFill>
              </a:rPr>
              <a:t>3)С помощью листа бумаги показать наиболее часто используемые дроби. </a:t>
            </a:r>
          </a:p>
          <a:p>
            <a:r>
              <a:rPr lang="ru-RU" sz="2800" dirty="0" smtClean="0">
                <a:solidFill>
                  <a:srgbClr val="0000FF"/>
                </a:solidFill>
              </a:rPr>
              <a:t>4)Заполните пропуски:</a:t>
            </a:r>
          </a:p>
          <a:p>
            <a:r>
              <a:rPr lang="ru-RU" sz="2800" dirty="0" smtClean="0">
                <a:solidFill>
                  <a:srgbClr val="0000FF"/>
                </a:solidFill>
              </a:rPr>
              <a:t>1м=…см;        1см=   … м;</a:t>
            </a:r>
          </a:p>
          <a:p>
            <a:r>
              <a:rPr lang="ru-RU" sz="2800" dirty="0" smtClean="0">
                <a:solidFill>
                  <a:srgbClr val="0000FF"/>
                </a:solidFill>
              </a:rPr>
              <a:t>1ц= … кг;        1 кг=… ц;</a:t>
            </a:r>
          </a:p>
          <a:p>
            <a:r>
              <a:rPr lang="ru-RU" sz="2800" dirty="0" smtClean="0">
                <a:solidFill>
                  <a:srgbClr val="0000FF"/>
                </a:solidFill>
              </a:rPr>
              <a:t>1руб=…коп;    1коп=…руб.</a:t>
            </a:r>
          </a:p>
          <a:p>
            <a:endParaRPr lang="ru-RU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 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C900424464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2388"/>
            <a:ext cx="1858963" cy="1822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Выноска-облако 1"/>
          <p:cNvSpPr/>
          <p:nvPr/>
        </p:nvSpPr>
        <p:spPr>
          <a:xfrm>
            <a:off x="2627313" y="33338"/>
            <a:ext cx="6119812" cy="2997200"/>
          </a:xfrm>
          <a:prstGeom prst="cloudCallout">
            <a:avLst>
              <a:gd name="adj1" fmla="val -67950"/>
              <a:gd name="adj2" fmla="val -71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Comic Sans MS" pitchFamily="66" charset="0"/>
              </a:rPr>
              <a:t>Вспомним правило умножения десятичной дроби на 100</a:t>
            </a:r>
          </a:p>
          <a:p>
            <a:pPr algn="ctr">
              <a:defRPr/>
            </a:pPr>
            <a:r>
              <a:rPr lang="ru-RU" sz="2400" dirty="0">
                <a:latin typeface="Comic Sans MS" pitchFamily="66" charset="0"/>
              </a:rPr>
              <a:t>-правило деления десятичной дроби на 100</a:t>
            </a:r>
          </a:p>
        </p:txBody>
      </p:sp>
      <p:pic>
        <p:nvPicPr>
          <p:cNvPr id="7" name="Picture 4" descr="MYNET0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388" y="2268538"/>
            <a:ext cx="1646237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ьная выноска 7"/>
          <p:cNvSpPr/>
          <p:nvPr/>
        </p:nvSpPr>
        <p:spPr>
          <a:xfrm rot="21363025">
            <a:off x="2235200" y="2801938"/>
            <a:ext cx="3459163" cy="781050"/>
          </a:xfrm>
          <a:prstGeom prst="wedgeEllipseCallout">
            <a:avLst>
              <a:gd name="adj1" fmla="val -73191"/>
              <a:gd name="adj2" fmla="val -417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ВОПРОС???</a:t>
            </a:r>
          </a:p>
          <a:p>
            <a:pPr algn="ctr">
              <a:defRPr/>
            </a:pPr>
            <a:r>
              <a:rPr lang="ru-RU" dirty="0"/>
              <a:t>(Ответы запиши в тетради)</a:t>
            </a: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75" y="3524250"/>
            <a:ext cx="9077325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Прямоугольник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9144000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Прямоугольник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5" y="-176213"/>
            <a:ext cx="7199313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11" descr="MC900425796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059357">
            <a:off x="255588" y="277813"/>
            <a:ext cx="2160587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2129</TotalTime>
  <Words>1240</Words>
  <Application>Microsoft Office PowerPoint</Application>
  <PresentationFormat>Экран (4:3)</PresentationFormat>
  <Paragraphs>316</Paragraphs>
  <Slides>28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Облака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Дом</cp:lastModifiedBy>
  <cp:revision>182</cp:revision>
  <dcterms:created xsi:type="dcterms:W3CDTF">2012-09-12T08:54:22Z</dcterms:created>
  <dcterms:modified xsi:type="dcterms:W3CDTF">2022-11-03T21:26:16Z</dcterms:modified>
</cp:coreProperties>
</file>