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2" d="100"/>
          <a:sy n="102" d="100"/>
        </p:scale>
        <p:origin x="-456" y="-18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9225546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SLIDES_API161874029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SLIDES_API161874029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SLIDES_API161874029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SLIDES_API1618740290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SLIDES_API1618740290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SLIDES_API1618740290_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SLIDES_API1618740290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SLIDES_API1618740290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SLIDES_API1618740290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SLIDES_API1618740290_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SLIDES_API1618740290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SLIDES_API1618740290_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SLIDES_API161874029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SLIDES_API161874029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SLIDES_API161874029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SLIDES_API161874029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SLIDES_API161874029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SLIDES_API161874029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SLIDES_API161874029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SLIDES_API161874029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SLIDES_API161874029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SLIDES_API161874029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SLIDES_API161874029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SLIDES_API161874029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SLIDES_API161874029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SLIDES_API161874029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SLIDES_API161874029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SLIDES_API161874029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87468"/>
            <a:ext cx="7315200" cy="1946269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874898"/>
            <a:ext cx="7315200" cy="858474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7D661-1836-44F7-8FAF-35E8F866ECD3}" type="datetime1">
              <a:rPr lang="en-US" smtClean="0"/>
              <a:pPr/>
              <a:t>5/20/2025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F71CE-B899-4B2B-848D-9F12F0C901B6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1" y="1370032"/>
            <a:ext cx="1492499" cy="336334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370032"/>
            <a:ext cx="5241476" cy="336334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CF1CA-F464-4B29-B867-EAF8A9B936E3}" type="datetime1">
              <a:rPr lang="en-US" smtClean="0"/>
              <a:pPr/>
              <a:t>5/20/2025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1"/>
          </p:nvPr>
        </p:nvSpPr>
        <p:spPr>
          <a:xfrm>
            <a:off x="311700" y="1511975"/>
            <a:ext cx="8520600" cy="320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6B357-51B9-47D2-A71D-0D06CB03185D}" type="datetime1">
              <a:rPr lang="en-US" smtClean="0"/>
              <a:pPr/>
              <a:t>5/20/2025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3179"/>
            <a:ext cx="7315200" cy="970194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898823"/>
            <a:ext cx="7315200" cy="82382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CB827-F132-4DF6-9FB9-4035A4C798EF}" type="datetime1">
              <a:rPr lang="en-US" smtClean="0"/>
              <a:pPr/>
              <a:t>5/20/2025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A601-7D32-4ED7-AD1A-974B6DDBDCDC}" type="datetime1">
              <a:rPr lang="en-US" smtClean="0"/>
              <a:pPr/>
              <a:t>5/20/2025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158537"/>
            <a:ext cx="7315200" cy="86557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057400"/>
            <a:ext cx="3566160" cy="269519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057400"/>
            <a:ext cx="3566160" cy="269676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057400"/>
            <a:ext cx="3364992" cy="466344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057400"/>
            <a:ext cx="3362062" cy="466344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7B41-4A0C-4639-A132-E5C8F99A4BE8}" type="datetime1">
              <a:rPr lang="en-US" smtClean="0"/>
              <a:pPr/>
              <a:t>5/20/2025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158537"/>
            <a:ext cx="7315200" cy="86557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2537460"/>
            <a:ext cx="3566160" cy="221513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2537460"/>
            <a:ext cx="3566160" cy="221513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967FD-6084-4075-993E-77EC8038773F}" type="datetime1">
              <a:rPr lang="en-US" smtClean="0"/>
              <a:pPr/>
              <a:t>5/20/2025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88B47-74BA-4873-ADAE-EB0120124E83}" type="datetime1">
              <a:rPr lang="en-US" smtClean="0"/>
              <a:pPr/>
              <a:t>5/20/2025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369022"/>
            <a:ext cx="2950936" cy="1629761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370032"/>
            <a:ext cx="4207848" cy="3357461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045822"/>
            <a:ext cx="2950936" cy="16840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F52C1-9A39-494C-9977-BBEFAB872C1F}" type="datetime1">
              <a:rPr lang="en-US" smtClean="0"/>
              <a:pPr/>
              <a:t>5/20/2025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371600"/>
            <a:ext cx="2953512" cy="1632204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1714500"/>
            <a:ext cx="4038600" cy="25146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044952"/>
            <a:ext cx="2953512" cy="168706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EACE2-EA00-4376-9A66-47ABB8B02CF5}" type="datetime1">
              <a:rPr lang="en-US" smtClean="0"/>
              <a:pPr/>
              <a:t>5/20/2025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430355"/>
            <a:ext cx="86236" cy="42923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430355"/>
            <a:ext cx="576072" cy="42923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158537"/>
            <a:ext cx="7315200" cy="86557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077375"/>
            <a:ext cx="7315200" cy="26546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411597"/>
            <a:ext cx="1189132" cy="2234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DA47DADC-55EA-4839-91C8-5BCC0EC06F5C}" type="datetime1">
              <a:rPr lang="en-US" smtClean="0"/>
              <a:pPr/>
              <a:t>5/20/2025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6" y="411598"/>
            <a:ext cx="941203" cy="226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9" y="641968"/>
            <a:ext cx="2246489" cy="225920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>
            <a:spLocks noGrp="1"/>
          </p:cNvSpPr>
          <p:nvPr>
            <p:ph type="ctrTitle"/>
          </p:nvPr>
        </p:nvSpPr>
        <p:spPr>
          <a:xfrm>
            <a:off x="625151" y="559838"/>
            <a:ext cx="7604449" cy="2481942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Экологическая культура молодежи: пути и решения</a:t>
            </a:r>
            <a:endParaRPr dirty="0"/>
          </a:p>
        </p:txBody>
      </p:sp>
      <p:sp>
        <p:nvSpPr>
          <p:cNvPr id="60" name="Google Shape;60;p13"/>
          <p:cNvSpPr txBox="1">
            <a:spLocks noGrp="1"/>
          </p:cNvSpPr>
          <p:nvPr>
            <p:ph type="subTitle" idx="1"/>
          </p:nvPr>
        </p:nvSpPr>
        <p:spPr>
          <a:xfrm>
            <a:off x="4376057" y="3182312"/>
            <a:ext cx="4236098" cy="132437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Образовательный и практический </a:t>
            </a:r>
            <a:r>
              <a:rPr lang="en" dirty="0" smtClean="0"/>
              <a:t>проект</a:t>
            </a:r>
            <a:r>
              <a:rPr lang="ru-RU" dirty="0" smtClean="0"/>
              <a:t>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Подготовила: </a:t>
            </a:r>
            <a:r>
              <a:rPr lang="ru-RU" dirty="0" err="1" smtClean="0"/>
              <a:t>Сарёва</a:t>
            </a:r>
            <a:r>
              <a:rPr lang="ru-RU" dirty="0" smtClean="0"/>
              <a:t> Анжела В</a:t>
            </a:r>
            <a:r>
              <a:rPr lang="ru-RU" dirty="0" smtClean="0"/>
              <a:t>ладимировна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2"/>
          <p:cNvSpPr txBox="1">
            <a:spLocks noGrp="1"/>
          </p:cNvSpPr>
          <p:nvPr>
            <p:ph type="title"/>
          </p:nvPr>
        </p:nvSpPr>
        <p:spPr>
          <a:xfrm>
            <a:off x="367684" y="407702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/>
              <a:t>Привлечение современных технологий для решения экологических проблем</a:t>
            </a:r>
            <a:endParaRPr sz="3200" dirty="0"/>
          </a:p>
        </p:txBody>
      </p:sp>
      <p:sp>
        <p:nvSpPr>
          <p:cNvPr id="138" name="Google Shape;138;p2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dirty="0"/>
              <a:t>Современные технологии открывают новые горизонты для решения экологических проблем. Цифровизация и доступ к информации активизируют молодежь, позволяя им участвовать в обсуждении экологии. Приложения, отслеживающие углеродный след, делают обучение интерактивным. Вебинары и виртуальные экскурсии вдохновляют на бережное отношение к природе. Технологии также поддерживают экологические акции через краудфандинг и мониторинг с помощью дронов. Эта интеграция формирует ответственное отношение молодежи к окружающей среде.</a:t>
            </a:r>
            <a:endParaRPr dirty="0"/>
          </a:p>
        </p:txBody>
      </p:sp>
      <p:sp>
        <p:nvSpPr>
          <p:cNvPr id="139" name="Google Shape;139;p2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3"/>
          <p:cNvSpPr txBox="1">
            <a:spLocks noGrp="1"/>
          </p:cNvSpPr>
          <p:nvPr>
            <p:ph type="title"/>
          </p:nvPr>
        </p:nvSpPr>
        <p:spPr>
          <a:xfrm>
            <a:off x="914400" y="242597"/>
            <a:ext cx="7315200" cy="140840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/>
              <a:t>Примеры успешных инициатив по защите окружающей среды</a:t>
            </a:r>
            <a:endParaRPr sz="3200" dirty="0"/>
          </a:p>
        </p:txBody>
      </p:sp>
      <p:sp>
        <p:nvSpPr>
          <p:cNvPr id="145" name="Google Shape;145;p23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pic>
        <p:nvPicPr>
          <p:cNvPr id="146" name="Google Shape;146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4500" y="1651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23"/>
          <p:cNvSpPr txBox="1"/>
          <p:nvPr/>
        </p:nvSpPr>
        <p:spPr>
          <a:xfrm>
            <a:off x="317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Эко-волонтерство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48" name="Google Shape;148;p23"/>
          <p:cNvSpPr txBox="1"/>
          <p:nvPr/>
        </p:nvSpPr>
        <p:spPr>
          <a:xfrm>
            <a:off x="317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Молодежные программы по очистке природных территорий и высадке деревьев активизируют участие молодежи в охране окружающей среды и создает платформу для обмена опытом.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49" name="Google Shape;149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38500" y="1651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3"/>
          <p:cNvSpPr txBox="1"/>
          <p:nvPr/>
        </p:nvSpPr>
        <p:spPr>
          <a:xfrm>
            <a:off x="3111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Искусство и экология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1" name="Google Shape;151;p23"/>
          <p:cNvSpPr txBox="1"/>
          <p:nvPr/>
        </p:nvSpPr>
        <p:spPr>
          <a:xfrm>
            <a:off x="3111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Уличные живописи и инсталляции привлекают внимание к экологическим темам, формируя у публики осознание необходимости защиты природы через креативный подход.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52" name="Google Shape;152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32500" y="1651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3"/>
          <p:cNvSpPr txBox="1"/>
          <p:nvPr/>
        </p:nvSpPr>
        <p:spPr>
          <a:xfrm>
            <a:off x="5905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Технологии для экологии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4" name="Google Shape;154;p23"/>
          <p:cNvSpPr txBox="1"/>
          <p:nvPr/>
        </p:nvSpPr>
        <p:spPr>
          <a:xfrm>
            <a:off x="5905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Мобильные приложения для мониторинга экологии позволяют молодежи отслеживать загрязнение и участвовать в сборе данных, способствуя разработке новых стратегий защиты окружающей среды.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4"/>
          <p:cNvSpPr txBox="1">
            <a:spLocks noGrp="1"/>
          </p:cNvSpPr>
          <p:nvPr>
            <p:ph type="title"/>
          </p:nvPr>
        </p:nvSpPr>
        <p:spPr>
          <a:xfrm>
            <a:off x="914400" y="289249"/>
            <a:ext cx="7315200" cy="136175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/>
              <a:t>Пути активизации участия молодежи в экологических инициативах</a:t>
            </a:r>
            <a:endParaRPr sz="3200" dirty="0"/>
          </a:p>
        </p:txBody>
      </p:sp>
      <p:sp>
        <p:nvSpPr>
          <p:cNvPr id="160" name="Google Shape;160;p24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pic>
        <p:nvPicPr>
          <p:cNvPr id="161" name="Google Shape;16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4500" y="1651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4"/>
          <p:cNvSpPr txBox="1"/>
          <p:nvPr/>
        </p:nvSpPr>
        <p:spPr>
          <a:xfrm>
            <a:off x="317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Форумы и конкурсы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63" name="Google Shape;163;p24"/>
          <p:cNvSpPr txBox="1"/>
          <p:nvPr/>
        </p:nvSpPr>
        <p:spPr>
          <a:xfrm>
            <a:off x="317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Создание площадок для обмена мнениями через конференции и деловые игры позволит молодежи выразить свои идеи и предложения о новых экотрендах.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64" name="Google Shape;164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38500" y="1651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24"/>
          <p:cNvSpPr txBox="1"/>
          <p:nvPr/>
        </p:nvSpPr>
        <p:spPr>
          <a:xfrm>
            <a:off x="3111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Консультации и парламент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66" name="Google Shape;166;p24"/>
          <p:cNvSpPr txBox="1"/>
          <p:nvPr/>
        </p:nvSpPr>
        <p:spPr>
          <a:xfrm>
            <a:off x="3111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Проведение консультаций и поддержка молодежных парламентов обеспечит вовлечение молодежи в принятие экологических решений на уровне общества.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67" name="Google Shape;167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32500" y="1651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24"/>
          <p:cNvSpPr txBox="1"/>
          <p:nvPr/>
        </p:nvSpPr>
        <p:spPr>
          <a:xfrm>
            <a:off x="5905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Социальные медиа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69" name="Google Shape;169;p24"/>
          <p:cNvSpPr txBox="1"/>
          <p:nvPr/>
        </p:nvSpPr>
        <p:spPr>
          <a:xfrm>
            <a:off x="5905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Использование соцсетей для распространения экологических идей, организации онлайн-кампаний поможет экологии и привлечению участия молодежи на реальных мероприятиях.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5"/>
          <p:cNvSpPr txBox="1">
            <a:spLocks noGrp="1"/>
          </p:cNvSpPr>
          <p:nvPr>
            <p:ph type="title"/>
          </p:nvPr>
        </p:nvSpPr>
        <p:spPr>
          <a:xfrm>
            <a:off x="914400" y="363895"/>
            <a:ext cx="7315200" cy="106368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/>
              <a:t>Заключение</a:t>
            </a:r>
            <a:endParaRPr sz="3200" dirty="0"/>
          </a:p>
        </p:txBody>
      </p:sp>
      <p:sp>
        <p:nvSpPr>
          <p:cNvPr id="175" name="Google Shape;175;p2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  <p:pic>
        <p:nvPicPr>
          <p:cNvPr id="176" name="Google Shape;176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4500" y="1524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25"/>
          <p:cNvSpPr txBox="1"/>
          <p:nvPr/>
        </p:nvSpPr>
        <p:spPr>
          <a:xfrm>
            <a:off x="317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Необходимость изменений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78" name="Google Shape;178;p25"/>
          <p:cNvSpPr txBox="1"/>
          <p:nvPr/>
        </p:nvSpPr>
        <p:spPr>
          <a:xfrm>
            <a:off x="317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Формирование экологической культуры молодежи — ключ к устойчивому развитию. В условиях экологических вызовов именно молодежь должна стать активным участником защиты природы.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79" name="Google Shape;179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38500" y="1524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25"/>
          <p:cNvSpPr txBox="1"/>
          <p:nvPr/>
        </p:nvSpPr>
        <p:spPr>
          <a:xfrm>
            <a:off x="3111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Роль образования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81" name="Google Shape;181;p25"/>
          <p:cNvSpPr txBox="1"/>
          <p:nvPr/>
        </p:nvSpPr>
        <p:spPr>
          <a:xfrm>
            <a:off x="3111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Образовательные программы по экологии должны быть интерактивными и практично ориентированными, чтобы молодежь могла вовлекаться в решения проблем и осознавать свою значимость.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82" name="Google Shape;182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32500" y="1524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5"/>
          <p:cNvSpPr txBox="1"/>
          <p:nvPr/>
        </p:nvSpPr>
        <p:spPr>
          <a:xfrm>
            <a:off x="5905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Современные технологии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84" name="Google Shape;184;p25"/>
          <p:cNvSpPr txBox="1"/>
          <p:nvPr/>
        </p:nvSpPr>
        <p:spPr>
          <a:xfrm>
            <a:off x="5905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Использование цифровых платформ и мобильных приложений для активизации инициатив открывает новые возможности для молодежи, способствуя созданию сообщества единомышленников.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6"/>
          <p:cNvSpPr txBox="1">
            <a:spLocks noGrp="1"/>
          </p:cNvSpPr>
          <p:nvPr>
            <p:ph type="title"/>
          </p:nvPr>
        </p:nvSpPr>
        <p:spPr>
          <a:xfrm>
            <a:off x="311701" y="445025"/>
            <a:ext cx="4353606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/>
              <a:t>Список литературы</a:t>
            </a:r>
            <a:endParaRPr sz="3200" dirty="0"/>
          </a:p>
        </p:txBody>
      </p:sp>
      <p:sp>
        <p:nvSpPr>
          <p:cNvPr id="190" name="Google Shape;190;p2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1. Иванова Н.А. Экологическая культура молодежи как фактор устойчивого развития общества // Научный вестник. – 2020. – № 3. – С. 15–20.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2. Смирнов Д.Ю. Психология формирования экологической ответственности у молодежи // Психология и образование. – 2019. – № 8. – С. 88–95.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3. Кузнецова Е.В. Проблемы экологического воспитания в высшем образовании // Вестник экологического образования. – 2021. – № 2. – С. 34–45.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4. Петров Г.А. Экологическая культура и ее воздействие на общество // Экология и жизнь. – 2022. – № 4. – С. 22–27.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5. Фролова А.С. Роль молодежных инициатив в охране окружающей среды // Молодежь и экология. – 2023. – № 1. – С. 10–14.</a:t>
            </a:r>
            <a:endParaRPr/>
          </a:p>
        </p:txBody>
      </p:sp>
      <p:sp>
        <p:nvSpPr>
          <p:cNvPr id="191" name="Google Shape;191;p26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Цель</a:t>
            </a:r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Сформировать у молодежи высокую экологическую культуру и активировать их участие в экологических инициативах.</a:t>
            </a:r>
            <a:endParaRPr/>
          </a:p>
        </p:txBody>
      </p:sp>
      <p:sp>
        <p:nvSpPr>
          <p:cNvPr id="67" name="Google Shape;67;p1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1685051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/>
              <a:t>Задачи</a:t>
            </a:r>
            <a:endParaRPr sz="3200" dirty="0"/>
          </a:p>
        </p:txBody>
      </p:sp>
      <p:sp>
        <p:nvSpPr>
          <p:cNvPr id="73" name="Google Shape;73;p1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1. Провести исследование текущего уровня экологической культуры среди молодежи; 2. Разработать и реализовать образовательные программы и мастер-классы по экологии; 3. Организовать акции и мероприятия для вовлечения молодежи в экологическую деятельность; 4. Привлечь внимание к современным способам решения экологических проблем.</a:t>
            </a:r>
            <a:endParaRPr/>
          </a:p>
        </p:txBody>
      </p:sp>
      <p:sp>
        <p:nvSpPr>
          <p:cNvPr id="74" name="Google Shape;74;p1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>
            <a:spLocks noGrp="1"/>
          </p:cNvSpPr>
          <p:nvPr>
            <p:ph type="title"/>
          </p:nvPr>
        </p:nvSpPr>
        <p:spPr>
          <a:xfrm>
            <a:off x="330361" y="473017"/>
            <a:ext cx="2655435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/>
              <a:t>Проблема</a:t>
            </a:r>
            <a:endParaRPr sz="3200" dirty="0"/>
          </a:p>
        </p:txBody>
      </p:sp>
      <p:sp>
        <p:nvSpPr>
          <p:cNvPr id="80" name="Google Shape;80;p1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Недостаточное внимание молодежи к экологическим проблемам и отсутствие активного участия в их решении.</a:t>
            </a:r>
            <a:endParaRPr/>
          </a:p>
        </p:txBody>
      </p:sp>
      <p:sp>
        <p:nvSpPr>
          <p:cNvPr id="81" name="Google Shape;81;p16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2104929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/>
              <a:t>Введение</a:t>
            </a:r>
            <a:endParaRPr sz="3200" dirty="0"/>
          </a:p>
        </p:txBody>
      </p:sp>
      <p:sp>
        <p:nvSpPr>
          <p:cNvPr id="87" name="Google Shape;87;p17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Экологические проблемы, такие как глобальное потепление и загрязнение, требуют немедленного внимания. Формирование экологической культуры среди молодежи важно для активного участия в решении этих вопросов. Мы исследуем уровень экологической культуры среди молодежи, влияние социокультурных факторов и разрабатываем образовательные программы и мероприятия для вовлечения. Современные технологии и успешные инициативы молодежи будут источником вдохновения. Наша работа нацелена на создание устойчивой экологической культуры и активизацию участия молодежи в инициативах.</a:t>
            </a:r>
            <a:endParaRPr/>
          </a:p>
        </p:txBody>
      </p:sp>
      <p:sp>
        <p:nvSpPr>
          <p:cNvPr id="88" name="Google Shape;88;p17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/>
              <a:t>Актуальность экологической культуры среди молодежи</a:t>
            </a:r>
            <a:endParaRPr sz="3200" dirty="0"/>
          </a:p>
        </p:txBody>
      </p:sp>
      <p:sp>
        <p:nvSpPr>
          <p:cNvPr id="94" name="Google Shape;94;p18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Современные экологические вызовы требуют от молодежи новых подходов к природе и окружающей среде. Понимание экосистем и осознанное потребление важны для нового поколения. Создание образовательных ресурсов и мероприятий помогает молодежи стать активными участниками экологических инициатив. Использование популярных платформ для распространения информации, участие в кампаниях и применение технологий способствуют формированию бережного отношения к природе и созданию устойчивого будущего.</a:t>
            </a:r>
            <a:endParaRPr/>
          </a:p>
        </p:txBody>
      </p:sp>
      <p:sp>
        <p:nvSpPr>
          <p:cNvPr id="95" name="Google Shape;95;p18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9"/>
          <p:cNvSpPr txBox="1">
            <a:spLocks noGrp="1"/>
          </p:cNvSpPr>
          <p:nvPr>
            <p:ph type="title"/>
          </p:nvPr>
        </p:nvSpPr>
        <p:spPr>
          <a:xfrm>
            <a:off x="914400" y="419879"/>
            <a:ext cx="7315200" cy="134360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/>
              <a:t>Социокультурные факторы, влияющие на экологическую культуру</a:t>
            </a:r>
            <a:endParaRPr sz="3200" dirty="0"/>
          </a:p>
        </p:txBody>
      </p:sp>
      <p:sp>
        <p:nvSpPr>
          <p:cNvPr id="101" name="Google Shape;101;p19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pic>
        <p:nvPicPr>
          <p:cNvPr id="102" name="Google Shape;10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4500" y="1651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9"/>
          <p:cNvSpPr txBox="1"/>
          <p:nvPr/>
        </p:nvSpPr>
        <p:spPr>
          <a:xfrm>
            <a:off x="317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Роль семьи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4" name="Google Shape;104;p19"/>
          <p:cNvSpPr txBox="1"/>
          <p:nvPr/>
        </p:nvSpPr>
        <p:spPr>
          <a:xfrm>
            <a:off x="317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Семья формирует основное отношение к экологии. Вовлечение в экологические инициативы с раннего возраста способствует осознанию важности бережного использования природных ресурсов.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38500" y="1651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3111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Значение образования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7" name="Google Shape;107;p19"/>
          <p:cNvSpPr txBox="1"/>
          <p:nvPr/>
        </p:nvSpPr>
        <p:spPr>
          <a:xfrm>
            <a:off x="3111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Образование должно внедрять принципы экологии через проектную деятельность, развивая навыки критического мышления и командной работы у молодежи.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08" name="Google Shape;108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32500" y="1651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9"/>
          <p:cNvSpPr txBox="1"/>
          <p:nvPr/>
        </p:nvSpPr>
        <p:spPr>
          <a:xfrm>
            <a:off x="5905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Влияние медиа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10" name="Google Shape;110;p19"/>
          <p:cNvSpPr txBox="1"/>
          <p:nvPr/>
        </p:nvSpPr>
        <p:spPr>
          <a:xfrm>
            <a:off x="5905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Социальные сети и блоги предоставляют молодежи платформы для изучения экологии, обмениваясь успешными инициативами и идеями, что поднимает уровень осведомленности.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0"/>
          <p:cNvSpPr txBox="1">
            <a:spLocks noGrp="1"/>
          </p:cNvSpPr>
          <p:nvPr>
            <p:ph type="title"/>
          </p:nvPr>
        </p:nvSpPr>
        <p:spPr>
          <a:xfrm>
            <a:off x="914400" y="279919"/>
            <a:ext cx="7315200" cy="137108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/>
              <a:t>Разработка образовательных программ и мастер-классов</a:t>
            </a:r>
            <a:endParaRPr sz="3200" dirty="0"/>
          </a:p>
        </p:txBody>
      </p:sp>
      <p:sp>
        <p:nvSpPr>
          <p:cNvPr id="116" name="Google Shape;116;p20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pic>
        <p:nvPicPr>
          <p:cNvPr id="117" name="Google Shape;11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4500" y="1651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20"/>
          <p:cNvSpPr txBox="1"/>
          <p:nvPr/>
        </p:nvSpPr>
        <p:spPr>
          <a:xfrm>
            <a:off x="317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Интерактивные занятия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19" name="Google Shape;119;p20"/>
          <p:cNvSpPr txBox="1"/>
          <p:nvPr/>
        </p:nvSpPr>
        <p:spPr>
          <a:xfrm>
            <a:off x="317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Образовательные программы должны включать практическое вовлечение участников, поддерживая теоретические знания активными действиями, которые формируют глубокое понимание экологии.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20" name="Google Shape;120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38500" y="1651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20"/>
          <p:cNvSpPr txBox="1"/>
          <p:nvPr/>
        </p:nvSpPr>
        <p:spPr>
          <a:xfrm>
            <a:off x="3111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Командные проекты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22" name="Google Shape;122;p20"/>
          <p:cNvSpPr txBox="1"/>
          <p:nvPr/>
        </p:nvSpPr>
        <p:spPr>
          <a:xfrm>
            <a:off x="3111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Групповые проекты над экологическими проблемами региона позволяют молодежи анализировать ситуацию и предлагать решения, что способствует осознанию влияния их действий.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23" name="Google Shape;123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32500" y="1651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20"/>
          <p:cNvSpPr txBox="1"/>
          <p:nvPr/>
        </p:nvSpPr>
        <p:spPr>
          <a:xfrm>
            <a:off x="5905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Технологические инновации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25" name="Google Shape;125;p20"/>
          <p:cNvSpPr txBox="1"/>
          <p:nvPr/>
        </p:nvSpPr>
        <p:spPr>
          <a:xfrm>
            <a:off x="5905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Внедрение современных технологий, таких как мультимедиа и мобильные приложения, делает обучение привлекательным и доступным, позволяя молодежи следить за своими действиями.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/>
              <a:t>Организация акций по вовлечению молодежи</a:t>
            </a:r>
            <a:endParaRPr sz="3200" dirty="0"/>
          </a:p>
        </p:txBody>
      </p:sp>
      <p:sp>
        <p:nvSpPr>
          <p:cNvPr id="131" name="Google Shape;131;p21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Вовлечение молодежи в экологические инициативы важно для активного участия. Организация акций, таких как субботники и фестивали, способствует единству и осведомленности. Креативные форматы, включая квесты и выставки, интересуют молодежь. Социальные сети помогают в анонсировании акций и коммуникации. Образовательные компоненты, такие как лекции и мастер-классы, углубляют понимание экологии. Сотрудничество с местными организациями усиливает инициативы, превращая их в устойчивые движения.</a:t>
            </a:r>
            <a:endParaRPr/>
          </a:p>
        </p:txBody>
      </p:sp>
      <p:sp>
        <p:nvSpPr>
          <p:cNvPr id="132" name="Google Shape;132;p2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ерспектива">
  <a:themeElements>
    <a:clrScheme name="Перспектива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ерспектив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1</TotalTime>
  <Words>921</Words>
  <Application>Microsoft Office PowerPoint</Application>
  <PresentationFormat>Экран (16:9)</PresentationFormat>
  <Paragraphs>71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Перспектива</vt:lpstr>
      <vt:lpstr>Экологическая культура молодежи: пути и решения</vt:lpstr>
      <vt:lpstr>Цель</vt:lpstr>
      <vt:lpstr>Задачи</vt:lpstr>
      <vt:lpstr>Проблема</vt:lpstr>
      <vt:lpstr>Введение</vt:lpstr>
      <vt:lpstr>Актуальность экологической культуры среди молодежи</vt:lpstr>
      <vt:lpstr>Социокультурные факторы, влияющие на экологическую культуру</vt:lpstr>
      <vt:lpstr>Разработка образовательных программ и мастер-классов</vt:lpstr>
      <vt:lpstr>Организация акций по вовлечению молодежи</vt:lpstr>
      <vt:lpstr>Привлечение современных технологий для решения экологических проблем</vt:lpstr>
      <vt:lpstr>Примеры успешных инициатив по защите окружающей среды</vt:lpstr>
      <vt:lpstr>Пути активизации участия молодежи в экологических инициативах</vt:lpstr>
      <vt:lpstr>Заключение</vt:lpstr>
      <vt:lpstr>Список литературы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Экологическая культура молодежи: пути и решения</dc:title>
  <cp:lastModifiedBy>и с</cp:lastModifiedBy>
  <cp:revision>2</cp:revision>
  <dcterms:modified xsi:type="dcterms:W3CDTF">2025-05-20T17:18:56Z</dcterms:modified>
</cp:coreProperties>
</file>