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ustom.xml" ContentType="application/vnd.openxmlformats-officedocument.custom-properties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Default Extension="xlsx" ContentType="application/vnd.openxmlformats-officedocument.spreadsheetml.sheet"/>
  <Override PartName="/ppt/charts/chart3.xml" ContentType="application/vnd.openxmlformats-officedocument.drawingml.char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4.xml" ContentType="application/vnd.openxmlformats-officedocument.drawingml.chart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ppt/charts/chart2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94" r:id="rId1"/>
  </p:sldMasterIdLst>
  <p:notesMasterIdLst>
    <p:notesMasterId r:id="rId34"/>
  </p:notesMasterIdLst>
  <p:sldIdLst>
    <p:sldId id="280" r:id="rId2"/>
    <p:sldId id="256" r:id="rId3"/>
    <p:sldId id="270" r:id="rId4"/>
    <p:sldId id="299" r:id="rId5"/>
    <p:sldId id="268" r:id="rId6"/>
    <p:sldId id="304" r:id="rId7"/>
    <p:sldId id="281" r:id="rId8"/>
    <p:sldId id="283" r:id="rId9"/>
    <p:sldId id="300" r:id="rId10"/>
    <p:sldId id="301" r:id="rId11"/>
    <p:sldId id="259" r:id="rId12"/>
    <p:sldId id="274" r:id="rId13"/>
    <p:sldId id="303" r:id="rId14"/>
    <p:sldId id="302" r:id="rId15"/>
    <p:sldId id="305" r:id="rId16"/>
    <p:sldId id="284" r:id="rId17"/>
    <p:sldId id="285" r:id="rId18"/>
    <p:sldId id="287" r:id="rId19"/>
    <p:sldId id="289" r:id="rId20"/>
    <p:sldId id="288" r:id="rId21"/>
    <p:sldId id="290" r:id="rId22"/>
    <p:sldId id="307" r:id="rId23"/>
    <p:sldId id="308" r:id="rId24"/>
    <p:sldId id="292" r:id="rId25"/>
    <p:sldId id="293" r:id="rId26"/>
    <p:sldId id="294" r:id="rId27"/>
    <p:sldId id="310" r:id="rId28"/>
    <p:sldId id="311" r:id="rId29"/>
    <p:sldId id="312" r:id="rId30"/>
    <p:sldId id="316" r:id="rId31"/>
    <p:sldId id="317" r:id="rId32"/>
    <p:sldId id="267" r:id="rId33"/>
  </p:sldIdLst>
  <p:sldSz cx="9144000" cy="6858000" type="screen4x3"/>
  <p:notesSz cx="6858000" cy="9144000"/>
  <p:defaultTextStyle>
    <a:defPPr>
      <a:defRPr lang="ru-RU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99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0660B408-B3CF-4A94-85FC-2B1E0A45F4A2}" styleName="Dark Style 2 - Accent 1/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22966" autoAdjust="0"/>
    <p:restoredTop sz="94660"/>
  </p:normalViewPr>
  <p:slideViewPr>
    <p:cSldViewPr>
      <p:cViewPr varScale="1">
        <p:scale>
          <a:sx n="66" d="100"/>
          <a:sy n="66" d="100"/>
        </p:scale>
        <p:origin x="-14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26"/>
  <c:chart>
    <c:title>
      <c:tx>
        <c:rich>
          <a:bodyPr/>
          <a:lstStyle/>
          <a:p>
            <a:pPr>
              <a:defRPr/>
            </a:pPr>
            <a:r>
              <a:rPr lang="ru-RU"/>
              <a:t>Уровень тревожности</a:t>
            </a:r>
          </a:p>
        </c:rich>
      </c:tx>
    </c:title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Высокий</c:v>
                </c:pt>
              </c:strCache>
            </c:strRef>
          </c:tx>
          <c:dLbls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"до"</c:v>
                </c:pt>
                <c:pt idx="1">
                  <c:v>"после"</c:v>
                </c:pt>
              </c:strCache>
            </c:strRef>
          </c:cat>
          <c:val>
            <c:numRef>
              <c:f>Лист1!$B$2:$B$3</c:f>
              <c:numCache>
                <c:formatCode>0.00%</c:formatCode>
                <c:ptCount val="2"/>
                <c:pt idx="0">
                  <c:v>0.41700000000000031</c:v>
                </c:pt>
                <c:pt idx="1">
                  <c:v>0.16600000000000023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0DB9-4B17-9637-7EDD5720EB6B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Средний</c:v>
                </c:pt>
              </c:strCache>
            </c:strRef>
          </c:tx>
          <c:dLbls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"до"</c:v>
                </c:pt>
                <c:pt idx="1">
                  <c:v>"после"</c:v>
                </c:pt>
              </c:strCache>
            </c:strRef>
          </c:cat>
          <c:val>
            <c:numRef>
              <c:f>Лист1!$C$2:$C$3</c:f>
              <c:numCache>
                <c:formatCode>0.00%</c:formatCode>
                <c:ptCount val="2"/>
                <c:pt idx="0">
                  <c:v>0.41700000000000031</c:v>
                </c:pt>
                <c:pt idx="1">
                  <c:v>0.58400000000000052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0DB9-4B17-9637-7EDD5720EB6B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Низкий</c:v>
                </c:pt>
              </c:strCache>
            </c:strRef>
          </c:tx>
          <c:dLbls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"до"</c:v>
                </c:pt>
                <c:pt idx="1">
                  <c:v>"после"</c:v>
                </c:pt>
              </c:strCache>
            </c:strRef>
          </c:cat>
          <c:val>
            <c:numRef>
              <c:f>Лист1!$D$2:$D$3</c:f>
              <c:numCache>
                <c:formatCode>0.00%</c:formatCode>
                <c:ptCount val="2"/>
                <c:pt idx="0">
                  <c:v>0.16600000000000023</c:v>
                </c:pt>
                <c:pt idx="1">
                  <c:v>0.25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0DB9-4B17-9637-7EDD5720EB6B}"/>
            </c:ext>
          </c:extLst>
        </c:ser>
        <c:dLbls>
          <c:showVal val="1"/>
        </c:dLbls>
        <c:overlap val="-25"/>
        <c:axId val="146181120"/>
        <c:axId val="146437248"/>
      </c:barChart>
      <c:catAx>
        <c:axId val="146181120"/>
        <c:scaling>
          <c:orientation val="minMax"/>
        </c:scaling>
        <c:axPos val="b"/>
        <c:numFmt formatCode="General" sourceLinked="0"/>
        <c:majorTickMark val="none"/>
        <c:tickLblPos val="nextTo"/>
        <c:crossAx val="146437248"/>
        <c:crosses val="autoZero"/>
        <c:auto val="1"/>
        <c:lblAlgn val="ctr"/>
        <c:lblOffset val="100"/>
      </c:catAx>
      <c:valAx>
        <c:axId val="146437248"/>
        <c:scaling>
          <c:orientation val="minMax"/>
        </c:scaling>
        <c:delete val="1"/>
        <c:axPos val="l"/>
        <c:numFmt formatCode="0.00%" sourceLinked="1"/>
        <c:majorTickMark val="none"/>
        <c:tickLblPos val="nextTo"/>
        <c:crossAx val="146181120"/>
        <c:crosses val="autoZero"/>
        <c:crossBetween val="between"/>
      </c:valAx>
    </c:plotArea>
    <c:legend>
      <c:legendPos val="t"/>
    </c:legend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26"/>
  <c:chart>
    <c:title>
      <c:tx>
        <c:rich>
          <a:bodyPr/>
          <a:lstStyle/>
          <a:p>
            <a:pPr>
              <a:defRPr/>
            </a:pPr>
            <a:r>
              <a:rPr lang="ru-RU"/>
              <a:t>Уровень агрессивности</a:t>
            </a:r>
          </a:p>
        </c:rich>
      </c:tx>
    </c:title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Высокий</c:v>
                </c:pt>
              </c:strCache>
            </c:strRef>
          </c:tx>
          <c:dLbls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"до"</c:v>
                </c:pt>
                <c:pt idx="1">
                  <c:v>"после"</c:v>
                </c:pt>
              </c:strCache>
            </c:strRef>
          </c:cat>
          <c:val>
            <c:numRef>
              <c:f>Лист1!$B$2:$B$3</c:f>
              <c:numCache>
                <c:formatCode>0.00%</c:formatCode>
                <c:ptCount val="2"/>
                <c:pt idx="0">
                  <c:v>0.25</c:v>
                </c:pt>
                <c:pt idx="1">
                  <c:v>8.3000000000000046E-2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8FBF-4353-A23B-042AF9DAA33A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Средний</c:v>
                </c:pt>
              </c:strCache>
            </c:strRef>
          </c:tx>
          <c:dLbls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"до"</c:v>
                </c:pt>
                <c:pt idx="1">
                  <c:v>"после"</c:v>
                </c:pt>
              </c:strCache>
            </c:strRef>
          </c:cat>
          <c:val>
            <c:numRef>
              <c:f>Лист1!$C$2:$C$3</c:f>
              <c:numCache>
                <c:formatCode>0.00%</c:formatCode>
                <c:ptCount val="2"/>
                <c:pt idx="0">
                  <c:v>0.41700000000000031</c:v>
                </c:pt>
                <c:pt idx="1">
                  <c:v>0.41700000000000031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8FBF-4353-A23B-042AF9DAA33A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Низкий</c:v>
                </c:pt>
              </c:strCache>
            </c:strRef>
          </c:tx>
          <c:dLbls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"до"</c:v>
                </c:pt>
                <c:pt idx="1">
                  <c:v>"после"</c:v>
                </c:pt>
              </c:strCache>
            </c:strRef>
          </c:cat>
          <c:val>
            <c:numRef>
              <c:f>Лист1!$D$2:$D$3</c:f>
              <c:numCache>
                <c:formatCode>0.00%</c:formatCode>
                <c:ptCount val="2"/>
                <c:pt idx="0">
                  <c:v>0.33300000000000352</c:v>
                </c:pt>
                <c:pt idx="1">
                  <c:v>0.5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8FBF-4353-A23B-042AF9DAA33A}"/>
            </c:ext>
          </c:extLst>
        </c:ser>
        <c:dLbls>
          <c:showVal val="1"/>
        </c:dLbls>
        <c:overlap val="-25"/>
        <c:axId val="147648896"/>
        <c:axId val="147651584"/>
      </c:barChart>
      <c:catAx>
        <c:axId val="147648896"/>
        <c:scaling>
          <c:orientation val="minMax"/>
        </c:scaling>
        <c:axPos val="b"/>
        <c:numFmt formatCode="General" sourceLinked="0"/>
        <c:majorTickMark val="none"/>
        <c:tickLblPos val="nextTo"/>
        <c:crossAx val="147651584"/>
        <c:crosses val="autoZero"/>
        <c:auto val="1"/>
        <c:lblAlgn val="ctr"/>
        <c:lblOffset val="100"/>
      </c:catAx>
      <c:valAx>
        <c:axId val="147651584"/>
        <c:scaling>
          <c:orientation val="minMax"/>
        </c:scaling>
        <c:delete val="1"/>
        <c:axPos val="l"/>
        <c:numFmt formatCode="0.00%" sourceLinked="1"/>
        <c:majorTickMark val="none"/>
        <c:tickLblPos val="nextTo"/>
        <c:crossAx val="147648896"/>
        <c:crosses val="autoZero"/>
        <c:crossBetween val="between"/>
      </c:valAx>
    </c:plotArea>
    <c:legend>
      <c:legendPos val="t"/>
    </c:legend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26"/>
  <c:chart>
    <c:title>
      <c:tx>
        <c:rich>
          <a:bodyPr/>
          <a:lstStyle/>
          <a:p>
            <a:pPr>
              <a:defRPr/>
            </a:pPr>
            <a:r>
              <a:rPr lang="ru-RU"/>
              <a:t>Уровень самооценки</a:t>
            </a:r>
          </a:p>
        </c:rich>
      </c:tx>
    </c:title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Высокий</c:v>
                </c:pt>
              </c:strCache>
            </c:strRef>
          </c:tx>
          <c:dLbls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"до"</c:v>
                </c:pt>
                <c:pt idx="1">
                  <c:v>"после"</c:v>
                </c:pt>
              </c:strCache>
            </c:strRef>
          </c:cat>
          <c:val>
            <c:numRef>
              <c:f>Лист1!$B$2:$B$3</c:f>
              <c:numCache>
                <c:formatCode>0.00%</c:formatCode>
                <c:ptCount val="2"/>
                <c:pt idx="0">
                  <c:v>0.41700000000000031</c:v>
                </c:pt>
                <c:pt idx="1">
                  <c:v>0.58299999999999996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1727-4483-9147-067FED6CB8F4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Средний</c:v>
                </c:pt>
              </c:strCache>
            </c:strRef>
          </c:tx>
          <c:dLbls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"до"</c:v>
                </c:pt>
                <c:pt idx="1">
                  <c:v>"после"</c:v>
                </c:pt>
              </c:strCache>
            </c:strRef>
          </c:cat>
          <c:val>
            <c:numRef>
              <c:f>Лист1!$C$2:$C$3</c:f>
              <c:numCache>
                <c:formatCode>0.00%</c:formatCode>
                <c:ptCount val="2"/>
                <c:pt idx="0">
                  <c:v>0.33300000000000324</c:v>
                </c:pt>
                <c:pt idx="1">
                  <c:v>0.41700000000000031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1727-4483-9147-067FED6CB8F4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Низкий</c:v>
                </c:pt>
              </c:strCache>
            </c:strRef>
          </c:tx>
          <c:dLbls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"до"</c:v>
                </c:pt>
                <c:pt idx="1">
                  <c:v>"после"</c:v>
                </c:pt>
              </c:strCache>
            </c:strRef>
          </c:cat>
          <c:val>
            <c:numRef>
              <c:f>Лист1!$D$2:$D$3</c:f>
              <c:numCache>
                <c:formatCode>0.00%</c:formatCode>
                <c:ptCount val="2"/>
                <c:pt idx="0">
                  <c:v>0.25</c:v>
                </c:pt>
                <c:pt idx="1">
                  <c:v>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1727-4483-9147-067FED6CB8F4}"/>
            </c:ext>
          </c:extLst>
        </c:ser>
        <c:dLbls>
          <c:showVal val="1"/>
        </c:dLbls>
        <c:overlap val="-25"/>
        <c:axId val="147990784"/>
        <c:axId val="148101376"/>
      </c:barChart>
      <c:catAx>
        <c:axId val="147990784"/>
        <c:scaling>
          <c:orientation val="minMax"/>
        </c:scaling>
        <c:axPos val="b"/>
        <c:numFmt formatCode="General" sourceLinked="0"/>
        <c:majorTickMark val="none"/>
        <c:tickLblPos val="nextTo"/>
        <c:crossAx val="148101376"/>
        <c:crosses val="autoZero"/>
        <c:auto val="1"/>
        <c:lblAlgn val="ctr"/>
        <c:lblOffset val="100"/>
      </c:catAx>
      <c:valAx>
        <c:axId val="148101376"/>
        <c:scaling>
          <c:orientation val="minMax"/>
        </c:scaling>
        <c:delete val="1"/>
        <c:axPos val="l"/>
        <c:numFmt formatCode="0.00%" sourceLinked="1"/>
        <c:majorTickMark val="none"/>
        <c:tickLblPos val="nextTo"/>
        <c:crossAx val="147990784"/>
        <c:crosses val="autoZero"/>
        <c:crossBetween val="between"/>
      </c:valAx>
    </c:plotArea>
    <c:legend>
      <c:legendPos val="t"/>
    </c:legend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26"/>
  <c:chart>
    <c:title>
      <c:tx>
        <c:rich>
          <a:bodyPr/>
          <a:lstStyle/>
          <a:p>
            <a:pPr>
              <a:defRPr/>
            </a:pPr>
            <a:r>
              <a:rPr lang="ru-RU" dirty="0">
                <a:solidFill>
                  <a:srgbClr val="993300"/>
                </a:solidFill>
              </a:rPr>
              <a:t>Уровень </a:t>
            </a:r>
            <a:r>
              <a:rPr lang="ru-RU" dirty="0" smtClean="0">
                <a:solidFill>
                  <a:srgbClr val="993300"/>
                </a:solidFill>
              </a:rPr>
              <a:t>психологического здоровья</a:t>
            </a:r>
            <a:endParaRPr lang="ru-RU" dirty="0">
              <a:solidFill>
                <a:srgbClr val="993300"/>
              </a:solidFill>
            </a:endParaRPr>
          </a:p>
        </c:rich>
      </c:tx>
    </c:title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Высокий</c:v>
                </c:pt>
              </c:strCache>
            </c:strRef>
          </c:tx>
          <c:dLbls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"до"</c:v>
                </c:pt>
                <c:pt idx="1">
                  <c:v>"после"</c:v>
                </c:pt>
              </c:strCache>
            </c:strRef>
          </c:cat>
          <c:val>
            <c:numRef>
              <c:f>Лист1!$B$2:$B$3</c:f>
              <c:numCache>
                <c:formatCode>0.00%</c:formatCode>
                <c:ptCount val="2"/>
                <c:pt idx="0">
                  <c:v>0.4170000000000002</c:v>
                </c:pt>
                <c:pt idx="1">
                  <c:v>0.57299999999999995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1727-4483-9147-067FED6CB8F4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Средний</c:v>
                </c:pt>
              </c:strCache>
            </c:strRef>
          </c:tx>
          <c:dLbls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"до"</c:v>
                </c:pt>
                <c:pt idx="1">
                  <c:v>"после"</c:v>
                </c:pt>
              </c:strCache>
            </c:strRef>
          </c:cat>
          <c:val>
            <c:numRef>
              <c:f>Лист1!$C$2:$C$3</c:f>
              <c:numCache>
                <c:formatCode>0.00%</c:formatCode>
                <c:ptCount val="2"/>
                <c:pt idx="0">
                  <c:v>0.33300000000000035</c:v>
                </c:pt>
                <c:pt idx="1">
                  <c:v>0.40700000000000008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1727-4483-9147-067FED6CB8F4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Низкий</c:v>
                </c:pt>
              </c:strCache>
            </c:strRef>
          </c:tx>
          <c:dLbls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"до"</c:v>
                </c:pt>
                <c:pt idx="1">
                  <c:v>"после"</c:v>
                </c:pt>
              </c:strCache>
            </c:strRef>
          </c:cat>
          <c:val>
            <c:numRef>
              <c:f>Лист1!$D$2:$D$3</c:f>
              <c:numCache>
                <c:formatCode>0.00%</c:formatCode>
                <c:ptCount val="2"/>
                <c:pt idx="0">
                  <c:v>0.25</c:v>
                </c:pt>
                <c:pt idx="1">
                  <c:v>2.0000000000000011E-2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1727-4483-9147-067FED6CB8F4}"/>
            </c:ext>
          </c:extLst>
        </c:ser>
        <c:dLbls>
          <c:showVal val="1"/>
        </c:dLbls>
        <c:overlap val="-25"/>
        <c:axId val="148439424"/>
        <c:axId val="148440960"/>
      </c:barChart>
      <c:catAx>
        <c:axId val="148439424"/>
        <c:scaling>
          <c:orientation val="minMax"/>
        </c:scaling>
        <c:axPos val="b"/>
        <c:numFmt formatCode="General" sourceLinked="0"/>
        <c:majorTickMark val="none"/>
        <c:tickLblPos val="nextTo"/>
        <c:crossAx val="148440960"/>
        <c:crosses val="autoZero"/>
        <c:auto val="1"/>
        <c:lblAlgn val="ctr"/>
        <c:lblOffset val="100"/>
      </c:catAx>
      <c:valAx>
        <c:axId val="148440960"/>
        <c:scaling>
          <c:orientation val="minMax"/>
        </c:scaling>
        <c:delete val="1"/>
        <c:axPos val="l"/>
        <c:numFmt formatCode="0.00%" sourceLinked="1"/>
        <c:majorTickMark val="none"/>
        <c:tickLblPos val="nextTo"/>
        <c:crossAx val="148439424"/>
        <c:crosses val="autoZero"/>
        <c:crossBetween val="between"/>
      </c:valAx>
    </c:plotArea>
    <c:legend>
      <c:legendPos val="t"/>
    </c:legend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r">
              <a:defRPr sz="1200"/>
            </a:lvl1pPr>
          </a:lstStyle>
          <a:p>
            <a:fld id="{2447E72A-D913-4DC2-9E0A-E520CE8FCC86}" type="datetimeFigureOut">
              <a:rPr lang="ru-RU" smtClean="0"/>
              <a:pPr/>
              <a:t>25.11.2021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rtlCol="0" anchor="ctr"/>
          <a:lstStyle/>
          <a:p>
            <a:endParaRPr lang="ru-R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r">
              <a:defRPr sz="1200"/>
            </a:lvl1pPr>
          </a:lstStyle>
          <a:p>
            <a:fld id="{A5D78FC6-CE17-4259-A63C-DDFC12E048F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rtl="0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D78FC6-CE17-4259-A63C-DDFC12E048FC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Методика проведения и этапы</a:t>
            </a:r>
            <a:r>
              <a:rPr lang="ru-RU" baseline="0" dirty="0" smtClean="0"/>
              <a:t> или слайд лекции с аудиовизуальным сопровождением.</a:t>
            </a:r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D78FC6-CE17-4259-A63C-DDFC12E048FC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Перечень </a:t>
            </a:r>
            <a:r>
              <a:rPr lang="ru-RU" baseline="0" dirty="0" smtClean="0"/>
              <a:t>используемых терминов. </a:t>
            </a:r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D78FC6-CE17-4259-A63C-DDFC12E048FC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Перечень </a:t>
            </a:r>
            <a:r>
              <a:rPr lang="ru-RU" baseline="0" dirty="0" smtClean="0"/>
              <a:t>используемых терминов. </a:t>
            </a:r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D78FC6-CE17-4259-A63C-DDFC12E048FC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Перечень </a:t>
            </a:r>
            <a:r>
              <a:rPr lang="ru-RU" baseline="0" dirty="0" smtClean="0"/>
              <a:t>используемых терминов. </a:t>
            </a:r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D78FC6-CE17-4259-A63C-DDFC12E048FC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Заключение по курсу,</a:t>
            </a:r>
            <a:r>
              <a:rPr lang="ru-RU" baseline="0" dirty="0" smtClean="0"/>
              <a:t> лекции и др.</a:t>
            </a:r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D78FC6-CE17-4259-A63C-DDFC12E048FC}" type="slidenum">
              <a:rPr lang="ru-RU" smtClean="0"/>
              <a:pPr/>
              <a:t>16</a:t>
            </a:fld>
            <a:endParaRPr lang="ru-RU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Заключение по курсу,</a:t>
            </a:r>
            <a:r>
              <a:rPr lang="ru-RU" baseline="0" dirty="0" smtClean="0"/>
              <a:t> лекции и др.</a:t>
            </a:r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D78FC6-CE17-4259-A63C-DDFC12E048FC}" type="slidenum">
              <a:rPr lang="ru-RU" smtClean="0"/>
              <a:pPr/>
              <a:t>17</a:t>
            </a:fld>
            <a:endParaRPr lang="ru-RU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Заключение по курсу,</a:t>
            </a:r>
            <a:r>
              <a:rPr lang="ru-RU" baseline="0" dirty="0" smtClean="0"/>
              <a:t> лекции и др.</a:t>
            </a:r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D78FC6-CE17-4259-A63C-DDFC12E048FC}" type="slidenum">
              <a:rPr lang="ru-RU" smtClean="0"/>
              <a:pPr/>
              <a:t>18</a:t>
            </a:fld>
            <a:endParaRPr lang="ru-RU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Заключение по курсу,</a:t>
            </a:r>
            <a:r>
              <a:rPr lang="ru-RU" baseline="0" dirty="0" smtClean="0"/>
              <a:t> лекции и др.</a:t>
            </a:r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D78FC6-CE17-4259-A63C-DDFC12E048FC}" type="slidenum">
              <a:rPr lang="ru-RU" smtClean="0"/>
              <a:pPr/>
              <a:t>19</a:t>
            </a:fld>
            <a:endParaRPr lang="ru-RU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Заключение по курсу,</a:t>
            </a:r>
            <a:r>
              <a:rPr lang="ru-RU" baseline="0" dirty="0" smtClean="0"/>
              <a:t> лекции и др.</a:t>
            </a:r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D78FC6-CE17-4259-A63C-DDFC12E048FC}" type="slidenum">
              <a:rPr lang="ru-RU" smtClean="0"/>
              <a:pPr/>
              <a:t>20</a:t>
            </a:fld>
            <a:endParaRPr lang="ru-RU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Заключение по курсу,</a:t>
            </a:r>
            <a:r>
              <a:rPr lang="ru-RU" baseline="0" dirty="0" smtClean="0"/>
              <a:t> лекции и др.</a:t>
            </a:r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D78FC6-CE17-4259-A63C-DDFC12E048FC}" type="slidenum">
              <a:rPr lang="ru-RU" smtClean="0"/>
              <a:pPr/>
              <a:t>21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D78FC6-CE17-4259-A63C-DDFC12E048FC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Заключение по курсу,</a:t>
            </a:r>
            <a:r>
              <a:rPr lang="ru-RU" baseline="0" dirty="0" smtClean="0"/>
              <a:t> лекции и др.</a:t>
            </a:r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D78FC6-CE17-4259-A63C-DDFC12E048FC}" type="slidenum">
              <a:rPr lang="ru-RU" smtClean="0"/>
              <a:pPr/>
              <a:t>22</a:t>
            </a:fld>
            <a:endParaRPr lang="ru-RU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Заключение по курсу,</a:t>
            </a:r>
            <a:r>
              <a:rPr lang="ru-RU" baseline="0" dirty="0" smtClean="0"/>
              <a:t> лекции и др.</a:t>
            </a:r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D78FC6-CE17-4259-A63C-DDFC12E048FC}" type="slidenum">
              <a:rPr lang="ru-RU" smtClean="0"/>
              <a:pPr/>
              <a:t>23</a:t>
            </a:fld>
            <a:endParaRPr lang="ru-RU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Заключение по курсу,</a:t>
            </a:r>
            <a:r>
              <a:rPr lang="ru-RU" baseline="0" dirty="0" smtClean="0"/>
              <a:t> лекции и др.</a:t>
            </a:r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D78FC6-CE17-4259-A63C-DDFC12E048FC}" type="slidenum">
              <a:rPr lang="ru-RU" smtClean="0"/>
              <a:pPr/>
              <a:t>24</a:t>
            </a:fld>
            <a:endParaRPr lang="ru-RU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Заключение по курсу,</a:t>
            </a:r>
            <a:r>
              <a:rPr lang="ru-RU" baseline="0" dirty="0" smtClean="0"/>
              <a:t> лекции и др.</a:t>
            </a:r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D78FC6-CE17-4259-A63C-DDFC12E048FC}" type="slidenum">
              <a:rPr lang="ru-RU" smtClean="0"/>
              <a:pPr/>
              <a:t>25</a:t>
            </a:fld>
            <a:endParaRPr lang="ru-RU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Заключение по курсу,</a:t>
            </a:r>
            <a:r>
              <a:rPr lang="ru-RU" baseline="0" dirty="0" smtClean="0"/>
              <a:t> лекции и др.</a:t>
            </a:r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D78FC6-CE17-4259-A63C-DDFC12E048FC}" type="slidenum">
              <a:rPr lang="ru-RU" smtClean="0"/>
              <a:pPr/>
              <a:t>26</a:t>
            </a:fld>
            <a:endParaRPr lang="ru-RU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Заключение по курсу,</a:t>
            </a:r>
            <a:r>
              <a:rPr lang="ru-RU" baseline="0" dirty="0" smtClean="0"/>
              <a:t> лекции и др.</a:t>
            </a:r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D78FC6-CE17-4259-A63C-DDFC12E048FC}" type="slidenum">
              <a:rPr lang="ru-RU" smtClean="0"/>
              <a:pPr/>
              <a:t>27</a:t>
            </a:fld>
            <a:endParaRPr lang="ru-RU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Заключение по курсу,</a:t>
            </a:r>
            <a:r>
              <a:rPr lang="ru-RU" baseline="0" dirty="0" smtClean="0"/>
              <a:t> лекции и др.</a:t>
            </a:r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D78FC6-CE17-4259-A63C-DDFC12E048FC}" type="slidenum">
              <a:rPr lang="ru-RU" smtClean="0"/>
              <a:pPr/>
              <a:t>28</a:t>
            </a:fld>
            <a:endParaRPr lang="ru-RU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Заключение по курсу,</a:t>
            </a:r>
            <a:r>
              <a:rPr lang="ru-RU" baseline="0" dirty="0" smtClean="0"/>
              <a:t> лекции и др.</a:t>
            </a:r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D78FC6-CE17-4259-A63C-DDFC12E048FC}" type="slidenum">
              <a:rPr lang="ru-RU" smtClean="0"/>
              <a:pPr/>
              <a:t>29</a:t>
            </a:fld>
            <a:endParaRPr lang="ru-RU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Заключение по курсу,</a:t>
            </a:r>
            <a:r>
              <a:rPr lang="ru-RU" baseline="0" dirty="0" smtClean="0"/>
              <a:t> лекции и др.</a:t>
            </a:r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D78FC6-CE17-4259-A63C-DDFC12E048FC}" type="slidenum">
              <a:rPr lang="ru-RU" smtClean="0"/>
              <a:pPr/>
              <a:t>30</a:t>
            </a:fld>
            <a:endParaRPr lang="ru-RU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Заключение по курсу,</a:t>
            </a:r>
            <a:r>
              <a:rPr lang="ru-RU" baseline="0" dirty="0" smtClean="0"/>
              <a:t> лекции и др.</a:t>
            </a:r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D78FC6-CE17-4259-A63C-DDFC12E048FC}" type="slidenum">
              <a:rPr lang="ru-RU" smtClean="0"/>
              <a:pPr/>
              <a:t>31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baseline="0" dirty="0" smtClean="0"/>
              <a:t>Введение</a:t>
            </a:r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D78FC6-CE17-4259-A63C-DDFC12E048FC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baseline="0" dirty="0" smtClean="0"/>
              <a:t>Введение</a:t>
            </a:r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D78FC6-CE17-4259-A63C-DDFC12E048FC}" type="slidenum">
              <a:rPr lang="ru-RU" smtClean="0"/>
              <a:pPr/>
              <a:t>32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Цели</a:t>
            </a:r>
            <a:r>
              <a:rPr lang="ru-RU" baseline="0" dirty="0" smtClean="0"/>
              <a:t> обучения и ожидаемые умения и навыки, вырабатываемые в ходе обучения. </a:t>
            </a:r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D78FC6-CE17-4259-A63C-DDFC12E048FC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Цели</a:t>
            </a:r>
            <a:r>
              <a:rPr lang="ru-RU" baseline="0" dirty="0" smtClean="0"/>
              <a:t> обучения и ожидаемые умения и навыки, вырабатываемые в ходе обучения. </a:t>
            </a:r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D78FC6-CE17-4259-A63C-DDFC12E048FC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Перечень </a:t>
            </a:r>
            <a:r>
              <a:rPr lang="ru-RU" baseline="0" dirty="0" smtClean="0"/>
              <a:t>используемых терминов. </a:t>
            </a:r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D78FC6-CE17-4259-A63C-DDFC12E048FC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Цели</a:t>
            </a:r>
            <a:r>
              <a:rPr lang="ru-RU" baseline="0" dirty="0" smtClean="0"/>
              <a:t> обучения и ожидаемые умения и навыки, вырабатываемые в ходе обучения. </a:t>
            </a:r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D78FC6-CE17-4259-A63C-DDFC12E048FC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Цели</a:t>
            </a:r>
            <a:r>
              <a:rPr lang="ru-RU" baseline="0" dirty="0" smtClean="0"/>
              <a:t> обучения и ожидаемые умения и навыки, вырабатываемые в ходе обучения. </a:t>
            </a:r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D78FC6-CE17-4259-A63C-DDFC12E048FC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Цели</a:t>
            </a:r>
            <a:r>
              <a:rPr lang="ru-RU" baseline="0" dirty="0" smtClean="0"/>
              <a:t> обучения и ожидаемые умения и навыки, вырабатываемые в ходе обучения. </a:t>
            </a:r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D78FC6-CE17-4259-A63C-DDFC12E048FC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blipFill dpi="0" rotWithShape="1">
          <a:blip r:embed="rId2">
            <a:lum bright="42000" contrast="-68000"/>
          </a:blip>
          <a:srcRect/>
          <a:stretch>
            <a:fillRect l="-30000" t="-20000" r="-2000" b="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ru-RU"/>
          </a:p>
        </p:txBody>
      </p:sp>
      <p:sp>
        <p:nvSpPr>
          <p:cNvPr id="10" name="Rectangle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ru-RU"/>
          </a:p>
        </p:txBody>
      </p:sp>
      <p:sp>
        <p:nvSpPr>
          <p:cNvPr id="11" name="Rectangle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pPr algn="ctr"/>
            <a:fld id="{743653DA-8BF4-4869-96FE-9BCF43372D46}" type="datetime8">
              <a:rPr lang="ru-RU" smtClean="0"/>
              <a:pPr algn="ctr"/>
              <a:t>25.11.2021 20:03</a:t>
            </a:fld>
            <a:endParaRPr lang="ru-RU" sz="2000" dirty="0">
              <a:solidFill>
                <a:srgbClr val="FFFFFF"/>
              </a:solidFill>
            </a:endParaRPr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pPr algn="r"/>
            <a:endParaRPr lang="ru-RU" dirty="0">
              <a:solidFill>
                <a:schemeClr val="tx2"/>
              </a:solidFill>
            </a:endParaRPr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2AC53DF-4216-466D-99A7-94400E6C2A25}" type="slidenum">
              <a:rPr lang="ru-RU" smtClean="0"/>
              <a:pPr/>
              <a:t>‹#›</a:t>
            </a:fld>
            <a:endParaRPr lang="ru-RU" dirty="0">
              <a:solidFill>
                <a:schemeClr val="tx2"/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3816DF-213E-421B-92D3-C068DBB023D6}" type="datetime8">
              <a:rPr lang="ru-RU" smtClean="0">
                <a:solidFill>
                  <a:schemeClr val="tx2"/>
                </a:solidFill>
              </a:rPr>
              <a:pPr/>
              <a:t>25.11.2021 20:03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AC53DF-4216-466D-99A7-94400E6C2A25}" type="slidenum">
              <a:rPr lang="ru-RU" sz="1200" smtClean="0">
                <a:solidFill>
                  <a:schemeClr val="tx2"/>
                </a:solidFill>
              </a:rPr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8D3816DF-213E-421B-92D3-C068DBB023D6}" type="datetime8">
              <a:rPr lang="ru-RU" smtClean="0">
                <a:solidFill>
                  <a:schemeClr val="tx2"/>
                </a:solidFill>
              </a:rPr>
              <a:pPr/>
              <a:t>25.11.2021 20:03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7" name="Rectangle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72AC53DF-4216-466D-99A7-94400E6C2A25}" type="slidenum">
              <a:rPr lang="ru-RU" sz="1200" smtClean="0">
                <a:solidFill>
                  <a:schemeClr val="tx2"/>
                </a:solidFill>
              </a:rPr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129108-AC8D-4212-9283-60D9E99BF07A}" type="datetime8">
              <a:rPr lang="ru-RU" smtClean="0"/>
              <a:pPr/>
              <a:t>25.11.2021 20:03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1AD93096-5B34-4342-9326-69289CEAE4C2}" type="slidenum">
              <a:rPr lang="ru-RU" smtClean="0"/>
              <a:pPr/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Rectangle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DED3D3-6235-4F4C-B439-DF277FB555A7}" type="datetime8">
              <a:rPr lang="ru-RU" smtClean="0"/>
              <a:pPr/>
              <a:t>25.11.2021 20:03</a:t>
            </a:fld>
            <a:endParaRPr lang="ru-RU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pPr algn="ctr"/>
            <a:fld id="{1AD93096-5B34-4342-9326-69289CEAE4C2}" type="slidenum">
              <a:rPr lang="ru-RU" smtClean="0"/>
              <a:pPr algn="ctr"/>
              <a:t>‹#›</a:t>
            </a:fld>
            <a:endParaRPr lang="ru-RU" sz="2400" dirty="0">
              <a:solidFill>
                <a:srgbClr val="FFFFFF"/>
              </a:solidFill>
            </a:endParaRPr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3B5F1E3E-4B2F-4895-B65E-28B2E64F39F6}" type="datetime8">
              <a:rPr lang="ru-RU" smtClean="0"/>
              <a:pPr/>
              <a:t>25.11.2021 20:03</a:t>
            </a:fld>
            <a:endParaRPr lang="ru-RU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pPr algn="ctr"/>
            <a:fld id="{1AD93096-5B34-4342-9326-69289CEAE4C2}" type="slidenum">
              <a:rPr lang="ru-RU" smtClean="0"/>
              <a:pPr algn="ctr"/>
              <a:t>‹#›</a:t>
            </a:fld>
            <a:endParaRPr lang="ru-RU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63085435-8225-4333-BFFA-0096413F0D76}" type="datetime8">
              <a:rPr lang="ru-RU" smtClean="0"/>
              <a:pPr/>
              <a:t>25.11.2021 20:03</a:t>
            </a:fld>
            <a:endParaRPr lang="ru-RU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pPr algn="ctr"/>
            <a:fld id="{1AD93096-5B34-4342-9326-69289CEAE4C2}" type="slidenum">
              <a:rPr lang="ru-RU" smtClean="0"/>
              <a:pPr algn="ctr"/>
              <a:t>‹#›</a:t>
            </a:fld>
            <a:endParaRPr lang="ru-RU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83C494-2A87-468C-A21B-CB14FB9ABB00}" type="datetime8">
              <a:rPr lang="ru-RU" smtClean="0"/>
              <a:pPr/>
              <a:t>25.11.2021 20:03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1AD93096-5B34-4342-9326-69289CEAE4C2}" type="slidenum">
              <a:rPr lang="ru-RU" smtClean="0"/>
              <a:pPr/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180FA0-5B31-4864-A2BB-719EA5A679C6}" type="datetime8">
              <a:rPr lang="ru-RU" smtClean="0"/>
              <a:pPr/>
              <a:t>25.11.2021 20:03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AD93096-5B34-4342-9326-69289CEAE4C2}" type="slidenum">
              <a:rPr lang="ru-RU" smtClean="0"/>
              <a:pPr/>
              <a:t>‹#›</a:t>
            </a:fld>
            <a:endParaRPr lang="ru-RU" dirty="0">
              <a:solidFill>
                <a:schemeClr val="tx2"/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ECC0C8-36B8-442A-833D-B6AACE86BB77}" type="datetime8">
              <a:rPr lang="ru-RU" smtClean="0"/>
              <a:pPr/>
              <a:t>25.11.2021 20:03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1AD93096-5B34-4342-9326-69289CEAE4C2}" type="slidenum">
              <a:rPr lang="ru-RU" smtClean="0"/>
              <a:pPr/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pic>
        <p:nvPicPr>
          <p:cNvPr id="8" name="Picture 7" descr="sm_pencil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12648" y="1755648"/>
            <a:ext cx="1615307" cy="2145615"/>
          </a:xfrm>
          <a:prstGeom prst="rect">
            <a:avLst/>
          </a:prstGeom>
          <a:ln w="50800" cap="sq" cmpd="dbl">
            <a:solidFill>
              <a:schemeClr val="accent2"/>
            </a:solidFill>
            <a:miter lim="800000"/>
          </a:ln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Rectangle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ru-RU"/>
          </a:p>
        </p:txBody>
      </p:sp>
      <p:sp>
        <p:nvSpPr>
          <p:cNvPr id="10" name="Rectangle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11" name="Rectangle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ru-RU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51E20EC5-AC53-4169-941E-EDF10CD23748}" type="datetime8">
              <a:rPr lang="ru-RU" smtClean="0"/>
              <a:pPr/>
              <a:t>25.11.2021 20:03</a:t>
            </a:fld>
            <a:endParaRPr lang="ru-RU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pPr algn="ctr"/>
            <a:fld id="{1AD93096-5B34-4342-9326-69289CEAE4C2}" type="slidenum">
              <a:rPr lang="ru-RU" smtClean="0"/>
              <a:pPr algn="ctr"/>
              <a:t>‹#›</a:t>
            </a:fld>
            <a:endParaRPr lang="ru-RU" sz="2800" dirty="0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ru-RU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lang="ru-RU" smtClean="0"/>
              <a:t>Вставка рисунка</a:t>
            </a:r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>
              <a:defRPr sz="1400">
                <a:solidFill>
                  <a:schemeClr val="tx2"/>
                </a:solidFill>
              </a:defRPr>
            </a:lvl1pPr>
          </a:lstStyle>
          <a:p>
            <a:fld id="{8D3816DF-213E-421B-92D3-C068DBB023D6}" type="datetime8">
              <a:rPr lang="ru-RU" smtClean="0">
                <a:solidFill>
                  <a:schemeClr val="tx2"/>
                </a:solidFill>
              </a:rPr>
              <a:pPr/>
              <a:t>25.11.2021 20:03</a:t>
            </a:fld>
            <a:endParaRPr lang="ru-RU" sz="1400" dirty="0">
              <a:solidFill>
                <a:schemeClr val="tx2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>
              <a:defRPr sz="1400">
                <a:solidFill>
                  <a:schemeClr val="tx2"/>
                </a:solidFill>
              </a:defRPr>
            </a:lvl1pPr>
          </a:lstStyle>
          <a:p>
            <a:pPr algn="r"/>
            <a:endParaRPr lang="ru-RU" sz="1400" dirty="0">
              <a:solidFill>
                <a:schemeClr val="tx2"/>
              </a:solidFill>
            </a:endParaRPr>
          </a:p>
        </p:txBody>
      </p:sp>
      <p:sp>
        <p:nvSpPr>
          <p:cNvPr id="7" name="Rectangle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ru-RU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>
              <a:defRPr sz="1400" b="1">
                <a:solidFill>
                  <a:srgbClr val="FFFFFF"/>
                </a:solidFill>
              </a:defRPr>
            </a:lvl1pPr>
          </a:lstStyle>
          <a:p>
            <a:pPr algn="ctr"/>
            <a:fld id="{72AC53DF-4216-466D-99A7-94400E6C2A25}" type="slidenum">
              <a:rPr lang="ru-RU" sz="1200" smtClean="0">
                <a:solidFill>
                  <a:schemeClr val="tx2"/>
                </a:solidFill>
              </a:rPr>
              <a:pPr algn="ctr"/>
              <a:t>‹#›</a:t>
            </a:fld>
            <a:endParaRPr lang="ru-RU" sz="1400" b="1" dirty="0">
              <a:solidFill>
                <a:srgbClr val="FFFFFF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</p:sldLayoutIdLst>
  <p:txStyles>
    <p:titleStyle>
      <a:lvl1pPr algn="l" rtl="0" eaLnBrk="1" latinLnBrk="0" hangingPunct="1">
        <a:spcBef>
          <a:spcPct val="0"/>
        </a:spcBef>
        <a:buNone/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2.v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7" Type="http://schemas.openxmlformats.org/officeDocument/2006/relationships/image" Target="../media/image32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jpeg"/><Relationship Id="rId3" Type="http://schemas.openxmlformats.org/officeDocument/2006/relationships/image" Target="../media/image37.jpeg"/><Relationship Id="rId7" Type="http://schemas.openxmlformats.org/officeDocument/2006/relationships/image" Target="../media/image41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6.jpeg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0.jpeg"/><Relationship Id="rId5" Type="http://schemas.openxmlformats.org/officeDocument/2006/relationships/image" Target="../media/image49.jpeg"/><Relationship Id="rId4" Type="http://schemas.openxmlformats.org/officeDocument/2006/relationships/image" Target="../media/image48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7" Type="http://schemas.openxmlformats.org/officeDocument/2006/relationships/image" Target="../media/image55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4.jpeg"/><Relationship Id="rId5" Type="http://schemas.openxmlformats.org/officeDocument/2006/relationships/image" Target="../media/image53.jpeg"/><Relationship Id="rId4" Type="http://schemas.openxmlformats.org/officeDocument/2006/relationships/image" Target="../media/image52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8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elibrary.ru/item.asp?id=44322929" TargetMode="Externa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.v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ctrTitle"/>
          </p:nvPr>
        </p:nvSpPr>
        <p:spPr>
          <a:xfrm>
            <a:off x="6143636" y="4429132"/>
            <a:ext cx="2690786" cy="733420"/>
          </a:xfrm>
        </p:spPr>
        <p:txBody>
          <a:bodyPr>
            <a:noAutofit/>
          </a:bodyPr>
          <a:lstStyle/>
          <a:p>
            <a:pPr algn="r"/>
            <a:r>
              <a:rPr lang="ru-RU" sz="2000" b="1" dirty="0" smtClean="0">
                <a:solidFill>
                  <a:srgbClr val="593B1D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Ким О.В.,</a:t>
            </a:r>
            <a:br>
              <a:rPr lang="ru-RU" sz="2000" b="1" dirty="0" smtClean="0">
                <a:solidFill>
                  <a:srgbClr val="593B1D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000" b="1" cap="none" dirty="0" smtClean="0">
                <a:solidFill>
                  <a:srgbClr val="593B1D"/>
                </a:solidFill>
                <a:latin typeface="Calibri" pitchFamily="34" charset="0"/>
                <a:ea typeface="+mn-ea"/>
                <a:cs typeface="Times New Roman" pitchFamily="18" charset="0"/>
              </a:rPr>
              <a:t>педагог-психолог</a:t>
            </a:r>
            <a:endParaRPr lang="ru-RU" sz="2000" cap="none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" name="Rectangle 1"/>
          <p:cNvSpPr txBox="1">
            <a:spLocks/>
          </p:cNvSpPr>
          <p:nvPr/>
        </p:nvSpPr>
        <p:spPr>
          <a:xfrm>
            <a:off x="428596" y="642918"/>
            <a:ext cx="8286808" cy="3643338"/>
          </a:xfrm>
          <a:prstGeom prst="rect">
            <a:avLst/>
          </a:prstGeom>
        </p:spPr>
        <p:txBody>
          <a:bodyPr vert="horz" anchor="b">
            <a:normAutofit lnSpcReduction="10000"/>
          </a:bodyPr>
          <a:lstStyle/>
          <a:p>
            <a:pPr algn="ctr">
              <a:defRPr/>
            </a:pPr>
            <a:r>
              <a:rPr kumimoji="0" lang="ru-RU" sz="3100" b="1" i="1" u="none" strike="noStrike" kern="1200" cap="all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3100" b="1" i="1" u="none" strike="noStrike" kern="1200" cap="all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3100" b="1" i="1" u="none" strike="noStrike" kern="1200" cap="all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3100" b="1" i="1" u="none" strike="noStrike" kern="1200" cap="all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lang="ru-RU" sz="4000" b="1" dirty="0" smtClean="0">
                <a:solidFill>
                  <a:schemeClr val="accent3">
                    <a:lumMod val="50000"/>
                  </a:schemeClr>
                </a:solidFill>
              </a:rPr>
              <a:t>ПСИХОЛОГИЧЕСКОЕ ЗДОРОВЬЕ ДЕТЕЙ КАК ОСНОВА СОЦИАЛЬНОГО БЛАГОПОЛУЧИЯ ФОРМИРУЮЩЕЙСЯ ЛИЧНОСТИ</a:t>
            </a:r>
            <a:r>
              <a:rPr kumimoji="0" lang="ru-RU" sz="44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44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2200" b="0" i="0" u="none" strike="noStrike" kern="1200" cap="all" spc="0" normalizeH="0" baseline="0" noProof="0" dirty="0">
              <a:ln>
                <a:noFill/>
              </a:ln>
              <a:solidFill>
                <a:srgbClr val="B2600E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00034" y="6215082"/>
            <a:ext cx="1285884" cy="4286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5">
                    <a:lumMod val="75000"/>
                  </a:schemeClr>
                </a:solidFill>
              </a:rPr>
              <a:t>2021 г.</a:t>
            </a:r>
            <a:endParaRPr lang="ru-RU" sz="28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8" name="Rectangle 2"/>
          <p:cNvSpPr txBox="1">
            <a:spLocks/>
          </p:cNvSpPr>
          <p:nvPr/>
        </p:nvSpPr>
        <p:spPr>
          <a:xfrm>
            <a:off x="2071670" y="6072206"/>
            <a:ext cx="6929486" cy="642942"/>
          </a:xfrm>
          <a:prstGeom prst="rect">
            <a:avLst/>
          </a:prstGeom>
        </p:spPr>
        <p:txBody>
          <a:bodyPr vert="horz" anchor="ctr">
            <a:noAutofit/>
          </a:bodyPr>
          <a:lstStyle/>
          <a:p>
            <a:pPr lvl="0" algn="ctr">
              <a:buClr>
                <a:schemeClr val="accent2"/>
              </a:buClr>
              <a:buSzPct val="60000"/>
            </a:pPr>
            <a:r>
              <a:rPr lang="ru-RU" sz="2000" b="1" dirty="0" smtClean="0">
                <a:ln w="1905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Инновационный проект </a:t>
            </a:r>
          </a:p>
          <a:p>
            <a:pPr lvl="0" algn="ctr">
              <a:buClr>
                <a:schemeClr val="accent2"/>
              </a:buClr>
              <a:buSzPct val="60000"/>
            </a:pPr>
            <a:r>
              <a:rPr lang="ru-RU" sz="2000" b="1" dirty="0" smtClean="0">
                <a:ln w="1905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«Маленькая личность – большие возможности»</a:t>
            </a:r>
            <a:endParaRPr kumimoji="0" lang="ru-RU" sz="2000" i="0" u="none" strike="noStrike" kern="1200" normalizeH="0" baseline="0" noProof="0" dirty="0" smtClean="0">
              <a:ln w="1905">
                <a:solidFill>
                  <a:schemeClr val="bg1"/>
                </a:solidFill>
              </a:ln>
              <a:solidFill>
                <a:schemeClr val="bg1"/>
              </a:solidFill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Маленькая личность - большие возможности.jpg"/>
          <p:cNvPicPr>
            <a:picLocks noChangeAspect="1"/>
          </p:cNvPicPr>
          <p:nvPr/>
        </p:nvPicPr>
        <p:blipFill>
          <a:blip r:embed="rId3" cstate="print"/>
          <a:srcRect l="14062" r="12500"/>
          <a:stretch>
            <a:fillRect/>
          </a:stretch>
        </p:blipFill>
        <p:spPr>
          <a:xfrm>
            <a:off x="285720" y="4214817"/>
            <a:ext cx="1748918" cy="1588155"/>
          </a:xfrm>
          <a:prstGeom prst="rect">
            <a:avLst/>
          </a:prstGeom>
          <a:solidFill>
            <a:schemeClr val="accent2"/>
          </a:solidFill>
          <a:ln w="38100">
            <a:solidFill>
              <a:srgbClr val="FFC000"/>
            </a:solidFill>
          </a:ln>
        </p:spPr>
      </p:pic>
      <p:sp>
        <p:nvSpPr>
          <p:cNvPr id="9" name="Rectangle 1"/>
          <p:cNvSpPr txBox="1">
            <a:spLocks/>
          </p:cNvSpPr>
          <p:nvPr/>
        </p:nvSpPr>
        <p:spPr>
          <a:xfrm>
            <a:off x="357158" y="214290"/>
            <a:ext cx="8358246" cy="1500198"/>
          </a:xfrm>
          <a:prstGeom prst="rect">
            <a:avLst/>
          </a:prstGeom>
        </p:spPr>
        <p:txBody>
          <a:bodyPr vert="horz" anchor="b">
            <a:normAutofit fontScale="55000" lnSpcReduction="20000"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defRPr/>
            </a:pPr>
            <a:r>
              <a:rPr lang="ru-RU" sz="3400" b="1" dirty="0" smtClean="0">
                <a:solidFill>
                  <a:schemeClr val="accent3">
                    <a:lumMod val="50000"/>
                  </a:schemeClr>
                </a:solidFill>
                <a:latin typeface="Segoe Script" pitchFamily="34" charset="0"/>
                <a:ea typeface="Calibri"/>
                <a:cs typeface="Times New Roman"/>
              </a:rPr>
              <a:t>Муниципальное бюджетное дошкольное образовательное </a:t>
            </a:r>
            <a:r>
              <a:rPr lang="ru-RU" sz="3400" b="1" dirty="0" smtClean="0">
                <a:solidFill>
                  <a:schemeClr val="accent3">
                    <a:lumMod val="50000"/>
                  </a:schemeClr>
                </a:solidFill>
                <a:latin typeface="Segoe Script" pitchFamily="34" charset="0"/>
                <a:ea typeface="Calibri"/>
                <a:cs typeface="Times New Roman"/>
              </a:rPr>
              <a:t>учреждение «Детский </a:t>
            </a:r>
            <a:r>
              <a:rPr lang="ru-RU" sz="3400" b="1" dirty="0" smtClean="0">
                <a:solidFill>
                  <a:schemeClr val="accent3">
                    <a:lumMod val="50000"/>
                  </a:schemeClr>
                </a:solidFill>
                <a:latin typeface="Segoe Script" pitchFamily="34" charset="0"/>
                <a:ea typeface="Calibri"/>
                <a:cs typeface="Times New Roman"/>
              </a:rPr>
              <a:t>сад № 2 «Кораблик» г. Поронайска»</a:t>
            </a:r>
          </a:p>
          <a:p>
            <a:pPr algn="ctr">
              <a:defRPr/>
            </a:pPr>
            <a:r>
              <a:rPr kumimoji="0" lang="ru-RU" sz="3100" b="1" i="1" u="none" strike="noStrike" kern="1200" cap="all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3100" b="1" i="1" u="none" strike="noStrike" kern="1200" cap="all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44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44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2200" b="0" i="0" u="none" strike="noStrike" kern="1200" cap="all" spc="0" normalizeH="0" baseline="0" noProof="0" dirty="0">
              <a:ln>
                <a:noFill/>
              </a:ln>
              <a:solidFill>
                <a:srgbClr val="B2600E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/>
              <a:t>ЗАДАЧИ проекта </a:t>
            </a:r>
            <a:endParaRPr lang="ru-RU" b="1" dirty="0"/>
          </a:p>
        </p:txBody>
      </p:sp>
      <p:sp>
        <p:nvSpPr>
          <p:cNvPr id="3" name="Rectangle 2"/>
          <p:cNvSpPr>
            <a:spLocks noGrp="1"/>
          </p:cNvSpPr>
          <p:nvPr>
            <p:ph sz="quarter" idx="1"/>
          </p:nvPr>
        </p:nvSpPr>
        <p:spPr>
          <a:xfrm>
            <a:off x="285720" y="1785926"/>
            <a:ext cx="8572560" cy="4714908"/>
          </a:xfrm>
        </p:spPr>
        <p:txBody>
          <a:bodyPr>
            <a:normAutofit/>
          </a:bodyPr>
          <a:lstStyle/>
          <a:p>
            <a:pPr lvl="0">
              <a:buClr>
                <a:srgbClr val="006699"/>
              </a:buClr>
              <a:buSzPct val="65000"/>
              <a:buFont typeface="Wingdings" pitchFamily="2" charset="2"/>
              <a:buChar char="v"/>
            </a:pPr>
            <a:r>
              <a:rPr lang="ru-RU" dirty="0" smtClean="0"/>
              <a:t>Повысить уровень психологического здоровья детей посредством создания оптимальных условий для социального благополучия формирующейся личности ребенка дошкольного возраста.</a:t>
            </a:r>
          </a:p>
          <a:p>
            <a:pPr lvl="0">
              <a:buClr>
                <a:srgbClr val="006699"/>
              </a:buClr>
              <a:buSzPct val="65000"/>
              <a:buFont typeface="Wingdings" pitchFamily="2" charset="2"/>
              <a:buChar char="v"/>
            </a:pPr>
            <a:r>
              <a:rPr lang="ru-RU" dirty="0" smtClean="0"/>
              <a:t>Обобщить и представить опыт работы в профессиональном сообществе на различных уровнях.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БАЗА ИССЛЕДОВАНИЯ</a:t>
            </a:r>
            <a:endParaRPr lang="ru-RU" b="1" dirty="0"/>
          </a:p>
        </p:txBody>
      </p:sp>
      <p:sp>
        <p:nvSpPr>
          <p:cNvPr id="3" name="Rectangle 2"/>
          <p:cNvSpPr>
            <a:spLocks noGrp="1"/>
          </p:cNvSpPr>
          <p:nvPr>
            <p:ph sz="quarter" idx="1"/>
          </p:nvPr>
        </p:nvSpPr>
        <p:spPr>
          <a:xfrm>
            <a:off x="609600" y="1928802"/>
            <a:ext cx="3886200" cy="4232764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Ø"/>
            </a:pPr>
            <a:r>
              <a:rPr lang="ru-RU" dirty="0" smtClean="0"/>
              <a:t>Муниципальное</a:t>
            </a:r>
            <a:r>
              <a:rPr lang="ru-RU" u="sng" dirty="0" smtClean="0"/>
              <a:t> </a:t>
            </a:r>
            <a:r>
              <a:rPr lang="ru-RU" dirty="0" smtClean="0"/>
              <a:t>бюджетное дошкольное образовательное учреждение «Детский сад № 2 «Кораблик»                 г. Поронайска»</a:t>
            </a:r>
          </a:p>
          <a:p>
            <a:pPr>
              <a:buFont typeface="Wingdings" pitchFamily="2" charset="2"/>
              <a:buChar char="Ø"/>
            </a:pPr>
            <a:endParaRPr lang="ru-RU" dirty="0"/>
          </a:p>
        </p:txBody>
      </p:sp>
      <p:pic>
        <p:nvPicPr>
          <p:cNvPr id="7" name="Содержимое 6" descr="DSCN8265.JPG"/>
          <p:cNvPicPr>
            <a:picLocks noGrp="1" noChangeAspect="1"/>
          </p:cNvPicPr>
          <p:nvPr>
            <p:ph sz="quarter" idx="2"/>
          </p:nvPr>
        </p:nvPicPr>
        <p:blipFill>
          <a:blip r:embed="rId3" cstate="print"/>
          <a:stretch>
            <a:fillRect/>
          </a:stretch>
        </p:blipFill>
        <p:spPr>
          <a:xfrm>
            <a:off x="4214810" y="2071678"/>
            <a:ext cx="4491588" cy="3368691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/>
              <a:t>ЭТАПЫ РАБОТЫ</a:t>
            </a:r>
            <a:endParaRPr lang="ru-RU" b="1" dirty="0"/>
          </a:p>
        </p:txBody>
      </p:sp>
      <p:sp>
        <p:nvSpPr>
          <p:cNvPr id="3" name="Rectangle 2"/>
          <p:cNvSpPr>
            <a:spLocks noGrp="1"/>
          </p:cNvSpPr>
          <p:nvPr>
            <p:ph sz="quarter" idx="1"/>
          </p:nvPr>
        </p:nvSpPr>
        <p:spPr>
          <a:xfrm>
            <a:off x="500034" y="1928802"/>
            <a:ext cx="8266014" cy="4167198"/>
          </a:xfrm>
        </p:spPr>
        <p:txBody>
          <a:bodyPr>
            <a:normAutofit lnSpcReduction="10000"/>
          </a:bodyPr>
          <a:lstStyle/>
          <a:p>
            <a:pPr>
              <a:buClr>
                <a:srgbClr val="006699"/>
              </a:buClr>
              <a:buSzPct val="65000"/>
              <a:buFont typeface="Wingdings" pitchFamily="2" charset="2"/>
              <a:buChar char="v"/>
            </a:pPr>
            <a:r>
              <a:rPr lang="ru-RU" b="1" dirty="0" smtClean="0"/>
              <a:t> I этап: подготовительный</a:t>
            </a:r>
          </a:p>
          <a:p>
            <a:pPr algn="ctr">
              <a:buClr>
                <a:srgbClr val="006699"/>
              </a:buClr>
              <a:buSzPct val="65000"/>
              <a:buFont typeface="Wingdings" pitchFamily="2" charset="2"/>
              <a:buChar char="v"/>
            </a:pPr>
            <a:r>
              <a:rPr lang="ru-RU" dirty="0" smtClean="0"/>
              <a:t>сентябрь 2019г. – октябрь 2019 г.</a:t>
            </a:r>
          </a:p>
          <a:p>
            <a:pPr>
              <a:buClr>
                <a:srgbClr val="006699"/>
              </a:buClr>
              <a:buSzPct val="65000"/>
              <a:buFont typeface="Wingdings" pitchFamily="2" charset="2"/>
              <a:buChar char="v"/>
            </a:pPr>
            <a:endParaRPr lang="ru-RU" dirty="0" smtClean="0"/>
          </a:p>
          <a:p>
            <a:pPr>
              <a:buClr>
                <a:srgbClr val="006699"/>
              </a:buClr>
              <a:buSzPct val="65000"/>
              <a:buFont typeface="Wingdings" pitchFamily="2" charset="2"/>
              <a:buChar char="v"/>
            </a:pPr>
            <a:r>
              <a:rPr lang="ru-RU" b="1" dirty="0" smtClean="0"/>
              <a:t>II этап: основной</a:t>
            </a:r>
          </a:p>
          <a:p>
            <a:pPr algn="ctr">
              <a:buClr>
                <a:srgbClr val="006699"/>
              </a:buClr>
              <a:buSzPct val="65000"/>
              <a:buFont typeface="Wingdings" pitchFamily="2" charset="2"/>
              <a:buChar char="v"/>
            </a:pPr>
            <a:r>
              <a:rPr lang="ru-RU" dirty="0" smtClean="0"/>
              <a:t>ноябрь 2019 г. – апрель 2021г.</a:t>
            </a:r>
          </a:p>
          <a:p>
            <a:pPr>
              <a:buClr>
                <a:srgbClr val="006699"/>
              </a:buClr>
              <a:buSzPct val="65000"/>
              <a:buFont typeface="Wingdings" pitchFamily="2" charset="2"/>
              <a:buChar char="v"/>
            </a:pPr>
            <a:endParaRPr lang="ru-RU" dirty="0" smtClean="0"/>
          </a:p>
          <a:p>
            <a:pPr>
              <a:buClr>
                <a:srgbClr val="006699"/>
              </a:buClr>
              <a:buSzPct val="65000"/>
              <a:buFont typeface="Wingdings" pitchFamily="2" charset="2"/>
              <a:buChar char="v"/>
            </a:pPr>
            <a:r>
              <a:rPr lang="ru-RU" b="1" dirty="0" smtClean="0"/>
              <a:t>III этап: заключительный</a:t>
            </a:r>
          </a:p>
          <a:p>
            <a:pPr algn="ctr">
              <a:buClr>
                <a:srgbClr val="006699"/>
              </a:buClr>
              <a:buSzPct val="65000"/>
              <a:buFont typeface="Wingdings" pitchFamily="2" charset="2"/>
              <a:buChar char="v"/>
            </a:pPr>
            <a:r>
              <a:rPr lang="ru-RU" dirty="0" smtClean="0"/>
              <a:t>май 2021 г. – июнь 2021г.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>
          <a:xfrm>
            <a:off x="142844" y="142852"/>
            <a:ext cx="9001156" cy="1076348"/>
          </a:xfrm>
        </p:spPr>
        <p:txBody>
          <a:bodyPr>
            <a:normAutofit/>
          </a:bodyPr>
          <a:lstStyle/>
          <a:p>
            <a:r>
              <a:rPr lang="ru-RU" sz="4000" b="1" dirty="0" smtClean="0"/>
              <a:t>ДИАГНОСТИЧЕСКИЙ ИНСТРУМЕНТАРИЙ</a:t>
            </a:r>
            <a:endParaRPr lang="ru-RU" sz="4000" b="1" dirty="0"/>
          </a:p>
        </p:txBody>
      </p:sp>
      <p:sp>
        <p:nvSpPr>
          <p:cNvPr id="3" name="Rectangle 2"/>
          <p:cNvSpPr>
            <a:spLocks noGrp="1"/>
          </p:cNvSpPr>
          <p:nvPr>
            <p:ph sz="quarter" idx="1"/>
          </p:nvPr>
        </p:nvSpPr>
        <p:spPr>
          <a:xfrm>
            <a:off x="500034" y="1928802"/>
            <a:ext cx="8266014" cy="4167198"/>
          </a:xfrm>
        </p:spPr>
        <p:txBody>
          <a:bodyPr>
            <a:normAutofit/>
          </a:bodyPr>
          <a:lstStyle/>
          <a:p>
            <a:pPr>
              <a:buClr>
                <a:srgbClr val="006699"/>
              </a:buClr>
              <a:buSzPct val="65000"/>
              <a:buFont typeface="Wingdings" pitchFamily="2" charset="2"/>
              <a:buChar char="v"/>
            </a:pPr>
            <a:r>
              <a:rPr lang="ru-RU" b="1" dirty="0" smtClean="0"/>
              <a:t> </a:t>
            </a:r>
            <a:r>
              <a:rPr lang="ru-RU" dirty="0" smtClean="0"/>
              <a:t>стандартизированное наблюдение, </a:t>
            </a:r>
          </a:p>
          <a:p>
            <a:pPr>
              <a:buClr>
                <a:srgbClr val="006699"/>
              </a:buClr>
              <a:buSzPct val="65000"/>
              <a:buFont typeface="Wingdings" pitchFamily="2" charset="2"/>
              <a:buChar char="v"/>
            </a:pPr>
            <a:r>
              <a:rPr lang="ru-RU" dirty="0" smtClean="0"/>
              <a:t>беседа</a:t>
            </a:r>
          </a:p>
          <a:p>
            <a:pPr>
              <a:buClr>
                <a:srgbClr val="006699"/>
              </a:buClr>
              <a:buSzPct val="65000"/>
              <a:buFont typeface="Wingdings" pitchFamily="2" charset="2"/>
              <a:buChar char="v"/>
            </a:pPr>
            <a:r>
              <a:rPr lang="ru-RU" dirty="0" smtClean="0"/>
              <a:t>методика «Лесенка» (В.Г. Щур)</a:t>
            </a:r>
          </a:p>
          <a:p>
            <a:pPr>
              <a:buClr>
                <a:srgbClr val="006699"/>
              </a:buClr>
              <a:buSzPct val="65000"/>
              <a:buFont typeface="Wingdings" pitchFamily="2" charset="2"/>
              <a:buChar char="v"/>
            </a:pPr>
            <a:r>
              <a:rPr lang="ru-RU" dirty="0" smtClean="0"/>
              <a:t>проективная методика «Выбери</a:t>
            </a:r>
            <a:br>
              <a:rPr lang="ru-RU" dirty="0" smtClean="0"/>
            </a:br>
            <a:r>
              <a:rPr lang="ru-RU" dirty="0" smtClean="0"/>
              <a:t>нужное лицо» (Р. </a:t>
            </a:r>
            <a:r>
              <a:rPr lang="ru-RU" dirty="0" err="1" smtClean="0"/>
              <a:t>Теммл</a:t>
            </a:r>
            <a:r>
              <a:rPr lang="ru-RU" dirty="0" smtClean="0"/>
              <a:t>, М. </a:t>
            </a:r>
            <a:r>
              <a:rPr lang="ru-RU" dirty="0" err="1" smtClean="0"/>
              <a:t>Дорки</a:t>
            </a:r>
            <a:r>
              <a:rPr lang="ru-RU" dirty="0" smtClean="0"/>
              <a:t>, В. </a:t>
            </a:r>
            <a:r>
              <a:rPr lang="ru-RU" dirty="0" err="1" smtClean="0"/>
              <a:t>Амен</a:t>
            </a:r>
            <a:r>
              <a:rPr lang="ru-RU" dirty="0" smtClean="0"/>
              <a:t>)</a:t>
            </a:r>
          </a:p>
          <a:p>
            <a:pPr>
              <a:buClr>
                <a:srgbClr val="006699"/>
              </a:buClr>
              <a:buSzPct val="65000"/>
              <a:buFont typeface="Wingdings" pitchFamily="2" charset="2"/>
              <a:buChar char="v"/>
            </a:pPr>
            <a:r>
              <a:rPr lang="ru-RU" dirty="0" smtClean="0"/>
              <a:t>графическая методика «Кактус» (М.А. Панфилова)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/>
              <a:t>ПРЕДПОЛАГАЕМЫЕ РЕЗУЛЬТАТЫ</a:t>
            </a:r>
            <a:endParaRPr lang="ru-RU" b="1" dirty="0"/>
          </a:p>
        </p:txBody>
      </p:sp>
      <p:sp>
        <p:nvSpPr>
          <p:cNvPr id="3" name="Rectangle 2"/>
          <p:cNvSpPr>
            <a:spLocks noGrp="1"/>
          </p:cNvSpPr>
          <p:nvPr>
            <p:ph sz="quarter" idx="1"/>
          </p:nvPr>
        </p:nvSpPr>
        <p:spPr>
          <a:xfrm>
            <a:off x="500034" y="1785926"/>
            <a:ext cx="8266014" cy="4714908"/>
          </a:xfrm>
        </p:spPr>
        <p:txBody>
          <a:bodyPr>
            <a:normAutofit fontScale="85000" lnSpcReduction="20000"/>
          </a:bodyPr>
          <a:lstStyle/>
          <a:p>
            <a:pPr>
              <a:buClr>
                <a:srgbClr val="006699"/>
              </a:buClr>
              <a:buFont typeface="Wingdings" pitchFamily="2" charset="2"/>
              <a:buChar char=""/>
            </a:pPr>
            <a:r>
              <a:rPr lang="ru-RU" dirty="0" smtClean="0"/>
              <a:t>Подобран диагностический инструментарий для выявления нарушений психологического здоровья дошкольников.</a:t>
            </a:r>
          </a:p>
          <a:p>
            <a:pPr>
              <a:buClr>
                <a:srgbClr val="006699"/>
              </a:buClr>
              <a:buFont typeface="Wingdings" pitchFamily="2" charset="2"/>
              <a:buChar char=""/>
            </a:pPr>
            <a:r>
              <a:rPr lang="ru-RU" dirty="0" smtClean="0"/>
              <a:t>Созданы оптимальные условия для благоприятного формирования личности ребенка старшего дошкольного возраста посредством скоординированной работы специалистов, педагогов и родителей.</a:t>
            </a:r>
          </a:p>
          <a:p>
            <a:pPr>
              <a:buClr>
                <a:srgbClr val="006699"/>
              </a:buClr>
              <a:buFont typeface="Wingdings" pitchFamily="2" charset="2"/>
              <a:buChar char=""/>
            </a:pPr>
            <a:r>
              <a:rPr lang="ru-RU" dirty="0" smtClean="0"/>
              <a:t>Повышен уровень психологического здоровья дошкольников посредством реализации программы «Тропинка к своему Я» в группах старшего дошкольного возраста.</a:t>
            </a:r>
          </a:p>
          <a:p>
            <a:pPr>
              <a:buClr>
                <a:srgbClr val="006699"/>
              </a:buClr>
              <a:buFont typeface="Wingdings" pitchFamily="2" charset="2"/>
              <a:buChar char=""/>
            </a:pPr>
            <a:r>
              <a:rPr lang="ru-RU" dirty="0" smtClean="0"/>
              <a:t>Обобщен и представлен опыт работы в профессиональном сообществе на различных уровнях.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73050"/>
            <a:ext cx="8472518" cy="86995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</a:rPr>
              <a:t>ПРОГРАММА «Тропинка к своему Я»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962548"/>
          </a:xfrm>
        </p:spPr>
        <p:txBody>
          <a:bodyPr>
            <a:normAutofit fontScale="85000" lnSpcReduction="10000"/>
          </a:bodyPr>
          <a:lstStyle/>
          <a:p>
            <a:pPr marL="0" lvl="0" indent="0" algn="just" fontAlgn="base">
              <a:spcBef>
                <a:spcPct val="0"/>
              </a:spcBef>
              <a:buClrTx/>
              <a:buSzTx/>
              <a:buNone/>
            </a:pPr>
            <a:r>
              <a:rPr lang="ru-RU" sz="2400" b="1" dirty="0" smtClean="0">
                <a:ln w="1905"/>
                <a:solidFill>
                  <a:schemeClr val="accent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 CYR"/>
                <a:ea typeface="Times New Roman"/>
              </a:rPr>
              <a:t>ОРГАНИЗАЦИЯ ЗАНЯТИЙ: </a:t>
            </a:r>
          </a:p>
          <a:p>
            <a:pPr marL="0" lvl="0" indent="0" algn="just" fontAlgn="base">
              <a:spcBef>
                <a:spcPct val="0"/>
              </a:spcBef>
              <a:buClrTx/>
              <a:buSzTx/>
              <a:buNone/>
            </a:pPr>
            <a:endParaRPr lang="ru-RU" sz="1000" b="1" dirty="0" smtClean="0">
              <a:ln w="1905"/>
              <a:solidFill>
                <a:srgbClr val="C0504D">
                  <a:lumMod val="75000"/>
                </a:srgb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 CYR"/>
              <a:ea typeface="Times New Roman"/>
            </a:endParaRPr>
          </a:p>
          <a:p>
            <a:pPr marL="0" lvl="0" indent="0" algn="just" fontAlgn="base">
              <a:spcBef>
                <a:spcPct val="0"/>
              </a:spcBef>
              <a:buClrTx/>
              <a:buSzTx/>
              <a:buNone/>
            </a:pPr>
            <a:r>
              <a:rPr lang="ru-RU" sz="2400" b="1" dirty="0" smtClean="0">
                <a:ln w="1905"/>
                <a:solidFill>
                  <a:srgbClr val="C0504D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 CYR"/>
                <a:ea typeface="Times New Roman"/>
              </a:rPr>
              <a:t>1 раз в неделю в течение всего учебного года</a:t>
            </a:r>
          </a:p>
          <a:p>
            <a:pPr marL="0" lvl="0" indent="0" algn="just" fontAlgn="base">
              <a:spcBef>
                <a:spcPct val="0"/>
              </a:spcBef>
              <a:buClrTx/>
              <a:buSzTx/>
              <a:buNone/>
            </a:pPr>
            <a:endParaRPr lang="ru-RU" sz="2400" b="1" dirty="0" smtClean="0">
              <a:ln w="1905"/>
              <a:solidFill>
                <a:srgbClr val="C0504D">
                  <a:lumMod val="75000"/>
                </a:srgb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 CYR"/>
              <a:ea typeface="Times New Roman"/>
            </a:endParaRPr>
          </a:p>
          <a:p>
            <a:pPr marL="0" lvl="0" indent="0" algn="just" fontAlgn="base">
              <a:spcBef>
                <a:spcPct val="0"/>
              </a:spcBef>
              <a:buClrTx/>
              <a:buSzTx/>
              <a:buNone/>
            </a:pPr>
            <a:r>
              <a:rPr lang="ru-RU" sz="2400" b="1" dirty="0" smtClean="0">
                <a:ln w="1905"/>
                <a:solidFill>
                  <a:schemeClr val="accent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 CYR"/>
                <a:ea typeface="Times New Roman"/>
              </a:rPr>
              <a:t>ПРОДОЛЖИТЕЛЬНОСТЬ ЗАНЯТИЙ</a:t>
            </a:r>
          </a:p>
          <a:p>
            <a:pPr marL="0" lvl="0" indent="0" algn="just" fontAlgn="base">
              <a:spcBef>
                <a:spcPct val="0"/>
              </a:spcBef>
              <a:buClrTx/>
              <a:buSzTx/>
              <a:buNone/>
            </a:pPr>
            <a:endParaRPr lang="ru-RU" sz="1300" b="1" dirty="0" smtClean="0">
              <a:ln w="1905"/>
              <a:solidFill>
                <a:schemeClr val="accent2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 CYR"/>
              <a:ea typeface="Times New Roman"/>
            </a:endParaRPr>
          </a:p>
          <a:p>
            <a:pPr marL="0" lvl="0" indent="0" algn="just" fontAlgn="base">
              <a:spcBef>
                <a:spcPct val="0"/>
              </a:spcBef>
              <a:buClrTx/>
              <a:buSzTx/>
              <a:buNone/>
            </a:pPr>
            <a:r>
              <a:rPr lang="ru-RU" sz="2400" b="1" dirty="0" smtClean="0">
                <a:ln w="1905"/>
                <a:solidFill>
                  <a:srgbClr val="C0504D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 CYR"/>
                <a:ea typeface="Times New Roman"/>
              </a:rPr>
              <a:t>зависит от возраста дошкольников:</a:t>
            </a:r>
          </a:p>
          <a:p>
            <a:pPr marL="0" lvl="0" indent="0" algn="just" fontAlgn="base">
              <a:spcBef>
                <a:spcPct val="0"/>
              </a:spcBef>
              <a:buClrTx/>
              <a:buSzTx/>
              <a:buNone/>
            </a:pPr>
            <a:endParaRPr lang="ru-RU" sz="1100" b="1" dirty="0" smtClean="0">
              <a:ln w="1905"/>
              <a:solidFill>
                <a:srgbClr val="C0504D">
                  <a:lumMod val="75000"/>
                </a:srgb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 CYR"/>
              <a:ea typeface="Times New Roman"/>
            </a:endParaRPr>
          </a:p>
          <a:p>
            <a:pPr marL="0" lvl="0" indent="0" algn="just" fontAlgn="base">
              <a:spcBef>
                <a:spcPct val="0"/>
              </a:spcBef>
              <a:buClrTx/>
              <a:buSzTx/>
              <a:buNone/>
            </a:pPr>
            <a:r>
              <a:rPr lang="ru-RU" sz="2400" b="1" dirty="0" smtClean="0">
                <a:ln w="1905"/>
                <a:solidFill>
                  <a:srgbClr val="C0504D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 CYR"/>
                <a:ea typeface="Times New Roman"/>
              </a:rPr>
              <a:t>Для детей 5-6 лет – 25 минут;</a:t>
            </a:r>
          </a:p>
          <a:p>
            <a:pPr marL="0" lvl="0" indent="0" algn="just" fontAlgn="base">
              <a:spcBef>
                <a:spcPct val="0"/>
              </a:spcBef>
              <a:buClrTx/>
              <a:buSzTx/>
              <a:buNone/>
            </a:pPr>
            <a:r>
              <a:rPr lang="ru-RU" sz="2400" b="1" dirty="0" smtClean="0">
                <a:ln w="1905"/>
                <a:solidFill>
                  <a:srgbClr val="C0504D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 CYR"/>
                <a:ea typeface="Times New Roman"/>
              </a:rPr>
              <a:t>Для детей 6-7 лет – 30 минут.</a:t>
            </a:r>
          </a:p>
          <a:p>
            <a:pPr algn="just" fontAlgn="base">
              <a:spcBef>
                <a:spcPct val="0"/>
              </a:spcBef>
              <a:buNone/>
            </a:pPr>
            <a:endParaRPr lang="ru-RU" sz="2400" b="1" dirty="0" smtClean="0">
              <a:ln w="1905"/>
              <a:solidFill>
                <a:schemeClr val="accent2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 CYR"/>
              <a:ea typeface="Times New Roman"/>
            </a:endParaRPr>
          </a:p>
          <a:p>
            <a:pPr algn="just" fontAlgn="base">
              <a:spcBef>
                <a:spcPct val="0"/>
              </a:spcBef>
              <a:buNone/>
            </a:pPr>
            <a:r>
              <a:rPr lang="ru-RU" sz="2400" b="1" dirty="0" smtClean="0">
                <a:ln w="1905"/>
                <a:solidFill>
                  <a:schemeClr val="accent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 CYR"/>
                <a:ea typeface="Times New Roman"/>
              </a:rPr>
              <a:t>     СТРУКТУРА ЗАНЯТИЯ: </a:t>
            </a:r>
          </a:p>
          <a:p>
            <a:pPr algn="just" fontAlgn="base">
              <a:spcBef>
                <a:spcPct val="0"/>
              </a:spcBef>
            </a:pPr>
            <a:endParaRPr lang="ru-RU" sz="1400" b="1" dirty="0" smtClean="0">
              <a:ln w="1905"/>
              <a:solidFill>
                <a:schemeClr val="accent2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 CYR"/>
              <a:ea typeface="Times New Roman"/>
            </a:endParaRPr>
          </a:p>
          <a:p>
            <a:pPr indent="0" algn="just" fontAlgn="base">
              <a:spcBef>
                <a:spcPct val="0"/>
              </a:spcBef>
              <a:buNone/>
            </a:pPr>
            <a:r>
              <a:rPr lang="ru-RU" sz="2400" b="1" dirty="0" smtClean="0">
                <a:ln w="1905"/>
                <a:solidFill>
                  <a:schemeClr val="accent3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 CYR"/>
                <a:ea typeface="Times New Roman"/>
              </a:rPr>
              <a:t>1 этап – мотивационный, </a:t>
            </a:r>
          </a:p>
          <a:p>
            <a:pPr indent="0" algn="just" fontAlgn="base">
              <a:spcBef>
                <a:spcPct val="0"/>
              </a:spcBef>
              <a:buNone/>
            </a:pPr>
            <a:r>
              <a:rPr lang="ru-RU" sz="2400" b="1" dirty="0" smtClean="0">
                <a:ln w="1905"/>
                <a:solidFill>
                  <a:schemeClr val="accent3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 CYR"/>
                <a:ea typeface="Times New Roman"/>
              </a:rPr>
              <a:t>2 этап – коррекционный, </a:t>
            </a:r>
          </a:p>
          <a:p>
            <a:pPr indent="0" algn="just" fontAlgn="base">
              <a:spcBef>
                <a:spcPct val="0"/>
              </a:spcBef>
              <a:buNone/>
            </a:pPr>
            <a:r>
              <a:rPr lang="ru-RU" sz="2400" b="1" dirty="0" smtClean="0">
                <a:ln w="1905"/>
                <a:solidFill>
                  <a:schemeClr val="accent3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 CYR"/>
                <a:ea typeface="Times New Roman"/>
              </a:rPr>
              <a:t>3 этап – релаксационный, </a:t>
            </a:r>
          </a:p>
          <a:p>
            <a:pPr indent="0" algn="just" fontAlgn="base">
              <a:spcBef>
                <a:spcPct val="0"/>
              </a:spcBef>
              <a:buNone/>
            </a:pPr>
            <a:r>
              <a:rPr lang="ru-RU" sz="2400" b="1" dirty="0" smtClean="0">
                <a:ln w="1905"/>
                <a:solidFill>
                  <a:schemeClr val="accent3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 CYR"/>
                <a:ea typeface="Times New Roman"/>
              </a:rPr>
              <a:t>4 этап – заключительный.</a:t>
            </a:r>
          </a:p>
          <a:p>
            <a:pPr marL="0" indent="180000" algn="just" fontAlgn="base">
              <a:spcBef>
                <a:spcPct val="0"/>
              </a:spcBef>
              <a:buNone/>
            </a:pPr>
            <a:endParaRPr lang="ru-RU" sz="1600" b="1" dirty="0" smtClean="0">
              <a:ln w="1905"/>
              <a:solidFill>
                <a:schemeClr val="accent2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 CYR"/>
              <a:ea typeface="Times New Roman"/>
            </a:endParaRPr>
          </a:p>
          <a:p>
            <a:pPr marL="0" indent="180000" algn="just" fontAlgn="base">
              <a:spcBef>
                <a:spcPct val="0"/>
              </a:spcBef>
              <a:buNone/>
            </a:pPr>
            <a:r>
              <a:rPr lang="ru-RU" sz="2400" b="1" dirty="0" smtClean="0">
                <a:ln w="1905"/>
                <a:solidFill>
                  <a:schemeClr val="accent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 CYR"/>
                <a:ea typeface="Times New Roman"/>
              </a:rPr>
              <a:t>Каждый этап содержит конкретные задачи программы </a:t>
            </a:r>
          </a:p>
        </p:txBody>
      </p:sp>
      <p:graphicFrame>
        <p:nvGraphicFramePr>
          <p:cNvPr id="25602" name="Object 3"/>
          <p:cNvGraphicFramePr>
            <a:graphicFrameLocks noChangeAspect="1"/>
          </p:cNvGraphicFramePr>
          <p:nvPr/>
        </p:nvGraphicFramePr>
        <p:xfrm>
          <a:off x="142844" y="1714488"/>
          <a:ext cx="2122722" cy="3000387"/>
        </p:xfrm>
        <a:graphic>
          <a:graphicData uri="http://schemas.openxmlformats.org/presentationml/2006/ole">
            <p:oleObj spid="_x0000_s26626" name="PDF" r:id="rId3" imgW="0" imgH="0" progId="FoxitReader.Document">
              <p:embed/>
            </p:oleObj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</a:rPr>
              <a:t>ПОДГОТОВИТЕЛЬНЫЙ ЭТАП</a:t>
            </a:r>
            <a:endParaRPr lang="ru-RU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sz="32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предметно-развивающая среда кабинета</a:t>
            </a:r>
            <a:endParaRPr lang="ru-RU" sz="3200" dirty="0" smtClean="0">
              <a:solidFill>
                <a:srgbClr val="C00000"/>
              </a:solidFill>
            </a:endParaRPr>
          </a:p>
          <a:p>
            <a:endParaRPr lang="ru-RU" dirty="0"/>
          </a:p>
        </p:txBody>
      </p:sp>
      <p:pic>
        <p:nvPicPr>
          <p:cNvPr id="6" name="Рисунок 5" descr="20170605_185837.jpg"/>
          <p:cNvPicPr>
            <a:picLocks noChangeAspect="1"/>
          </p:cNvPicPr>
          <p:nvPr/>
        </p:nvPicPr>
        <p:blipFill>
          <a:blip r:embed="rId3" cstate="print"/>
          <a:srcRect r="9375"/>
          <a:stretch>
            <a:fillRect/>
          </a:stretch>
        </p:blipFill>
        <p:spPr>
          <a:xfrm>
            <a:off x="428596" y="2643182"/>
            <a:ext cx="4835521" cy="350046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8" name="Рисунок 7" descr="20180131_170157.jpg"/>
          <p:cNvPicPr>
            <a:picLocks noChangeAspect="1"/>
          </p:cNvPicPr>
          <p:nvPr/>
        </p:nvPicPr>
        <p:blipFill>
          <a:blip r:embed="rId4" cstate="print"/>
          <a:srcRect l="14844"/>
          <a:stretch>
            <a:fillRect/>
          </a:stretch>
        </p:blipFill>
        <p:spPr>
          <a:xfrm rot="5400000">
            <a:off x="5046715" y="2954287"/>
            <a:ext cx="4354534" cy="301794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</a:rPr>
              <a:t>ПОДГОТОВИТЕЛЬНЫЙ ЭТАП</a:t>
            </a:r>
            <a:endParaRPr lang="ru-RU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sz="32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предметно-развивающая среда кабинета</a:t>
            </a:r>
            <a:endParaRPr lang="ru-RU" sz="3200" dirty="0" smtClean="0">
              <a:solidFill>
                <a:srgbClr val="C00000"/>
              </a:solidFill>
            </a:endParaRPr>
          </a:p>
          <a:p>
            <a:endParaRPr lang="ru-RU" dirty="0"/>
          </a:p>
        </p:txBody>
      </p:sp>
      <p:pic>
        <p:nvPicPr>
          <p:cNvPr id="7" name="Рисунок 6" descr="20180201_17161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5400000">
            <a:off x="5321389" y="3108239"/>
            <a:ext cx="4287700" cy="26432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50" name="Picture 2" descr="H:\ФОТО  педагог-психолог КОРАБЛИК\ФОТО КАБИНЕТ ПЕДАГОГА-ПСИХОЛОГА\20180417_10440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5400000">
            <a:off x="-658849" y="3230561"/>
            <a:ext cx="4318030" cy="24288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51" name="Picture 3" descr="H:\ФОТО  педагог-психолог КОРАБЛИК\ФОТО КАБИНЕТ ПЕДАГОГА-ПСИХОЛОГА\20180417_10571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5400000">
            <a:off x="2276512" y="3152719"/>
            <a:ext cx="4305221" cy="25717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</a:rPr>
              <a:t>ПОДГОТОВИТЕЛЬНЫЙ ЭТАП</a:t>
            </a:r>
            <a:endParaRPr lang="ru-RU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sz="32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предметно-развивающая среда кабинета</a:t>
            </a:r>
            <a:endParaRPr lang="ru-RU" sz="3200" dirty="0" smtClean="0">
              <a:solidFill>
                <a:srgbClr val="C00000"/>
              </a:solidFill>
            </a:endParaRPr>
          </a:p>
          <a:p>
            <a:endParaRPr lang="ru-RU" dirty="0"/>
          </a:p>
        </p:txBody>
      </p:sp>
      <p:pic>
        <p:nvPicPr>
          <p:cNvPr id="8" name="Рисунок 7" descr="20170220_20141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8597" y="2404610"/>
            <a:ext cx="3143271" cy="2075875"/>
          </a:xfrm>
          <a:prstGeom prst="rect">
            <a:avLst/>
          </a:prstGeom>
        </p:spPr>
      </p:pic>
      <p:pic>
        <p:nvPicPr>
          <p:cNvPr id="9" name="Рисунок 8" descr="20170220_20152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28597" y="4567271"/>
            <a:ext cx="3143272" cy="2096354"/>
          </a:xfrm>
          <a:prstGeom prst="rect">
            <a:avLst/>
          </a:prstGeom>
        </p:spPr>
      </p:pic>
      <p:pic>
        <p:nvPicPr>
          <p:cNvPr id="10" name="Рисунок 9" descr="20170220_200612.jpg"/>
          <p:cNvPicPr>
            <a:picLocks noChangeAspect="1"/>
          </p:cNvPicPr>
          <p:nvPr/>
        </p:nvPicPr>
        <p:blipFill>
          <a:blip r:embed="rId5" cstate="print">
            <a:lum bright="20000" contrast="10000"/>
          </a:blip>
          <a:stretch>
            <a:fillRect/>
          </a:stretch>
        </p:blipFill>
        <p:spPr>
          <a:xfrm rot="5400000">
            <a:off x="2869761" y="3273851"/>
            <a:ext cx="4118857" cy="242889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3074" name="Picture 2" descr="H:\ФОТО  педагог-психолог КОРАБЛИК\ФОТО КАБИНЕТ ПЕДАГОГА-ПСИХОЛОГА\Учебно-методический, дидактический и игровой материал кабинета педагога-психолога для ОВЗ\20170220_200338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328936" y="2428868"/>
            <a:ext cx="2600782" cy="41434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</a:rPr>
              <a:t>ОСНОВНОЙ ЭТАП</a:t>
            </a:r>
            <a:endParaRPr lang="ru-RU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quarter" idx="1"/>
          </p:nvPr>
        </p:nvSpPr>
        <p:spPr>
          <a:xfrm>
            <a:off x="214282" y="1600200"/>
            <a:ext cx="8786874" cy="4495800"/>
          </a:xfrm>
        </p:spPr>
        <p:txBody>
          <a:bodyPr/>
          <a:lstStyle/>
          <a:p>
            <a:pPr>
              <a:buNone/>
            </a:pPr>
            <a:r>
              <a:rPr lang="ru-RU" sz="28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Индивидуальная коррекционно-развивающая работа</a:t>
            </a:r>
            <a:endParaRPr lang="ru-RU" sz="2800" dirty="0" smtClean="0">
              <a:solidFill>
                <a:srgbClr val="C00000"/>
              </a:solidFill>
            </a:endParaRPr>
          </a:p>
          <a:p>
            <a:endParaRPr lang="ru-RU" dirty="0"/>
          </a:p>
        </p:txBody>
      </p:sp>
      <p:pic>
        <p:nvPicPr>
          <p:cNvPr id="7" name="Рисунок 6" descr="20180202_09421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7158" y="4692560"/>
            <a:ext cx="3286148" cy="184845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8" name="Рисунок 7" descr="20180129_102931.jpg"/>
          <p:cNvPicPr>
            <a:picLocks noChangeAspect="1"/>
          </p:cNvPicPr>
          <p:nvPr/>
        </p:nvPicPr>
        <p:blipFill>
          <a:blip r:embed="rId4" cstate="print"/>
          <a:srcRect l="8005" r="15714"/>
          <a:stretch>
            <a:fillRect/>
          </a:stretch>
        </p:blipFill>
        <p:spPr>
          <a:xfrm>
            <a:off x="714348" y="2285992"/>
            <a:ext cx="2643206" cy="214554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4098" name="Picture 2" descr="H:\ФОТО  педагог-психолог КОРАБЛИК\ФОТО КАБИНЕТ ПЕДАГОГА-ПСИХОЛОГА\20180206_09370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5400000">
            <a:off x="5565434" y="3350864"/>
            <a:ext cx="4214842" cy="237084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4099" name="Picture 3" descr="H:\ФОТО  педагог-психолог КОРАБЛИК\ФОТО КАБИНЕТ ПЕДАГОГА-ПСИХОЛОГА\20180212_121135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5400000">
            <a:off x="2960966" y="3325522"/>
            <a:ext cx="4150016" cy="235670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500034" y="6215082"/>
            <a:ext cx="1285884" cy="4286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5">
                    <a:lumMod val="75000"/>
                  </a:schemeClr>
                </a:solidFill>
              </a:rPr>
              <a:t>2021 г.</a:t>
            </a:r>
            <a:endParaRPr lang="ru-RU" sz="28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6" name="Picture 2" descr="C:\Users\PSIHOLOG\Desktop\Documents\DSC_175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1285860"/>
            <a:ext cx="2643206" cy="289375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285720" y="4643446"/>
            <a:ext cx="364333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3">
                    <a:lumMod val="75000"/>
                  </a:schemeClr>
                </a:solidFill>
                <a:latin typeface="Monotype Corsiva" pitchFamily="66" charset="0"/>
              </a:rPr>
              <a:t>Ким </a:t>
            </a:r>
          </a:p>
          <a:p>
            <a:pPr algn="ctr"/>
            <a:r>
              <a:rPr lang="ru-RU" sz="3200" b="1" dirty="0" smtClean="0">
                <a:solidFill>
                  <a:schemeClr val="accent3">
                    <a:lumMod val="75000"/>
                  </a:schemeClr>
                </a:solidFill>
                <a:latin typeface="Monotype Corsiva" pitchFamily="66" charset="0"/>
              </a:rPr>
              <a:t>Ольга  Вячеславовна</a:t>
            </a:r>
            <a:endParaRPr lang="ru-RU" sz="3200" b="1" dirty="0">
              <a:solidFill>
                <a:schemeClr val="accent3">
                  <a:lumMod val="75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857620" y="1071546"/>
            <a:ext cx="5072066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B2B2B2"/>
              </a:buClr>
              <a:defRPr/>
            </a:pP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       ПЕДАГОГ-ПСИХОЛОГ</a:t>
            </a:r>
            <a:endParaRPr lang="ru-RU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accent1">
                  <a:lumMod val="75000"/>
                </a:schemeClr>
              </a:solidFill>
              <a:latin typeface="Comic Sans MS" pitchFamily="66" charset="0"/>
            </a:endParaRPr>
          </a:p>
          <a:p>
            <a:pPr>
              <a:buClr>
                <a:srgbClr val="B2B2B2"/>
              </a:buClr>
              <a:defRPr/>
            </a:pPr>
            <a:endParaRPr lang="ru-RU" sz="800" dirty="0" smtClean="0">
              <a:ln w="12700">
                <a:solidFill>
                  <a:srgbClr val="955617"/>
                </a:solidFill>
                <a:prstDash val="solid"/>
              </a:ln>
              <a:solidFill>
                <a:srgbClr val="FF6600"/>
              </a:solidFill>
              <a:latin typeface="Comic Sans MS" pitchFamily="66" charset="0"/>
            </a:endParaRPr>
          </a:p>
          <a:p>
            <a:pPr>
              <a:buClr>
                <a:srgbClr val="B2B2B2"/>
              </a:buClr>
              <a:defRPr/>
            </a:pPr>
            <a:endParaRPr lang="ru-RU" sz="1000" dirty="0" smtClean="0">
              <a:ln w="12700">
                <a:solidFill>
                  <a:srgbClr val="955617"/>
                </a:solidFill>
                <a:prstDash val="solid"/>
              </a:ln>
              <a:solidFill>
                <a:srgbClr val="993300"/>
              </a:solidFill>
              <a:latin typeface="Comic Sans MS" pitchFamily="66" charset="0"/>
            </a:endParaRPr>
          </a:p>
          <a:p>
            <a:pPr>
              <a:lnSpc>
                <a:spcPct val="150000"/>
              </a:lnSpc>
              <a:buClr>
                <a:srgbClr val="B2B2B2"/>
              </a:buClr>
              <a:defRPr/>
            </a:pPr>
            <a:r>
              <a:rPr lang="ru-RU" dirty="0" smtClean="0">
                <a:ln w="12700">
                  <a:solidFill>
                    <a:srgbClr val="955617"/>
                  </a:solidFill>
                  <a:prstDash val="solid"/>
                </a:ln>
                <a:solidFill>
                  <a:srgbClr val="FF6600"/>
                </a:solidFill>
                <a:latin typeface="Comic Sans MS" pitchFamily="66" charset="0"/>
              </a:rPr>
              <a:t>Стаж педагогической работы: </a:t>
            </a:r>
            <a:r>
              <a:rPr lang="ru-RU" dirty="0" smtClean="0">
                <a:ln w="12700">
                  <a:solidFill>
                    <a:schemeClr val="accent3">
                      <a:lumMod val="75000"/>
                    </a:schemeClr>
                  </a:solidFill>
                  <a:prstDash val="solid"/>
                </a:ln>
                <a:solidFill>
                  <a:schemeClr val="accent3">
                    <a:lumMod val="75000"/>
                  </a:schemeClr>
                </a:solidFill>
                <a:latin typeface="Comic Sans MS" pitchFamily="66" charset="0"/>
              </a:rPr>
              <a:t>12 </a:t>
            </a:r>
            <a:r>
              <a:rPr lang="ru-RU" dirty="0" smtClean="0">
                <a:ln w="12700">
                  <a:solidFill>
                    <a:schemeClr val="accent3">
                      <a:lumMod val="75000"/>
                    </a:schemeClr>
                  </a:solidFill>
                  <a:prstDash val="solid"/>
                </a:ln>
                <a:solidFill>
                  <a:schemeClr val="accent3">
                    <a:lumMod val="75000"/>
                  </a:schemeClr>
                </a:solidFill>
                <a:latin typeface="Comic Sans MS" pitchFamily="66" charset="0"/>
              </a:rPr>
              <a:t>лет</a:t>
            </a:r>
          </a:p>
          <a:p>
            <a:pPr>
              <a:lnSpc>
                <a:spcPct val="150000"/>
              </a:lnSpc>
              <a:buClr>
                <a:srgbClr val="B2B2B2"/>
              </a:buClr>
              <a:defRPr/>
            </a:pPr>
            <a:r>
              <a:rPr lang="ru-RU" dirty="0" smtClean="0">
                <a:ln w="12700">
                  <a:solidFill>
                    <a:srgbClr val="955617"/>
                  </a:solidFill>
                  <a:prstDash val="solid"/>
                </a:ln>
                <a:solidFill>
                  <a:srgbClr val="FF6600"/>
                </a:solidFill>
                <a:latin typeface="Comic Sans MS" pitchFamily="66" charset="0"/>
              </a:rPr>
              <a:t>В должности педагога-психолога: </a:t>
            </a:r>
            <a:r>
              <a:rPr lang="ru-RU" dirty="0" smtClean="0">
                <a:ln w="12700">
                  <a:solidFill>
                    <a:schemeClr val="accent3">
                      <a:lumMod val="75000"/>
                    </a:schemeClr>
                  </a:solidFill>
                  <a:prstDash val="solid"/>
                </a:ln>
                <a:solidFill>
                  <a:schemeClr val="accent3">
                    <a:lumMod val="75000"/>
                  </a:schemeClr>
                </a:solidFill>
                <a:latin typeface="Comic Sans MS" pitchFamily="66" charset="0"/>
              </a:rPr>
              <a:t>7</a:t>
            </a:r>
            <a:r>
              <a:rPr lang="ru-RU" dirty="0" smtClean="0">
                <a:ln w="12700">
                  <a:solidFill>
                    <a:schemeClr val="accent3">
                      <a:lumMod val="75000"/>
                    </a:schemeClr>
                  </a:solidFill>
                  <a:prstDash val="solid"/>
                </a:ln>
                <a:solidFill>
                  <a:schemeClr val="accent3">
                    <a:lumMod val="75000"/>
                  </a:schemeClr>
                </a:solidFill>
                <a:latin typeface="Comic Sans MS" pitchFamily="66" charset="0"/>
              </a:rPr>
              <a:t> </a:t>
            </a:r>
            <a:r>
              <a:rPr lang="ru-RU" dirty="0" smtClean="0">
                <a:ln w="12700">
                  <a:solidFill>
                    <a:schemeClr val="accent3">
                      <a:lumMod val="75000"/>
                    </a:schemeClr>
                  </a:solidFill>
                  <a:prstDash val="solid"/>
                </a:ln>
                <a:solidFill>
                  <a:schemeClr val="accent3">
                    <a:lumMod val="75000"/>
                  </a:schemeClr>
                </a:solidFill>
                <a:latin typeface="Comic Sans MS" pitchFamily="66" charset="0"/>
              </a:rPr>
              <a:t>лет</a:t>
            </a:r>
          </a:p>
          <a:p>
            <a:pPr>
              <a:lnSpc>
                <a:spcPct val="150000"/>
              </a:lnSpc>
              <a:defRPr/>
            </a:pPr>
            <a:r>
              <a:rPr lang="ru-RU" dirty="0" smtClean="0">
                <a:ln w="12700">
                  <a:solidFill>
                    <a:srgbClr val="955617"/>
                  </a:solidFill>
                  <a:prstDash val="solid"/>
                </a:ln>
                <a:solidFill>
                  <a:srgbClr val="FF6600"/>
                </a:solidFill>
                <a:latin typeface="Comic Sans MS" pitchFamily="66" charset="0"/>
              </a:rPr>
              <a:t>Образование: </a:t>
            </a:r>
            <a:r>
              <a:rPr lang="ru-RU" dirty="0" smtClean="0">
                <a:ln w="12700">
                  <a:solidFill>
                    <a:schemeClr val="accent3">
                      <a:lumMod val="75000"/>
                    </a:schemeClr>
                  </a:solidFill>
                  <a:prstDash val="solid"/>
                </a:ln>
                <a:solidFill>
                  <a:schemeClr val="accent3">
                    <a:lumMod val="75000"/>
                  </a:schemeClr>
                </a:solidFill>
                <a:latin typeface="Comic Sans MS" pitchFamily="66" charset="0"/>
              </a:rPr>
              <a:t>высшее</a:t>
            </a:r>
          </a:p>
          <a:p>
            <a:pPr>
              <a:lnSpc>
                <a:spcPct val="150000"/>
              </a:lnSpc>
              <a:defRPr/>
            </a:pPr>
            <a:r>
              <a:rPr lang="ru-RU" dirty="0" smtClean="0">
                <a:ln w="12700">
                  <a:solidFill>
                    <a:srgbClr val="955617"/>
                  </a:solidFill>
                  <a:prstDash val="solid"/>
                </a:ln>
                <a:solidFill>
                  <a:srgbClr val="FF6600"/>
                </a:solidFill>
                <a:latin typeface="Comic Sans MS" pitchFamily="66" charset="0"/>
              </a:rPr>
              <a:t>Закончила: </a:t>
            </a:r>
            <a:r>
              <a:rPr lang="ru-RU" dirty="0" smtClean="0">
                <a:ln w="12700">
                  <a:solidFill>
                    <a:schemeClr val="accent3">
                      <a:lumMod val="75000"/>
                    </a:schemeClr>
                  </a:solidFill>
                  <a:prstDash val="solid"/>
                </a:ln>
                <a:solidFill>
                  <a:schemeClr val="accent3">
                    <a:lumMod val="75000"/>
                  </a:schemeClr>
                </a:solidFill>
                <a:latin typeface="Comic Sans MS" pitchFamily="66" charset="0"/>
              </a:rPr>
              <a:t>ФГБОУ ВПО «</a:t>
            </a:r>
            <a:r>
              <a:rPr lang="ru-RU" dirty="0" err="1" smtClean="0">
                <a:ln w="12700">
                  <a:solidFill>
                    <a:schemeClr val="accent3">
                      <a:lumMod val="75000"/>
                    </a:schemeClr>
                  </a:solidFill>
                  <a:prstDash val="solid"/>
                </a:ln>
                <a:solidFill>
                  <a:schemeClr val="accent3">
                    <a:lumMod val="75000"/>
                  </a:schemeClr>
                </a:solidFill>
                <a:latin typeface="Comic Sans MS" pitchFamily="66" charset="0"/>
              </a:rPr>
              <a:t>Сах</a:t>
            </a:r>
            <a:r>
              <a:rPr lang="ru-RU" dirty="0" smtClean="0">
                <a:ln w="12700">
                  <a:solidFill>
                    <a:schemeClr val="accent3">
                      <a:lumMod val="75000"/>
                    </a:schemeClr>
                  </a:solidFill>
                  <a:prstDash val="solid"/>
                </a:ln>
                <a:solidFill>
                  <a:schemeClr val="accent3">
                    <a:lumMod val="75000"/>
                  </a:schemeClr>
                </a:solidFill>
                <a:latin typeface="Comic Sans MS" pitchFamily="66" charset="0"/>
              </a:rPr>
              <a:t> ГУ</a:t>
            </a:r>
            <a:r>
              <a:rPr lang="ru-RU" dirty="0" smtClean="0">
                <a:ln w="12700">
                  <a:solidFill>
                    <a:schemeClr val="accent3">
                      <a:lumMod val="75000"/>
                    </a:schemeClr>
                  </a:solidFill>
                  <a:prstDash val="solid"/>
                </a:ln>
                <a:solidFill>
                  <a:schemeClr val="accent3">
                    <a:lumMod val="75000"/>
                  </a:schemeClr>
                </a:solidFill>
                <a:latin typeface="Comic Sans MS" pitchFamily="66" charset="0"/>
              </a:rPr>
              <a:t>» </a:t>
            </a:r>
            <a:endParaRPr lang="ru-RU" dirty="0" smtClean="0">
              <a:ln w="12700">
                <a:solidFill>
                  <a:schemeClr val="accent3">
                    <a:lumMod val="75000"/>
                  </a:schemeClr>
                </a:solidFill>
                <a:prstDash val="solid"/>
              </a:ln>
              <a:solidFill>
                <a:schemeClr val="accent3">
                  <a:lumMod val="75000"/>
                </a:schemeClr>
              </a:solidFill>
              <a:latin typeface="Comic Sans MS" pitchFamily="66" charset="0"/>
            </a:endParaRPr>
          </a:p>
          <a:p>
            <a:pPr>
              <a:lnSpc>
                <a:spcPct val="150000"/>
              </a:lnSpc>
              <a:defRPr/>
            </a:pPr>
            <a:r>
              <a:rPr lang="ru-RU" dirty="0" smtClean="0">
                <a:ln w="12700">
                  <a:solidFill>
                    <a:srgbClr val="955617"/>
                  </a:solidFill>
                  <a:prstDash val="solid"/>
                </a:ln>
                <a:solidFill>
                  <a:srgbClr val="FF6600"/>
                </a:solidFill>
                <a:latin typeface="Comic Sans MS" pitchFamily="66" charset="0"/>
              </a:rPr>
              <a:t>по направлению: </a:t>
            </a:r>
            <a:r>
              <a:rPr lang="ru-RU" dirty="0" smtClean="0">
                <a:ln w="12700">
                  <a:solidFill>
                    <a:schemeClr val="accent3">
                      <a:lumMod val="75000"/>
                    </a:schemeClr>
                  </a:solidFill>
                  <a:prstDash val="solid"/>
                </a:ln>
                <a:solidFill>
                  <a:srgbClr val="993300"/>
                </a:solidFill>
                <a:latin typeface="Comic Sans MS" pitchFamily="66" charset="0"/>
              </a:rPr>
              <a:t>Магистр</a:t>
            </a:r>
            <a:r>
              <a:rPr lang="ru-RU" dirty="0" smtClean="0">
                <a:ln w="12700">
                  <a:solidFill>
                    <a:schemeClr val="accent3">
                      <a:lumMod val="75000"/>
                    </a:schemeClr>
                  </a:solidFill>
                  <a:prstDash val="solid"/>
                </a:ln>
                <a:solidFill>
                  <a:srgbClr val="FF6600"/>
                </a:solidFill>
                <a:latin typeface="Comic Sans MS" pitchFamily="66" charset="0"/>
              </a:rPr>
              <a:t> </a:t>
            </a:r>
            <a:endParaRPr lang="ru-RU" dirty="0" smtClean="0">
              <a:ln w="12700">
                <a:solidFill>
                  <a:schemeClr val="accent3">
                    <a:lumMod val="75000"/>
                  </a:schemeClr>
                </a:solidFill>
                <a:prstDash val="solid"/>
              </a:ln>
              <a:solidFill>
                <a:srgbClr val="FF6600"/>
              </a:solidFill>
              <a:latin typeface="Comic Sans MS" pitchFamily="66" charset="0"/>
            </a:endParaRPr>
          </a:p>
          <a:p>
            <a:pPr>
              <a:lnSpc>
                <a:spcPct val="150000"/>
              </a:lnSpc>
              <a:defRPr/>
            </a:pPr>
            <a:r>
              <a:rPr lang="ru-RU" dirty="0" smtClean="0">
                <a:ln w="12700">
                  <a:solidFill>
                    <a:schemeClr val="accent3">
                      <a:lumMod val="75000"/>
                    </a:schemeClr>
                  </a:solidFill>
                  <a:prstDash val="solid"/>
                </a:ln>
                <a:solidFill>
                  <a:srgbClr val="990000"/>
                </a:solidFill>
                <a:latin typeface="Comic Sans MS" pitchFamily="66" charset="0"/>
              </a:rPr>
              <a:t>психолого-педагогического образования</a:t>
            </a:r>
            <a:endParaRPr lang="ru-RU" dirty="0" smtClean="0">
              <a:ln w="12700">
                <a:solidFill>
                  <a:srgbClr val="955617"/>
                </a:solidFill>
                <a:prstDash val="solid"/>
              </a:ln>
              <a:solidFill>
                <a:srgbClr val="FF6600"/>
              </a:solidFill>
              <a:latin typeface="Comic Sans MS" pitchFamily="66" charset="0"/>
            </a:endParaRPr>
          </a:p>
          <a:p>
            <a:pPr>
              <a:lnSpc>
                <a:spcPct val="150000"/>
              </a:lnSpc>
              <a:defRPr/>
            </a:pPr>
            <a:r>
              <a:rPr lang="ru-RU" dirty="0" smtClean="0">
                <a:ln w="12700">
                  <a:solidFill>
                    <a:srgbClr val="955617"/>
                  </a:solidFill>
                  <a:prstDash val="solid"/>
                </a:ln>
                <a:solidFill>
                  <a:srgbClr val="990000"/>
                </a:solidFill>
                <a:latin typeface="Comic Sans MS" pitchFamily="66" charset="0"/>
              </a:rPr>
              <a:t>профиль: </a:t>
            </a:r>
            <a:r>
              <a:rPr lang="ru-RU" dirty="0" smtClean="0">
                <a:ln w="12700">
                  <a:solidFill>
                    <a:schemeClr val="accent3">
                      <a:lumMod val="75000"/>
                    </a:schemeClr>
                  </a:solidFill>
                  <a:prstDash val="solid"/>
                </a:ln>
                <a:solidFill>
                  <a:schemeClr val="accent3">
                    <a:lumMod val="75000"/>
                  </a:schemeClr>
                </a:solidFill>
                <a:latin typeface="Comic Sans MS" pitchFamily="66" charset="0"/>
              </a:rPr>
              <a:t>Инклюзивное </a:t>
            </a:r>
            <a:r>
              <a:rPr lang="ru-RU" dirty="0" smtClean="0">
                <a:ln w="12700">
                  <a:solidFill>
                    <a:schemeClr val="accent3">
                      <a:lumMod val="75000"/>
                    </a:schemeClr>
                  </a:solidFill>
                  <a:prstDash val="solid"/>
                </a:ln>
                <a:solidFill>
                  <a:schemeClr val="accent3">
                    <a:lumMod val="75000"/>
                  </a:schemeClr>
                </a:solidFill>
                <a:latin typeface="Comic Sans MS" pitchFamily="66" charset="0"/>
              </a:rPr>
              <a:t>образование</a:t>
            </a:r>
          </a:p>
          <a:p>
            <a:pPr>
              <a:lnSpc>
                <a:spcPct val="150000"/>
              </a:lnSpc>
              <a:defRPr/>
            </a:pPr>
            <a:r>
              <a:rPr lang="ru-RU" dirty="0" smtClean="0">
                <a:ln w="12700">
                  <a:solidFill>
                    <a:srgbClr val="955617"/>
                  </a:solidFill>
                  <a:prstDash val="solid"/>
                </a:ln>
                <a:solidFill>
                  <a:srgbClr val="990000"/>
                </a:solidFill>
                <a:latin typeface="Comic Sans MS" pitchFamily="66" charset="0"/>
              </a:rPr>
              <a:t>Квалификационная категория: </a:t>
            </a:r>
            <a:r>
              <a:rPr lang="en-US" dirty="0" smtClean="0">
                <a:ln w="12700">
                  <a:solidFill>
                    <a:schemeClr val="accent3">
                      <a:lumMod val="75000"/>
                    </a:schemeClr>
                  </a:solidFill>
                  <a:prstDash val="solid"/>
                </a:ln>
                <a:solidFill>
                  <a:schemeClr val="accent3">
                    <a:lumMod val="75000"/>
                  </a:schemeClr>
                </a:solidFill>
                <a:latin typeface="Comic Sans MS" pitchFamily="66" charset="0"/>
              </a:rPr>
              <a:t>I</a:t>
            </a:r>
            <a:r>
              <a:rPr lang="ru-RU" dirty="0" smtClean="0">
                <a:ln w="12700">
                  <a:solidFill>
                    <a:schemeClr val="accent3">
                      <a:lumMod val="75000"/>
                    </a:schemeClr>
                  </a:solidFill>
                  <a:prstDash val="solid"/>
                </a:ln>
                <a:solidFill>
                  <a:schemeClr val="accent3">
                    <a:lumMod val="75000"/>
                  </a:schemeClr>
                </a:solidFill>
                <a:latin typeface="Comic Sans MS" pitchFamily="66" charset="0"/>
              </a:rPr>
              <a:t> (первая)</a:t>
            </a:r>
            <a:endParaRPr lang="ru-RU" dirty="0">
              <a:ln w="12700">
                <a:solidFill>
                  <a:schemeClr val="accent3">
                    <a:lumMod val="75000"/>
                  </a:schemeClr>
                </a:solidFill>
                <a:prstDash val="solid"/>
              </a:ln>
              <a:solidFill>
                <a:schemeClr val="accent3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</a:rPr>
              <a:t>ОСНОВНОЙ ЭТАП</a:t>
            </a:r>
            <a:endParaRPr lang="ru-RU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quarter" idx="1"/>
          </p:nvPr>
        </p:nvSpPr>
        <p:spPr>
          <a:xfrm>
            <a:off x="214282" y="1600200"/>
            <a:ext cx="8929718" cy="4495800"/>
          </a:xfrm>
        </p:spPr>
        <p:txBody>
          <a:bodyPr/>
          <a:lstStyle/>
          <a:p>
            <a:pPr lvl="0">
              <a:buClr>
                <a:srgbClr val="FEB80A"/>
              </a:buClr>
              <a:buNone/>
            </a:pPr>
            <a:r>
              <a:rPr lang="ru-RU" sz="28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Индивидуальная коррекционно-развивающая работа</a:t>
            </a:r>
            <a:endParaRPr lang="ru-RU" sz="2800" dirty="0" smtClean="0">
              <a:solidFill>
                <a:srgbClr val="C00000"/>
              </a:solidFill>
            </a:endParaRPr>
          </a:p>
          <a:p>
            <a:endParaRPr lang="ru-RU" dirty="0"/>
          </a:p>
        </p:txBody>
      </p:sp>
      <p:pic>
        <p:nvPicPr>
          <p:cNvPr id="11" name="Рисунок 10" descr="20180227_101504.jpg"/>
          <p:cNvPicPr>
            <a:picLocks noChangeAspect="1"/>
          </p:cNvPicPr>
          <p:nvPr/>
        </p:nvPicPr>
        <p:blipFill>
          <a:blip r:embed="rId3" cstate="print"/>
          <a:srcRect l="12500" r="12500"/>
          <a:stretch>
            <a:fillRect/>
          </a:stretch>
        </p:blipFill>
        <p:spPr>
          <a:xfrm rot="5400000">
            <a:off x="-186395" y="2885449"/>
            <a:ext cx="3801747" cy="2571769"/>
          </a:xfrm>
          <a:prstGeom prst="rect">
            <a:avLst/>
          </a:prstGeom>
        </p:spPr>
      </p:pic>
      <p:pic>
        <p:nvPicPr>
          <p:cNvPr id="12" name="Рисунок 11" descr="20180411_101931.jpg"/>
          <p:cNvPicPr>
            <a:picLocks noChangeAspect="1"/>
          </p:cNvPicPr>
          <p:nvPr/>
        </p:nvPicPr>
        <p:blipFill>
          <a:blip r:embed="rId4" cstate="print"/>
          <a:srcRect r="9375"/>
          <a:stretch>
            <a:fillRect/>
          </a:stretch>
        </p:blipFill>
        <p:spPr>
          <a:xfrm rot="5400000">
            <a:off x="5635089" y="2952206"/>
            <a:ext cx="3889402" cy="2414104"/>
          </a:xfrm>
          <a:prstGeom prst="rect">
            <a:avLst/>
          </a:prstGeom>
        </p:spPr>
      </p:pic>
      <p:pic>
        <p:nvPicPr>
          <p:cNvPr id="14" name="Рисунок 13" descr="20180129_103753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5400000">
            <a:off x="2775412" y="2796696"/>
            <a:ext cx="3807489" cy="278608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</a:rPr>
              <a:t>ОСНОВНОЙ ЭТАП</a:t>
            </a:r>
            <a:endParaRPr lang="ru-RU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quarter" idx="1"/>
          </p:nvPr>
        </p:nvSpPr>
        <p:spPr>
          <a:xfrm>
            <a:off x="214282" y="1600200"/>
            <a:ext cx="8929718" cy="4495800"/>
          </a:xfrm>
        </p:spPr>
        <p:txBody>
          <a:bodyPr/>
          <a:lstStyle/>
          <a:p>
            <a:pPr>
              <a:buNone/>
            </a:pPr>
            <a:r>
              <a:rPr lang="ru-RU" sz="28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коррекционно-развивающая работа в старшей группе</a:t>
            </a:r>
            <a:endParaRPr lang="ru-RU" sz="2800" dirty="0" smtClean="0">
              <a:solidFill>
                <a:srgbClr val="C00000"/>
              </a:solidFill>
            </a:endParaRPr>
          </a:p>
          <a:p>
            <a:endParaRPr lang="ru-RU" dirty="0"/>
          </a:p>
        </p:txBody>
      </p:sp>
      <p:pic>
        <p:nvPicPr>
          <p:cNvPr id="10" name="Рисунок 9" descr="20210129_10102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5400000">
            <a:off x="-154815" y="3155155"/>
            <a:ext cx="3524275" cy="2643206"/>
          </a:xfrm>
          <a:prstGeom prst="rect">
            <a:avLst/>
          </a:prstGeom>
        </p:spPr>
      </p:pic>
      <p:pic>
        <p:nvPicPr>
          <p:cNvPr id="11" name="Рисунок 10" descr="20210129_10102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929321" y="4572008"/>
            <a:ext cx="2703097" cy="1967696"/>
          </a:xfrm>
          <a:prstGeom prst="rect">
            <a:avLst/>
          </a:prstGeom>
        </p:spPr>
      </p:pic>
      <p:pic>
        <p:nvPicPr>
          <p:cNvPr id="12" name="Рисунок 11" descr="20210129_101025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214677" y="2500306"/>
            <a:ext cx="2524143" cy="1893107"/>
          </a:xfrm>
          <a:prstGeom prst="rect">
            <a:avLst/>
          </a:prstGeom>
        </p:spPr>
      </p:pic>
      <p:pic>
        <p:nvPicPr>
          <p:cNvPr id="13" name="Рисунок 12" descr="20210129_101025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143239" y="4572008"/>
            <a:ext cx="2619393" cy="1964546"/>
          </a:xfrm>
          <a:prstGeom prst="rect">
            <a:avLst/>
          </a:prstGeom>
        </p:spPr>
      </p:pic>
      <p:pic>
        <p:nvPicPr>
          <p:cNvPr id="14" name="Рисунок 13" descr="20210129_101025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929322" y="2518166"/>
            <a:ext cx="2500330" cy="18752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</a:rPr>
              <a:t>ОСНОВНОЙ ЭТАП</a:t>
            </a:r>
            <a:endParaRPr lang="ru-RU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quarter" idx="1"/>
          </p:nvPr>
        </p:nvSpPr>
        <p:spPr>
          <a:xfrm>
            <a:off x="214282" y="1600200"/>
            <a:ext cx="8929718" cy="4495800"/>
          </a:xfrm>
        </p:spPr>
        <p:txBody>
          <a:bodyPr/>
          <a:lstStyle/>
          <a:p>
            <a:pPr>
              <a:buNone/>
            </a:pPr>
            <a:r>
              <a:rPr lang="ru-RU" sz="28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коррекционно-развивающая работа в старшей группе</a:t>
            </a:r>
            <a:endParaRPr lang="ru-RU" sz="2800" dirty="0" smtClean="0">
              <a:solidFill>
                <a:srgbClr val="C00000"/>
              </a:solidFill>
            </a:endParaRPr>
          </a:p>
          <a:p>
            <a:endParaRPr lang="ru-RU" dirty="0"/>
          </a:p>
        </p:txBody>
      </p:sp>
      <p:pic>
        <p:nvPicPr>
          <p:cNvPr id="9" name="Picture 2" descr="C:\Users\PSIHOLOG\Desktop\Психологическая безопасность в ДОУ\IMG_3644.JPG"/>
          <p:cNvPicPr>
            <a:picLocks noChangeAspect="1" noChangeArrowheads="1"/>
          </p:cNvPicPr>
          <p:nvPr/>
        </p:nvPicPr>
        <p:blipFill>
          <a:blip r:embed="rId3"/>
          <a:srcRect l="6818" t="14058"/>
          <a:stretch>
            <a:fillRect/>
          </a:stretch>
        </p:blipFill>
        <p:spPr bwMode="auto">
          <a:xfrm rot="5400000">
            <a:off x="6309036" y="3120724"/>
            <a:ext cx="3098223" cy="2143140"/>
          </a:xfrm>
          <a:prstGeom prst="rect">
            <a:avLst/>
          </a:prstGeom>
          <a:noFill/>
        </p:spPr>
      </p:pic>
      <p:pic>
        <p:nvPicPr>
          <p:cNvPr id="15" name="Picture 3" descr="C:\Users\PSIHOLOG\Desktop\Психологическая безопасность в ДОУ\IMG_3664.JPG"/>
          <p:cNvPicPr>
            <a:picLocks noChangeAspect="1" noChangeArrowheads="1"/>
          </p:cNvPicPr>
          <p:nvPr/>
        </p:nvPicPr>
        <p:blipFill>
          <a:blip r:embed="rId4"/>
          <a:srcRect b="6667"/>
          <a:stretch>
            <a:fillRect/>
          </a:stretch>
        </p:blipFill>
        <p:spPr bwMode="auto">
          <a:xfrm rot="5400000">
            <a:off x="-317931" y="3461147"/>
            <a:ext cx="3071832" cy="2150283"/>
          </a:xfrm>
          <a:prstGeom prst="rect">
            <a:avLst/>
          </a:prstGeom>
          <a:noFill/>
        </p:spPr>
      </p:pic>
      <p:pic>
        <p:nvPicPr>
          <p:cNvPr id="16" name="Picture 4" descr="C:\Users\PSIHOLOG\Desktop\Психологическая безопасность в ДОУ\IMG_3649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5400000">
            <a:off x="2090525" y="2981517"/>
            <a:ext cx="2706678" cy="2030009"/>
          </a:xfrm>
          <a:prstGeom prst="rect">
            <a:avLst/>
          </a:prstGeom>
          <a:noFill/>
        </p:spPr>
      </p:pic>
      <p:pic>
        <p:nvPicPr>
          <p:cNvPr id="17" name="Picture 5" descr="C:\Users\PSIHOLOG\Desktop\Психологическая безопасность в ДОУ\IMG_3658.JPG"/>
          <p:cNvPicPr>
            <a:picLocks noChangeAspect="1" noChangeArrowheads="1"/>
          </p:cNvPicPr>
          <p:nvPr/>
        </p:nvPicPr>
        <p:blipFill>
          <a:blip r:embed="rId6"/>
          <a:srcRect r="5128"/>
          <a:stretch>
            <a:fillRect/>
          </a:stretch>
        </p:blipFill>
        <p:spPr bwMode="auto">
          <a:xfrm rot="5400000">
            <a:off x="4295178" y="3705822"/>
            <a:ext cx="2643206" cy="20895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</a:rPr>
              <a:t>ОСНОВНОЙ ЭТАП</a:t>
            </a:r>
            <a:endParaRPr lang="ru-RU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quarter" idx="1"/>
          </p:nvPr>
        </p:nvSpPr>
        <p:spPr>
          <a:xfrm>
            <a:off x="214282" y="1600200"/>
            <a:ext cx="8929718" cy="4495800"/>
          </a:xfrm>
        </p:spPr>
        <p:txBody>
          <a:bodyPr/>
          <a:lstStyle/>
          <a:p>
            <a:pPr>
              <a:buNone/>
            </a:pPr>
            <a:r>
              <a:rPr lang="ru-RU" sz="28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коррекционно-развивающая работа в подготовительной к школе группе</a:t>
            </a:r>
            <a:endParaRPr lang="ru-RU" sz="2800" dirty="0" smtClean="0">
              <a:solidFill>
                <a:srgbClr val="C00000"/>
              </a:solidFill>
            </a:endParaRPr>
          </a:p>
          <a:p>
            <a:endParaRPr lang="ru-RU" dirty="0"/>
          </a:p>
        </p:txBody>
      </p:sp>
      <p:pic>
        <p:nvPicPr>
          <p:cNvPr id="8" name="Рисунок 7" descr="20210129_101025.jpg"/>
          <p:cNvPicPr>
            <a:picLocks noChangeAspect="1"/>
          </p:cNvPicPr>
          <p:nvPr/>
        </p:nvPicPr>
        <p:blipFill>
          <a:blip r:embed="rId3" cstate="print"/>
          <a:srcRect t="12121"/>
          <a:stretch>
            <a:fillRect/>
          </a:stretch>
        </p:blipFill>
        <p:spPr>
          <a:xfrm>
            <a:off x="6971332" y="4357694"/>
            <a:ext cx="1978478" cy="2318218"/>
          </a:xfrm>
          <a:prstGeom prst="rect">
            <a:avLst/>
          </a:prstGeom>
        </p:spPr>
      </p:pic>
      <p:pic>
        <p:nvPicPr>
          <p:cNvPr id="10" name="Рисунок 9" descr="20210129_10102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285984" y="3476626"/>
            <a:ext cx="2143140" cy="2857522"/>
          </a:xfrm>
          <a:prstGeom prst="rect">
            <a:avLst/>
          </a:prstGeom>
        </p:spPr>
      </p:pic>
      <p:pic>
        <p:nvPicPr>
          <p:cNvPr id="11" name="Рисунок 10" descr="20210129_101025.jpg"/>
          <p:cNvPicPr>
            <a:picLocks noChangeAspect="1"/>
          </p:cNvPicPr>
          <p:nvPr/>
        </p:nvPicPr>
        <p:blipFill>
          <a:blip r:embed="rId5"/>
          <a:srcRect t="31372"/>
          <a:stretch>
            <a:fillRect/>
          </a:stretch>
        </p:blipFill>
        <p:spPr>
          <a:xfrm>
            <a:off x="142844" y="4869900"/>
            <a:ext cx="2000264" cy="1830309"/>
          </a:xfrm>
          <a:prstGeom prst="rect">
            <a:avLst/>
          </a:prstGeom>
        </p:spPr>
      </p:pic>
      <p:pic>
        <p:nvPicPr>
          <p:cNvPr id="12" name="Рисунок 11" descr="20210129_101025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072330" y="1785926"/>
            <a:ext cx="1768090" cy="2357454"/>
          </a:xfrm>
          <a:prstGeom prst="rect">
            <a:avLst/>
          </a:prstGeom>
        </p:spPr>
      </p:pic>
      <p:pic>
        <p:nvPicPr>
          <p:cNvPr id="13" name="Рисунок 12" descr="20210129_101025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546219" y="2714620"/>
            <a:ext cx="2280543" cy="3000396"/>
          </a:xfrm>
          <a:prstGeom prst="rect">
            <a:avLst/>
          </a:prstGeom>
        </p:spPr>
      </p:pic>
      <p:pic>
        <p:nvPicPr>
          <p:cNvPr id="14" name="Рисунок 13" descr="20210129_101025.jpg"/>
          <p:cNvPicPr>
            <a:picLocks noChangeAspect="1"/>
          </p:cNvPicPr>
          <p:nvPr/>
        </p:nvPicPr>
        <p:blipFill>
          <a:blip r:embed="rId8"/>
          <a:srcRect t="18750"/>
          <a:stretch>
            <a:fillRect/>
          </a:stretch>
        </p:blipFill>
        <p:spPr>
          <a:xfrm>
            <a:off x="214281" y="2643182"/>
            <a:ext cx="1912341" cy="207170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</a:rPr>
              <a:t>ОСНОВНОЙ ЭТАП</a:t>
            </a:r>
            <a:endParaRPr lang="ru-RU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quarter" idx="1"/>
          </p:nvPr>
        </p:nvSpPr>
        <p:spPr>
          <a:xfrm>
            <a:off x="142844" y="1600200"/>
            <a:ext cx="9001156" cy="4495800"/>
          </a:xfrm>
        </p:spPr>
        <p:txBody>
          <a:bodyPr/>
          <a:lstStyle/>
          <a:p>
            <a:pPr>
              <a:buNone/>
            </a:pPr>
            <a:r>
              <a:rPr lang="ru-RU" sz="28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взаимодействие педагога-психолога с родителями</a:t>
            </a:r>
            <a:endParaRPr lang="ru-RU" sz="2800" dirty="0" smtClean="0">
              <a:solidFill>
                <a:srgbClr val="C00000"/>
              </a:solidFill>
            </a:endParaRPr>
          </a:p>
          <a:p>
            <a:endParaRPr lang="ru-RU" dirty="0"/>
          </a:p>
        </p:txBody>
      </p:sp>
      <p:pic>
        <p:nvPicPr>
          <p:cNvPr id="32770" name="Picture 2" descr="H:\ФОТО  педагог-психолог КОРАБЛИК\DSCN825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2357430"/>
            <a:ext cx="2643206" cy="1982405"/>
          </a:xfrm>
          <a:prstGeom prst="rect">
            <a:avLst/>
          </a:prstGeom>
          <a:noFill/>
        </p:spPr>
      </p:pic>
      <p:pic>
        <p:nvPicPr>
          <p:cNvPr id="9" name="Picture 1" descr="C:\Users\Психолог\Desktop\фото\DSCN1432.JPG"/>
          <p:cNvPicPr>
            <a:picLocks noChangeAspect="1" noChangeArrowheads="1"/>
          </p:cNvPicPr>
          <p:nvPr/>
        </p:nvPicPr>
        <p:blipFill>
          <a:blip r:embed="rId4" cstate="print"/>
          <a:srcRect l="22324" t="8263" b="6745"/>
          <a:stretch>
            <a:fillRect/>
          </a:stretch>
        </p:blipFill>
        <p:spPr bwMode="auto">
          <a:xfrm>
            <a:off x="428596" y="4474956"/>
            <a:ext cx="2643206" cy="2169352"/>
          </a:xfrm>
          <a:prstGeom prst="rect">
            <a:avLst/>
          </a:prstGeom>
          <a:noFill/>
        </p:spPr>
      </p:pic>
      <p:pic>
        <p:nvPicPr>
          <p:cNvPr id="12" name="Picture 2" descr="C:\Users\PSIHOLOG\Desktop\Documents\акция -апрель -дари добро-родит собрание ПДН\DSCN9177.JPG"/>
          <p:cNvPicPr>
            <a:picLocks noChangeAspect="1" noChangeArrowheads="1"/>
          </p:cNvPicPr>
          <p:nvPr/>
        </p:nvPicPr>
        <p:blipFill>
          <a:blip r:embed="rId5" cstate="print"/>
          <a:stretch>
            <a:fillRect/>
          </a:stretch>
        </p:blipFill>
        <p:spPr bwMode="auto">
          <a:xfrm>
            <a:off x="3357554" y="2357430"/>
            <a:ext cx="2411032" cy="428628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3" name="Picture 3" descr="C:\Users\Психолог\Desktop\фото\DSCN1388.JPG"/>
          <p:cNvPicPr>
            <a:picLocks noChangeAspect="1" noChangeArrowheads="1"/>
          </p:cNvPicPr>
          <p:nvPr/>
        </p:nvPicPr>
        <p:blipFill>
          <a:blip r:embed="rId6" cstate="print"/>
          <a:srcRect l="51619"/>
          <a:stretch>
            <a:fillRect/>
          </a:stretch>
        </p:blipFill>
        <p:spPr bwMode="auto">
          <a:xfrm>
            <a:off x="6065404" y="2357430"/>
            <a:ext cx="2764696" cy="42862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</a:rPr>
              <a:t>ОСНОВНОЙ ЭТАП</a:t>
            </a:r>
            <a:endParaRPr lang="ru-RU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quarter" idx="1"/>
          </p:nvPr>
        </p:nvSpPr>
        <p:spPr>
          <a:xfrm>
            <a:off x="142844" y="1600200"/>
            <a:ext cx="9001156" cy="4495800"/>
          </a:xfrm>
        </p:spPr>
        <p:txBody>
          <a:bodyPr/>
          <a:lstStyle/>
          <a:p>
            <a:pPr>
              <a:buNone/>
            </a:pPr>
            <a:r>
              <a:rPr lang="ru-RU" sz="32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</a:t>
            </a:r>
            <a:r>
              <a:rPr lang="ru-RU" sz="28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взаимодействие педагога-психолога с родителями</a:t>
            </a:r>
          </a:p>
          <a:p>
            <a:pPr>
              <a:buNone/>
            </a:pPr>
            <a:endParaRPr lang="ru-RU" sz="3200" dirty="0" smtClean="0">
              <a:solidFill>
                <a:srgbClr val="C00000"/>
              </a:solidFill>
            </a:endParaRPr>
          </a:p>
          <a:p>
            <a:endParaRPr lang="ru-RU" dirty="0"/>
          </a:p>
        </p:txBody>
      </p:sp>
      <p:pic>
        <p:nvPicPr>
          <p:cNvPr id="33794" name="Picture 2" descr="H:\ФОТО  педагог-психолог КОРАБЛИК\DSCN8378.JPG"/>
          <p:cNvPicPr>
            <a:picLocks noChangeAspect="1" noChangeArrowheads="1"/>
          </p:cNvPicPr>
          <p:nvPr/>
        </p:nvPicPr>
        <p:blipFill>
          <a:blip r:embed="rId3" cstate="print"/>
          <a:srcRect t="18368" b="16992"/>
          <a:stretch>
            <a:fillRect/>
          </a:stretch>
        </p:blipFill>
        <p:spPr bwMode="auto">
          <a:xfrm>
            <a:off x="214282" y="4786322"/>
            <a:ext cx="3578468" cy="1735101"/>
          </a:xfrm>
          <a:prstGeom prst="rect">
            <a:avLst/>
          </a:prstGeom>
          <a:noFill/>
        </p:spPr>
      </p:pic>
      <p:pic>
        <p:nvPicPr>
          <p:cNvPr id="7" name="Рисунок 6" descr="20180130_162758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643702" y="2571745"/>
            <a:ext cx="2219042" cy="3944963"/>
          </a:xfrm>
          <a:prstGeom prst="rect">
            <a:avLst/>
          </a:prstGeom>
        </p:spPr>
      </p:pic>
      <p:pic>
        <p:nvPicPr>
          <p:cNvPr id="33796" name="Picture 4" descr="H:\ФОТО  педагог-психолог КОРАБЛИК\ФОТО КАБИНЕТ ПЕДАГОГА-ПСИХОЛОГА\Неделя психологии в Кораблике\20160220_125412.jpg"/>
          <p:cNvPicPr>
            <a:picLocks noChangeAspect="1" noChangeArrowheads="1"/>
          </p:cNvPicPr>
          <p:nvPr/>
        </p:nvPicPr>
        <p:blipFill>
          <a:blip r:embed="rId5" cstate="print"/>
          <a:srcRect r="10304" b="10810"/>
          <a:stretch>
            <a:fillRect/>
          </a:stretch>
        </p:blipFill>
        <p:spPr bwMode="auto">
          <a:xfrm>
            <a:off x="285720" y="2571744"/>
            <a:ext cx="3500430" cy="1957882"/>
          </a:xfrm>
          <a:prstGeom prst="rect">
            <a:avLst/>
          </a:prstGeom>
          <a:noFill/>
        </p:spPr>
      </p:pic>
      <p:pic>
        <p:nvPicPr>
          <p:cNvPr id="8" name="Рисунок 7" descr="20180130_162758.jpg"/>
          <p:cNvPicPr>
            <a:picLocks noChangeAspect="1"/>
          </p:cNvPicPr>
          <p:nvPr/>
        </p:nvPicPr>
        <p:blipFill>
          <a:blip r:embed="rId6" cstate="print"/>
          <a:srcRect r="9215"/>
          <a:stretch>
            <a:fillRect/>
          </a:stretch>
        </p:blipFill>
        <p:spPr>
          <a:xfrm rot="5400000">
            <a:off x="3252254" y="3248548"/>
            <a:ext cx="3929090" cy="257548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</a:rPr>
              <a:t>ОСНОВНОЙ ЭТАП</a:t>
            </a:r>
            <a:endParaRPr lang="ru-RU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quarter" idx="1"/>
          </p:nvPr>
        </p:nvSpPr>
        <p:spPr>
          <a:xfrm>
            <a:off x="142844" y="1600200"/>
            <a:ext cx="9001156" cy="4495800"/>
          </a:xfrm>
        </p:spPr>
        <p:txBody>
          <a:bodyPr/>
          <a:lstStyle/>
          <a:p>
            <a:pPr algn="ctr">
              <a:buNone/>
            </a:pPr>
            <a:r>
              <a:rPr lang="ru-RU" sz="32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взаимодействие с педагогическим коллективом</a:t>
            </a:r>
            <a:endParaRPr lang="ru-RU" dirty="0"/>
          </a:p>
        </p:txBody>
      </p:sp>
      <p:pic>
        <p:nvPicPr>
          <p:cNvPr id="34818" name="Picture 2" descr="C:\Users\Dayna1\Desktop\УЧЕБА III семестр 2018\IMG-20190131-WA0006.jp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357158" y="2214554"/>
            <a:ext cx="2961767" cy="2221325"/>
          </a:xfrm>
          <a:prstGeom prst="rect">
            <a:avLst/>
          </a:prstGeom>
          <a:noFill/>
        </p:spPr>
      </p:pic>
      <p:pic>
        <p:nvPicPr>
          <p:cNvPr id="34819" name="Picture 3" descr="C:\Users\Dayna1\Desktop\УЧЕБА III семестр 2018\IMG-20190131-WA001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143636" y="2857496"/>
            <a:ext cx="2786082" cy="3714776"/>
          </a:xfrm>
          <a:prstGeom prst="rect">
            <a:avLst/>
          </a:prstGeom>
          <a:noFill/>
        </p:spPr>
      </p:pic>
      <p:pic>
        <p:nvPicPr>
          <p:cNvPr id="34820" name="Picture 4" descr="C:\Users\Dayna1\Downloads\IMG-20181102-WA0059_resized.jpg"/>
          <p:cNvPicPr>
            <a:picLocks noChangeAspect="1" noChangeArrowheads="1"/>
          </p:cNvPicPr>
          <p:nvPr/>
        </p:nvPicPr>
        <p:blipFill>
          <a:blip r:embed="rId5"/>
          <a:srcRect t="12871" b="35148"/>
          <a:stretch>
            <a:fillRect/>
          </a:stretch>
        </p:blipFill>
        <p:spPr bwMode="auto">
          <a:xfrm>
            <a:off x="214282" y="4572008"/>
            <a:ext cx="3214709" cy="2109668"/>
          </a:xfrm>
          <a:prstGeom prst="rect">
            <a:avLst/>
          </a:prstGeom>
          <a:noFill/>
        </p:spPr>
      </p:pic>
      <p:pic>
        <p:nvPicPr>
          <p:cNvPr id="9" name="Picture 3" descr="H:\ФОТО  педагог-психолог КОРАБЛИК\ФОТО КАБИНЕТ ПЕДАГОГА-ПСИХОЛОГА\Неделя психологии в Кораблике\20160219_142049.jpg"/>
          <p:cNvPicPr>
            <a:picLocks noChangeAspect="1" noChangeArrowheads="1"/>
          </p:cNvPicPr>
          <p:nvPr/>
        </p:nvPicPr>
        <p:blipFill>
          <a:blip r:embed="rId6" cstate="print"/>
          <a:srcRect t="15366" b="16585"/>
          <a:stretch>
            <a:fillRect/>
          </a:stretch>
        </p:blipFill>
        <p:spPr bwMode="auto">
          <a:xfrm>
            <a:off x="3929058" y="2167143"/>
            <a:ext cx="1928826" cy="2333427"/>
          </a:xfrm>
          <a:prstGeom prst="rect">
            <a:avLst/>
          </a:prstGeom>
          <a:noFill/>
        </p:spPr>
      </p:pic>
      <p:pic>
        <p:nvPicPr>
          <p:cNvPr id="25602" name="Picture 2" descr="G:\Оля-психолог\DSCN2586.JPG"/>
          <p:cNvPicPr>
            <a:picLocks noChangeAspect="1" noChangeArrowheads="1"/>
          </p:cNvPicPr>
          <p:nvPr/>
        </p:nvPicPr>
        <p:blipFill>
          <a:blip r:embed="rId7" cstate="print"/>
          <a:srcRect l="21875"/>
          <a:stretch>
            <a:fillRect/>
          </a:stretch>
        </p:blipFill>
        <p:spPr bwMode="auto">
          <a:xfrm>
            <a:off x="3786182" y="4572008"/>
            <a:ext cx="2143108" cy="205737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ЗАКЛЮЧИТЕЛЬНЫЙ ЭТАП</a:t>
            </a:r>
            <a:endParaRPr lang="ru-RU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14282" y="2000240"/>
            <a:ext cx="8929718" cy="5386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20040" lvl="0" indent="-320040" algn="just">
              <a:spcBef>
                <a:spcPts val="700"/>
              </a:spcBef>
              <a:buClr>
                <a:srgbClr val="FEB80A"/>
              </a:buClr>
              <a:buSzPct val="60000"/>
            </a:pPr>
            <a:r>
              <a:rPr lang="ru-RU" sz="2900" b="1" dirty="0" smtClean="0">
                <a:solidFill>
                  <a:schemeClr val="accent5">
                    <a:lumMod val="75000"/>
                  </a:schemeClr>
                </a:solidFill>
              </a:rPr>
              <a:t>Результаты диагностики по методике </a:t>
            </a:r>
            <a:r>
              <a:rPr lang="ru-RU" sz="2000" b="1" dirty="0" smtClean="0">
                <a:solidFill>
                  <a:schemeClr val="accent5">
                    <a:lumMod val="75000"/>
                  </a:schemeClr>
                </a:solidFill>
              </a:rPr>
              <a:t>«</a:t>
            </a:r>
            <a:r>
              <a:rPr lang="ru-RU" sz="2900" b="1" dirty="0" smtClean="0">
                <a:solidFill>
                  <a:schemeClr val="accent5">
                    <a:lumMod val="75000"/>
                  </a:schemeClr>
                </a:solidFill>
              </a:rPr>
              <a:t>Выбери лицо</a:t>
            </a:r>
            <a:r>
              <a:rPr lang="ru-RU" sz="2000" b="1" dirty="0" smtClean="0">
                <a:solidFill>
                  <a:schemeClr val="accent5">
                    <a:lumMod val="75000"/>
                  </a:schemeClr>
                </a:solidFill>
              </a:rPr>
              <a:t>»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500034" y="5643578"/>
            <a:ext cx="807249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1" dirty="0" smtClean="0">
                <a:solidFill>
                  <a:schemeClr val="accent5">
                    <a:lumMod val="75000"/>
                  </a:schemeClr>
                </a:solidFill>
              </a:rPr>
              <a:t>Диаграмма сравнительного анализа уровня тревожности детей </a:t>
            </a:r>
          </a:p>
          <a:p>
            <a:pPr algn="ctr"/>
            <a:r>
              <a:rPr lang="ru-RU" b="1" i="1" dirty="0" smtClean="0">
                <a:solidFill>
                  <a:schemeClr val="accent5">
                    <a:lumMod val="75000"/>
                  </a:schemeClr>
                </a:solidFill>
              </a:rPr>
              <a:t>в группах «до» и «после» коррекционной работы</a:t>
            </a: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</a:rPr>
              <a:t> </a:t>
            </a:r>
          </a:p>
          <a:p>
            <a:pPr algn="ctr"/>
            <a:endParaRPr lang="ru-RU" dirty="0"/>
          </a:p>
        </p:txBody>
      </p:sp>
      <p:graphicFrame>
        <p:nvGraphicFramePr>
          <p:cNvPr id="8" name="Диаграмма 7"/>
          <p:cNvGraphicFramePr/>
          <p:nvPr/>
        </p:nvGraphicFramePr>
        <p:xfrm>
          <a:off x="642910" y="2714620"/>
          <a:ext cx="7572428" cy="27146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ЗАКЛЮЧИТЕЛЬНЫЙ ЭТАП</a:t>
            </a:r>
            <a:endParaRPr lang="ru-RU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14282" y="2000240"/>
            <a:ext cx="8929718" cy="5386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20040" lvl="0" indent="-320040" algn="ctr">
              <a:spcBef>
                <a:spcPts val="700"/>
              </a:spcBef>
              <a:buClr>
                <a:srgbClr val="FEB80A"/>
              </a:buClr>
              <a:buSzPct val="60000"/>
            </a:pPr>
            <a:r>
              <a:rPr lang="ru-RU" sz="2900" b="1" dirty="0" smtClean="0">
                <a:solidFill>
                  <a:schemeClr val="accent5">
                    <a:lumMod val="75000"/>
                  </a:schemeClr>
                </a:solidFill>
              </a:rPr>
              <a:t>Результаты диагностики по методике </a:t>
            </a:r>
            <a:r>
              <a:rPr lang="ru-RU" sz="2000" b="1" dirty="0" smtClean="0">
                <a:solidFill>
                  <a:schemeClr val="accent5">
                    <a:lumMod val="75000"/>
                  </a:schemeClr>
                </a:solidFill>
              </a:rPr>
              <a:t>«</a:t>
            </a:r>
            <a:r>
              <a:rPr lang="ru-RU" sz="2900" b="1" dirty="0" smtClean="0">
                <a:solidFill>
                  <a:schemeClr val="accent5">
                    <a:lumMod val="75000"/>
                  </a:schemeClr>
                </a:solidFill>
              </a:rPr>
              <a:t>Кактус</a:t>
            </a:r>
            <a:r>
              <a:rPr lang="ru-RU" sz="2000" b="1" dirty="0" smtClean="0">
                <a:solidFill>
                  <a:schemeClr val="accent5">
                    <a:lumMod val="75000"/>
                  </a:schemeClr>
                </a:solidFill>
              </a:rPr>
              <a:t>»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500034" y="5715016"/>
            <a:ext cx="807249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1" dirty="0" smtClean="0">
                <a:solidFill>
                  <a:schemeClr val="accent5">
                    <a:lumMod val="75000"/>
                  </a:schemeClr>
                </a:solidFill>
              </a:rPr>
              <a:t>Диаграмма сравнительного анализа уровня агрессивности детей </a:t>
            </a:r>
          </a:p>
          <a:p>
            <a:pPr algn="ctr"/>
            <a:r>
              <a:rPr lang="ru-RU" b="1" i="1" dirty="0" smtClean="0">
                <a:solidFill>
                  <a:schemeClr val="accent5">
                    <a:lumMod val="75000"/>
                  </a:schemeClr>
                </a:solidFill>
              </a:rPr>
              <a:t>в группах «до» и «после» коррекционной работы</a:t>
            </a: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</a:rPr>
              <a:t> </a:t>
            </a:r>
          </a:p>
          <a:p>
            <a:pPr algn="ctr"/>
            <a:endParaRPr lang="ru-RU" dirty="0"/>
          </a:p>
        </p:txBody>
      </p:sp>
      <p:graphicFrame>
        <p:nvGraphicFramePr>
          <p:cNvPr id="6" name="Диаграмма 5"/>
          <p:cNvGraphicFramePr/>
          <p:nvPr/>
        </p:nvGraphicFramePr>
        <p:xfrm>
          <a:off x="785786" y="2643182"/>
          <a:ext cx="7358114" cy="29289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ЗАКЛЮЧИТЕЛЬНЫЙ ЭТАП</a:t>
            </a:r>
            <a:endParaRPr lang="ru-RU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14282" y="2000240"/>
            <a:ext cx="8929718" cy="53860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320040" lvl="0" indent="-320040" algn="ctr">
              <a:spcBef>
                <a:spcPts val="700"/>
              </a:spcBef>
              <a:buClr>
                <a:srgbClr val="FEB80A"/>
              </a:buClr>
              <a:buSzPct val="60000"/>
            </a:pPr>
            <a:r>
              <a:rPr lang="ru-RU" sz="2900" b="1" dirty="0" smtClean="0">
                <a:ln w="11430"/>
                <a:solidFill>
                  <a:schemeClr val="accent5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Результаты диагностики по методике </a:t>
            </a:r>
            <a:r>
              <a:rPr lang="ru-RU" sz="2000" b="1" dirty="0" smtClean="0">
                <a:ln w="11430"/>
                <a:solidFill>
                  <a:schemeClr val="accent5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«</a:t>
            </a:r>
            <a:r>
              <a:rPr lang="ru-RU" sz="2900" b="1" dirty="0" smtClean="0">
                <a:ln w="11430"/>
                <a:solidFill>
                  <a:schemeClr val="accent5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Лесенка</a:t>
            </a:r>
            <a:r>
              <a:rPr lang="ru-RU" sz="2000" b="1" dirty="0" smtClean="0">
                <a:ln w="11430"/>
                <a:solidFill>
                  <a:schemeClr val="accent5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»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571472" y="5715017"/>
            <a:ext cx="800105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1" dirty="0" smtClean="0">
                <a:solidFill>
                  <a:schemeClr val="accent5">
                    <a:lumMod val="75000"/>
                  </a:schemeClr>
                </a:solidFill>
              </a:rPr>
              <a:t>Диаграмма сравнительного анализа уровня самооценки детей </a:t>
            </a:r>
          </a:p>
          <a:p>
            <a:pPr algn="ctr"/>
            <a:r>
              <a:rPr lang="ru-RU" b="1" i="1" dirty="0" smtClean="0">
                <a:solidFill>
                  <a:schemeClr val="accent5">
                    <a:lumMod val="75000"/>
                  </a:schemeClr>
                </a:solidFill>
              </a:rPr>
              <a:t>в группах «до» и «после» коррекционной работы</a:t>
            </a:r>
            <a:endParaRPr lang="ru-RU" b="1" dirty="0" smtClean="0">
              <a:solidFill>
                <a:schemeClr val="accent5">
                  <a:lumMod val="75000"/>
                </a:schemeClr>
              </a:solidFill>
            </a:endParaRPr>
          </a:p>
          <a:p>
            <a:pPr algn="ctr"/>
            <a:endParaRPr lang="ru-RU" dirty="0"/>
          </a:p>
        </p:txBody>
      </p:sp>
      <p:graphicFrame>
        <p:nvGraphicFramePr>
          <p:cNvPr id="8" name="Диаграмма 7"/>
          <p:cNvGraphicFramePr/>
          <p:nvPr/>
        </p:nvGraphicFramePr>
        <p:xfrm>
          <a:off x="642910" y="2643182"/>
          <a:ext cx="7500990" cy="30003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АКТУАЛЬНОСТЬ</a:t>
            </a:r>
            <a:endParaRPr lang="ru-RU" b="1" dirty="0"/>
          </a:p>
        </p:txBody>
      </p:sp>
      <p:sp>
        <p:nvSpPr>
          <p:cNvPr id="3" name="Rectangle 2"/>
          <p:cNvSpPr>
            <a:spLocks noGrp="1"/>
          </p:cNvSpPr>
          <p:nvPr>
            <p:ph sz="quarter" idx="1"/>
          </p:nvPr>
        </p:nvSpPr>
        <p:spPr>
          <a:xfrm>
            <a:off x="2500298" y="1857364"/>
            <a:ext cx="6400800" cy="4786346"/>
          </a:xfrm>
        </p:spPr>
        <p:txBody>
          <a:bodyPr>
            <a:normAutofit fontScale="92500" lnSpcReduction="10000"/>
          </a:bodyPr>
          <a:lstStyle/>
          <a:p>
            <a:pPr marL="0" lvl="1">
              <a:spcBef>
                <a:spcPts val="0"/>
              </a:spcBef>
              <a:buNone/>
            </a:pP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«Детские годы – это горы, с которых река берет начало и где определяет свое направление» </a:t>
            </a:r>
          </a:p>
          <a:p>
            <a:pPr marL="0" lvl="1">
              <a:spcBef>
                <a:spcPts val="0"/>
              </a:spcBef>
              <a:buNone/>
            </a:pPr>
            <a:r>
              <a:rPr lang="ru-RU" sz="2400" b="1" i="1" dirty="0" smtClean="0">
                <a:solidFill>
                  <a:schemeClr val="accent3">
                    <a:lumMod val="50000"/>
                  </a:schemeClr>
                </a:solidFill>
              </a:rPr>
              <a:t>                                                                      Ян Корчак</a:t>
            </a:r>
          </a:p>
          <a:p>
            <a:pPr lvl="1">
              <a:buNone/>
            </a:pPr>
            <a:endParaRPr lang="ru-RU" sz="1300" b="1" i="1" dirty="0" smtClean="0">
              <a:solidFill>
                <a:schemeClr val="accent3">
                  <a:lumMod val="50000"/>
                </a:schemeClr>
              </a:solidFill>
            </a:endParaRPr>
          </a:p>
          <a:p>
            <a:pPr marL="0" lvl="1">
              <a:spcBef>
                <a:spcPts val="0"/>
              </a:spcBef>
              <a:buNone/>
            </a:pPr>
            <a:endParaRPr lang="ru-RU" sz="1300" b="1" i="1" dirty="0" smtClean="0">
              <a:solidFill>
                <a:schemeClr val="accent3">
                  <a:lumMod val="50000"/>
                </a:schemeClr>
              </a:solidFill>
            </a:endParaRPr>
          </a:p>
          <a:p>
            <a:pPr marL="0" lvl="1">
              <a:spcBef>
                <a:spcPts val="0"/>
              </a:spcBef>
              <a:buNone/>
            </a:pP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«Дети – это люди, данные нам на время, и от нас зависит их вера в себя и любовь к миру»</a:t>
            </a:r>
          </a:p>
          <a:p>
            <a:pPr marL="0" lvl="1">
              <a:spcBef>
                <a:spcPts val="0"/>
              </a:spcBef>
              <a:buNone/>
            </a:pPr>
            <a:r>
              <a:rPr lang="ru-RU" sz="2400" i="1" dirty="0" smtClean="0"/>
              <a:t>                                                     </a:t>
            </a:r>
            <a:r>
              <a:rPr lang="ru-RU" sz="2400" b="1" i="1" dirty="0" smtClean="0">
                <a:solidFill>
                  <a:schemeClr val="accent3">
                    <a:lumMod val="50000"/>
                  </a:schemeClr>
                </a:solidFill>
              </a:rPr>
              <a:t>М. </a:t>
            </a:r>
            <a:r>
              <a:rPr lang="ru-RU" sz="2400" b="1" i="1" dirty="0" err="1" smtClean="0">
                <a:solidFill>
                  <a:schemeClr val="accent3">
                    <a:lumMod val="50000"/>
                  </a:schemeClr>
                </a:solidFill>
              </a:rPr>
              <a:t>Монтессори</a:t>
            </a:r>
            <a:endParaRPr lang="ru-RU" sz="2400" b="1" i="1" dirty="0" smtClean="0">
              <a:solidFill>
                <a:schemeClr val="accent3">
                  <a:lumMod val="50000"/>
                </a:schemeClr>
              </a:solidFill>
            </a:endParaRPr>
          </a:p>
          <a:p>
            <a:pPr marL="0" lvl="1">
              <a:spcBef>
                <a:spcPts val="0"/>
              </a:spcBef>
              <a:buNone/>
            </a:pPr>
            <a:endParaRPr lang="ru-RU" sz="2400" b="1" i="1" dirty="0" smtClean="0">
              <a:solidFill>
                <a:schemeClr val="accent3">
                  <a:lumMod val="50000"/>
                </a:schemeClr>
              </a:solidFill>
            </a:endParaRPr>
          </a:p>
          <a:p>
            <a:pPr marL="0" lvl="1">
              <a:spcBef>
                <a:spcPts val="0"/>
              </a:spcBef>
              <a:buNone/>
            </a:pPr>
            <a:endParaRPr lang="ru-RU" sz="2400" b="1" i="1" dirty="0" smtClean="0">
              <a:solidFill>
                <a:schemeClr val="accent3">
                  <a:lumMod val="50000"/>
                </a:schemeClr>
              </a:solidFill>
            </a:endParaRPr>
          </a:p>
          <a:p>
            <a:pPr marL="0" lvl="1">
              <a:spcBef>
                <a:spcPts val="0"/>
              </a:spcBef>
              <a:buNone/>
            </a:pP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«От того, как прошло детство, кто вел ребенка за руку в детские годы, что вошло в его разум и сердце из окружающего мира, - от этого в решающей степени зависит, каким человеком станет сегодняшний малыш»</a:t>
            </a:r>
          </a:p>
          <a:p>
            <a:pPr marL="0" lvl="1" algn="r">
              <a:spcBef>
                <a:spcPts val="0"/>
              </a:spcBef>
              <a:buNone/>
            </a:pPr>
            <a:r>
              <a:rPr lang="ru-RU" sz="2400" b="1" i="1" dirty="0" smtClean="0">
                <a:solidFill>
                  <a:schemeClr val="accent3">
                    <a:lumMod val="50000"/>
                  </a:schemeClr>
                </a:solidFill>
              </a:rPr>
              <a:t>В.А. Сухомлинский</a:t>
            </a:r>
          </a:p>
          <a:p>
            <a:pPr marL="0" lvl="1">
              <a:spcBef>
                <a:spcPts val="0"/>
              </a:spcBef>
              <a:buNone/>
            </a:pPr>
            <a:endParaRPr lang="ru-RU" sz="2400" b="1" dirty="0" smtClean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2052" name="Picture 4" descr="ÐÐ°ÑÑÐ¸Ð½ÐºÐ¸ Ð¿Ð¾ Ð·Ð°Ð¿ÑÐ¾ÑÑ ÑÐ¸ÑÐ°ÑÑ Ð¾ ÑÐ°Ð·Ð²Ð¸ÑÐ¸Ð¸ Ð´ÐµÑÐµÐ¹"/>
          <p:cNvPicPr>
            <a:picLocks noChangeAspect="1" noChangeArrowheads="1"/>
          </p:cNvPicPr>
          <p:nvPr/>
        </p:nvPicPr>
        <p:blipFill>
          <a:blip r:embed="rId3"/>
          <a:srcRect l="52857"/>
          <a:stretch>
            <a:fillRect/>
          </a:stretch>
        </p:blipFill>
        <p:spPr bwMode="auto">
          <a:xfrm>
            <a:off x="357158" y="1785926"/>
            <a:ext cx="1857388" cy="2551550"/>
          </a:xfrm>
          <a:prstGeom prst="rect">
            <a:avLst/>
          </a:prstGeom>
          <a:noFill/>
          <a:ln w="38100">
            <a:solidFill>
              <a:srgbClr val="FFC000"/>
            </a:solidFill>
          </a:ln>
        </p:spPr>
      </p:pic>
      <p:pic>
        <p:nvPicPr>
          <p:cNvPr id="7" name="Picture 4" descr="ÐÐ°ÑÑÐ¸Ð½ÐºÐ¸ Ð¿Ð¾ Ð·Ð°Ð¿ÑÐ¾ÑÑ ÑÐ¸ÑÐ°ÑÑ Ð¾ ÑÐ°Ð·Ð²Ð¸ÑÐ¸Ð¸ Ð´ÐµÑÐµÐ¹"/>
          <p:cNvPicPr>
            <a:picLocks noChangeAspect="1" noChangeArrowheads="1"/>
          </p:cNvPicPr>
          <p:nvPr/>
        </p:nvPicPr>
        <p:blipFill>
          <a:blip r:embed="rId4" cstate="print"/>
          <a:srcRect l="26667"/>
          <a:stretch>
            <a:fillRect/>
          </a:stretch>
        </p:blipFill>
        <p:spPr bwMode="auto">
          <a:xfrm>
            <a:off x="285720" y="4643446"/>
            <a:ext cx="2043128" cy="1857388"/>
          </a:xfrm>
          <a:prstGeom prst="rect">
            <a:avLst/>
          </a:prstGeom>
          <a:noFill/>
          <a:ln w="38100">
            <a:solidFill>
              <a:srgbClr val="FFC0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РЕЗУЛЬТАТЫ</a:t>
            </a:r>
            <a:endParaRPr lang="ru-RU" b="1" dirty="0"/>
          </a:p>
        </p:txBody>
      </p:sp>
      <p:graphicFrame>
        <p:nvGraphicFramePr>
          <p:cNvPr id="9" name="Содержимое 8"/>
          <p:cNvGraphicFramePr>
            <a:graphicFrameLocks noGrp="1"/>
          </p:cNvGraphicFramePr>
          <p:nvPr>
            <p:ph sz="quarter" idx="1"/>
          </p:nvPr>
        </p:nvGraphicFramePr>
        <p:xfrm>
          <a:off x="612775" y="1600200"/>
          <a:ext cx="8153400" cy="36861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Прямоугольник 9"/>
          <p:cNvSpPr/>
          <p:nvPr/>
        </p:nvSpPr>
        <p:spPr>
          <a:xfrm>
            <a:off x="571472" y="5286388"/>
            <a:ext cx="800105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1" dirty="0" smtClean="0">
                <a:solidFill>
                  <a:srgbClr val="993300"/>
                </a:solidFill>
              </a:rPr>
              <a:t>Диаграмма сравнительного анализа средних показателей уровня психологического здоровья детей в дошкольных группах «до» и «после» коррекционной работы</a:t>
            </a:r>
            <a:endParaRPr lang="ru-RU" b="1" dirty="0" smtClean="0">
              <a:solidFill>
                <a:srgbClr val="993300"/>
              </a:solidFill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РЕЗУЛЬТАТЫ</a:t>
            </a:r>
            <a:endParaRPr lang="ru-RU" b="1" dirty="0"/>
          </a:p>
        </p:txBody>
      </p:sp>
      <p:pic>
        <p:nvPicPr>
          <p:cNvPr id="4" name="Picture 3" descr="C:\Users\PSIHOLOG\Desktop\Рисунок2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1785926"/>
            <a:ext cx="2123913" cy="3000396"/>
          </a:xfrm>
          <a:prstGeom prst="rect">
            <a:avLst/>
          </a:prstGeom>
          <a:noFill/>
        </p:spPr>
      </p:pic>
      <p:sp>
        <p:nvSpPr>
          <p:cNvPr id="7" name="Содержимое 6"/>
          <p:cNvSpPr>
            <a:spLocks noGrp="1"/>
          </p:cNvSpPr>
          <p:nvPr>
            <p:ph sz="quarter" idx="1"/>
          </p:nvPr>
        </p:nvSpPr>
        <p:spPr>
          <a:xfrm>
            <a:off x="2428860" y="1714488"/>
            <a:ext cx="6408626" cy="45748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800" b="1" i="0" u="none" strike="noStrike" kern="0" cap="none" spc="0" normalizeH="0" baseline="0" noProof="0" dirty="0" smtClean="0">
              <a:ln w="1905"/>
              <a:solidFill>
                <a:srgbClr val="F79646">
                  <a:lumMod val="50000"/>
                </a:srgb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uLnTx/>
              <a:uFillTx/>
              <a:latin typeface="Times New Roman"/>
              <a:ea typeface="Times New Roman"/>
            </a:endParaRPr>
          </a:p>
          <a:p>
            <a:pPr marL="0" marR="0" lvl="0" indent="0" algn="just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v"/>
              <a:tabLst/>
              <a:defRPr/>
            </a:pPr>
            <a:r>
              <a:rPr kumimoji="0" lang="ru-RU" sz="1800" b="1" i="0" u="none" strike="noStrike" kern="0" cap="none" spc="0" normalizeH="0" baseline="0" noProof="0" dirty="0" smtClean="0">
                <a:ln w="1905"/>
                <a:solidFill>
                  <a:srgbClr val="C0504D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Times New Roman CYR"/>
                <a:ea typeface="Times New Roman"/>
              </a:rPr>
              <a:t>  Участие во </a:t>
            </a:r>
            <a:r>
              <a:rPr kumimoji="0" lang="en-US" sz="1800" b="1" i="0" u="none" strike="noStrike" kern="0" cap="none" spc="0" normalizeH="0" baseline="0" noProof="0" dirty="0" smtClean="0">
                <a:ln w="1905"/>
                <a:solidFill>
                  <a:srgbClr val="C0504D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Times New Roman CYR"/>
                <a:ea typeface="Times New Roman"/>
              </a:rPr>
              <a:t>II</a:t>
            </a:r>
            <a:r>
              <a:rPr kumimoji="0" lang="ru-RU" sz="1800" b="1" i="0" u="none" strike="noStrike" kern="0" cap="none" spc="0" normalizeH="0" baseline="0" noProof="0" dirty="0" smtClean="0">
                <a:ln w="1905"/>
                <a:solidFill>
                  <a:srgbClr val="C0504D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Times New Roman CYR"/>
                <a:ea typeface="Times New Roman"/>
              </a:rPr>
              <a:t> международной научной конференции «Человек в современном мире: кризис и глобализация» (заочное участие).</a:t>
            </a:r>
          </a:p>
          <a:p>
            <a:pPr marL="0" marR="0" lvl="0" indent="0" algn="just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800" b="1" i="0" u="none" strike="noStrike" kern="0" cap="none" spc="0" normalizeH="0" baseline="0" noProof="0" dirty="0" smtClean="0">
              <a:ln w="1905"/>
              <a:solidFill>
                <a:srgbClr val="C0504D">
                  <a:lumMod val="75000"/>
                </a:srgb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uLnTx/>
              <a:uFillTx/>
              <a:latin typeface="Times New Roman CYR"/>
              <a:ea typeface="Times New Roman"/>
            </a:endParaRPr>
          </a:p>
          <a:p>
            <a:pPr marL="0" marR="0" lvl="0" indent="0" algn="just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v"/>
              <a:tabLst/>
              <a:defRPr/>
            </a:pPr>
            <a:r>
              <a:rPr kumimoji="0" lang="ru-RU" sz="1800" b="1" i="0" u="none" strike="noStrike" kern="0" cap="none" spc="0" normalizeH="0" baseline="0" noProof="0" dirty="0" smtClean="0">
                <a:ln w="1905"/>
                <a:solidFill>
                  <a:srgbClr val="C0504D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Times New Roman CYR"/>
                <a:ea typeface="Times New Roman"/>
              </a:rPr>
              <a:t>  Статья: Ким О.В., </a:t>
            </a:r>
            <a:r>
              <a:rPr kumimoji="0" lang="ru-RU" sz="1800" b="1" i="0" u="none" strike="noStrike" kern="0" cap="none" spc="0" normalizeH="0" baseline="0" noProof="0" dirty="0" err="1" smtClean="0">
                <a:ln w="1905"/>
                <a:solidFill>
                  <a:srgbClr val="C0504D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Times New Roman CYR"/>
                <a:ea typeface="Times New Roman"/>
              </a:rPr>
              <a:t>Афанасенкова</a:t>
            </a:r>
            <a:r>
              <a:rPr kumimoji="0" lang="ru-RU" sz="1800" b="1" i="0" u="none" strike="noStrike" kern="0" cap="none" spc="0" normalizeH="0" baseline="0" noProof="0" dirty="0" smtClean="0">
                <a:ln w="1905"/>
                <a:solidFill>
                  <a:srgbClr val="C0504D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Times New Roman CYR"/>
                <a:ea typeface="Times New Roman"/>
              </a:rPr>
              <a:t> Е.Л. Психологическое здоровье детей как основа социального благополучия формирующейся личности // Человек в современном мире: кризис и глобализация. Международная междисциплинарная коллективная монография. / Сост., ред. M. </a:t>
            </a:r>
            <a:r>
              <a:rPr kumimoji="0" lang="ru-RU" sz="1800" b="1" i="0" u="none" strike="noStrike" kern="0" cap="none" spc="0" normalizeH="0" baseline="0" noProof="0" dirty="0" err="1" smtClean="0">
                <a:ln w="1905"/>
                <a:solidFill>
                  <a:srgbClr val="C0504D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Times New Roman CYR"/>
                <a:ea typeface="Times New Roman"/>
              </a:rPr>
              <a:t>le</a:t>
            </a:r>
            <a:r>
              <a:rPr kumimoji="0" lang="ru-RU" sz="1800" b="1" i="0" u="none" strike="noStrike" kern="0" cap="none" spc="0" normalizeH="0" baseline="0" noProof="0" dirty="0" smtClean="0">
                <a:ln w="1905"/>
                <a:solidFill>
                  <a:srgbClr val="C0504D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Times New Roman CYR"/>
                <a:ea typeface="Times New Roman"/>
              </a:rPr>
              <a:t> </a:t>
            </a:r>
            <a:r>
              <a:rPr kumimoji="0" lang="ru-RU" sz="1800" b="1" i="0" u="none" strike="noStrike" kern="0" cap="none" spc="0" normalizeH="0" baseline="0" noProof="0" dirty="0" err="1" smtClean="0">
                <a:ln w="1905"/>
                <a:solidFill>
                  <a:srgbClr val="C0504D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Times New Roman CYR"/>
                <a:ea typeface="Times New Roman"/>
              </a:rPr>
              <a:t>Chanceaux</a:t>
            </a:r>
            <a:r>
              <a:rPr kumimoji="0" lang="ru-RU" sz="1800" b="1" i="0" u="none" strike="noStrike" kern="0" cap="none" spc="0" normalizeH="0" baseline="0" noProof="0" dirty="0" smtClean="0">
                <a:ln w="1905"/>
                <a:solidFill>
                  <a:srgbClr val="C0504D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Times New Roman CYR"/>
                <a:ea typeface="Times New Roman"/>
              </a:rPr>
              <a:t>, И.Э. Соколовская. – М.: Энциклопедист-Максимум, 2020. – С. 400 – 409.</a:t>
            </a:r>
          </a:p>
          <a:p>
            <a:pPr marL="0" marR="0" lvl="0" indent="0" algn="just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800" b="1" i="0" u="none" strike="noStrike" kern="0" cap="none" spc="0" normalizeH="0" baseline="0" noProof="0" dirty="0" smtClean="0">
              <a:ln w="1905"/>
              <a:solidFill>
                <a:srgbClr val="C0504D">
                  <a:lumMod val="75000"/>
                </a:srgb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uLnTx/>
              <a:uFillTx/>
              <a:latin typeface="Times New Roman CYR"/>
              <a:ea typeface="Times New Roman"/>
            </a:endParaRPr>
          </a:p>
          <a:p>
            <a:pPr marL="0" marR="0" lvl="0" indent="0" algn="just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v"/>
              <a:tabLst/>
              <a:defRPr/>
            </a:pPr>
            <a:r>
              <a:rPr kumimoji="0" lang="ru-RU" sz="1800" b="1" i="0" u="none" strike="noStrike" kern="0" cap="none" spc="0" normalizeH="0" baseline="0" noProof="0" dirty="0" smtClean="0">
                <a:ln w="1905"/>
                <a:solidFill>
                  <a:srgbClr val="C0504D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Times New Roman CYR"/>
                <a:ea typeface="Times New Roman"/>
              </a:rPr>
              <a:t>  Монография </a:t>
            </a:r>
            <a:r>
              <a:rPr kumimoji="0" lang="ru-RU" sz="1800" b="1" i="0" u="none" strike="noStrike" kern="0" cap="none" spc="0" normalizeH="0" baseline="0" noProof="0" dirty="0" err="1" smtClean="0">
                <a:ln w="1905"/>
                <a:solidFill>
                  <a:srgbClr val="C0504D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Times New Roman CYR"/>
                <a:ea typeface="Times New Roman"/>
              </a:rPr>
              <a:t>проринцована</a:t>
            </a:r>
            <a:r>
              <a:rPr kumimoji="0" lang="ru-RU" sz="1800" b="1" i="0" u="none" strike="noStrike" kern="0" cap="none" spc="0" normalizeH="0" baseline="0" noProof="0" dirty="0" smtClean="0">
                <a:ln w="1905"/>
                <a:solidFill>
                  <a:srgbClr val="C0504D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Times New Roman CYR"/>
                <a:ea typeface="Times New Roman"/>
              </a:rPr>
              <a:t>, ссылка на РИНЦ в </a:t>
            </a:r>
            <a:r>
              <a:rPr kumimoji="0" lang="ru-RU" sz="1800" b="1" i="0" u="none" strike="noStrike" kern="0" cap="none" spc="0" normalizeH="0" baseline="0" noProof="0" dirty="0" err="1" smtClean="0">
                <a:ln w="1905"/>
                <a:solidFill>
                  <a:srgbClr val="C0504D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Times New Roman CYR"/>
                <a:ea typeface="Times New Roman"/>
              </a:rPr>
              <a:t>елайбрари</a:t>
            </a:r>
            <a:r>
              <a:rPr kumimoji="0" lang="ru-RU" sz="1800" b="1" i="0" u="none" strike="noStrike" kern="0" cap="none" spc="0" normalizeH="0" baseline="0" noProof="0" dirty="0" smtClean="0">
                <a:ln w="1905"/>
                <a:solidFill>
                  <a:srgbClr val="C0504D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Times New Roman CYR"/>
                <a:ea typeface="Times New Roman"/>
              </a:rPr>
              <a:t>: </a:t>
            </a:r>
            <a:r>
              <a:rPr kumimoji="0" lang="ru-RU" sz="1800" b="1" i="0" u="none" strike="noStrike" kern="0" cap="none" spc="0" normalizeH="0" baseline="0" noProof="0" dirty="0" smtClean="0">
                <a:ln w="1905">
                  <a:solidFill>
                    <a:schemeClr val="accent4">
                      <a:lumMod val="50000"/>
                    </a:schemeClr>
                  </a:solidFill>
                </a:ln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Times New Roman CYR"/>
                <a:ea typeface="Times New Roman"/>
                <a:hlinkClick r:id="rId4"/>
              </a:rPr>
              <a:t>https://elibrary.ru/item.asp?id=44322929</a:t>
            </a:r>
            <a:r>
              <a:rPr kumimoji="0" lang="ru-RU" sz="1800" b="1" i="0" u="none" strike="noStrike" kern="0" cap="none" spc="0" normalizeH="0" baseline="0" noProof="0" dirty="0" smtClean="0">
                <a:ln w="1905">
                  <a:solidFill>
                    <a:schemeClr val="accent4">
                      <a:lumMod val="50000"/>
                    </a:schemeClr>
                  </a:solidFill>
                </a:ln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Times New Roman CYR"/>
                <a:ea typeface="Times New Roman"/>
              </a:rPr>
              <a:t> </a:t>
            </a:r>
          </a:p>
          <a:p>
            <a:pPr marL="0" marR="0" lvl="0" indent="0" algn="just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v"/>
              <a:tabLst/>
              <a:defRPr/>
            </a:pPr>
            <a:endParaRPr kumimoji="0" lang="ru-RU" sz="2400" b="1" i="0" u="none" strike="noStrike" kern="0" cap="none" spc="0" normalizeH="0" baseline="0" noProof="0" dirty="0" smtClean="0">
              <a:ln w="1905"/>
              <a:solidFill>
                <a:srgbClr val="996633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uLnTx/>
              <a:uFillTx/>
              <a:latin typeface="Times New Roman CYR"/>
              <a:ea typeface="Times New Roman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ВЫВОДЫ</a:t>
            </a:r>
            <a:endParaRPr lang="ru-RU" b="1" dirty="0"/>
          </a:p>
        </p:txBody>
      </p:sp>
      <p:sp>
        <p:nvSpPr>
          <p:cNvPr id="3" name="Rectangle 2"/>
          <p:cNvSpPr>
            <a:spLocks noGrp="1"/>
          </p:cNvSpPr>
          <p:nvPr>
            <p:ph sz="quarter" idx="1"/>
          </p:nvPr>
        </p:nvSpPr>
        <p:spPr>
          <a:xfrm>
            <a:off x="2786050" y="1714488"/>
            <a:ext cx="6143668" cy="2643206"/>
          </a:xfrm>
        </p:spPr>
        <p:txBody>
          <a:bodyPr>
            <a:normAutofit fontScale="77500" lnSpcReduction="20000"/>
          </a:bodyPr>
          <a:lstStyle/>
          <a:p>
            <a:pPr>
              <a:spcBef>
                <a:spcPct val="20000"/>
              </a:spcBef>
              <a:buClr>
                <a:schemeClr val="folHlink"/>
              </a:buClr>
              <a:buSzPct val="90000"/>
              <a:buFont typeface="Wingdings" pitchFamily="2" charset="2"/>
              <a:buChar char="v"/>
            </a:pPr>
            <a:r>
              <a:rPr lang="ru-RU" sz="3600" b="1" dirty="0" smtClean="0">
                <a:solidFill>
                  <a:srgbClr val="491703"/>
                </a:solidFill>
                <a:latin typeface="Monotype Corsiva" pitchFamily="66" charset="0"/>
              </a:rPr>
              <a:t>Использование активных и интерактивных форм работы с детьми в рамках реализации программы </a:t>
            </a:r>
            <a:r>
              <a:rPr lang="ru-RU" sz="3600" b="1" dirty="0" smtClean="0">
                <a:solidFill>
                  <a:srgbClr val="FF0000"/>
                </a:solidFill>
                <a:latin typeface="Monotype Corsiva" pitchFamily="66" charset="0"/>
              </a:rPr>
              <a:t>«Тропинка к своему  Я» </a:t>
            </a:r>
            <a:r>
              <a:rPr lang="ru-RU" sz="3600" b="1" dirty="0" smtClean="0">
                <a:solidFill>
                  <a:srgbClr val="491703"/>
                </a:solidFill>
                <a:latin typeface="Monotype Corsiva" pitchFamily="66" charset="0"/>
              </a:rPr>
              <a:t>влияет на положительную динамику уровня психологического здоровья и повышение  их социального благополучия.</a:t>
            </a:r>
          </a:p>
        </p:txBody>
      </p:sp>
      <p:pic>
        <p:nvPicPr>
          <p:cNvPr id="4" name="Рисунок 3" descr="Маленькая личность - большие возможности.jpg"/>
          <p:cNvPicPr>
            <a:picLocks noChangeAspect="1"/>
          </p:cNvPicPr>
          <p:nvPr/>
        </p:nvPicPr>
        <p:blipFill>
          <a:blip r:embed="rId3" cstate="print"/>
          <a:srcRect l="14062" r="12500"/>
          <a:stretch>
            <a:fillRect/>
          </a:stretch>
        </p:blipFill>
        <p:spPr>
          <a:xfrm>
            <a:off x="214282" y="1714488"/>
            <a:ext cx="2434148" cy="2286016"/>
          </a:xfrm>
          <a:prstGeom prst="rect">
            <a:avLst/>
          </a:prstGeom>
          <a:solidFill>
            <a:schemeClr val="accent2"/>
          </a:solidFill>
          <a:ln w="38100">
            <a:solidFill>
              <a:srgbClr val="FFC000"/>
            </a:solidFill>
          </a:ln>
        </p:spPr>
      </p:pic>
      <p:sp>
        <p:nvSpPr>
          <p:cNvPr id="5" name="Прямоугольник 4"/>
          <p:cNvSpPr/>
          <p:nvPr/>
        </p:nvSpPr>
        <p:spPr>
          <a:xfrm>
            <a:off x="285720" y="4214818"/>
            <a:ext cx="8429684" cy="25053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buFont typeface="Wingdings" pitchFamily="2" charset="2"/>
              <a:buChar char="v"/>
            </a:pPr>
            <a:r>
              <a:rPr lang="ru-RU" sz="2800" b="1" dirty="0" smtClean="0">
                <a:solidFill>
                  <a:srgbClr val="491703"/>
                </a:solidFill>
                <a:latin typeface="Monotype Corsiva" pitchFamily="66" charset="0"/>
              </a:rPr>
              <a:t> Объединение разнообразных методов и приемов в единое целое в процессе комплексной психолого-педагогической поддержки ребенка позволяет решать развивающие, профилактические и коррекционные задачи программы; включение множества полифункциональных упражнений оказывает на разных детей различное воздействие.</a:t>
            </a:r>
            <a:endParaRPr lang="ru-RU" sz="28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>
          <a:xfrm>
            <a:off x="571472" y="142852"/>
            <a:ext cx="8153400" cy="990600"/>
          </a:xfrm>
        </p:spPr>
        <p:txBody>
          <a:bodyPr>
            <a:normAutofit/>
          </a:bodyPr>
          <a:lstStyle/>
          <a:p>
            <a:r>
              <a:rPr lang="ru-RU" b="1" dirty="0" smtClean="0"/>
              <a:t>ПСИХОЛОГИЧЕСКОЕ ЗДОРОВЬЕ</a:t>
            </a:r>
          </a:p>
        </p:txBody>
      </p:sp>
      <p:sp>
        <p:nvSpPr>
          <p:cNvPr id="3" name="Rectangle 2"/>
          <p:cNvSpPr>
            <a:spLocks noGrp="1"/>
          </p:cNvSpPr>
          <p:nvPr>
            <p:ph sz="quarter" idx="1"/>
          </p:nvPr>
        </p:nvSpPr>
        <p:spPr>
          <a:xfrm>
            <a:off x="285720" y="1785926"/>
            <a:ext cx="8572560" cy="4929222"/>
          </a:xfrm>
        </p:spPr>
        <p:txBody>
          <a:bodyPr>
            <a:normAutofit fontScale="85000" lnSpcReduction="20000"/>
          </a:bodyPr>
          <a:lstStyle/>
          <a:p>
            <a:pPr marL="0">
              <a:buNone/>
            </a:pPr>
            <a:r>
              <a:rPr lang="ru-RU" b="1" dirty="0" smtClean="0"/>
              <a:t>С.А. Сысоева </a:t>
            </a:r>
            <a:r>
              <a:rPr lang="ru-RU" dirty="0" smtClean="0"/>
              <a:t>(</a:t>
            </a:r>
            <a:r>
              <a:rPr lang="ru-RU" dirty="0" err="1" smtClean="0"/>
              <a:t>психолого-акмеологический</a:t>
            </a:r>
            <a:r>
              <a:rPr lang="ru-RU" dirty="0" smtClean="0"/>
              <a:t> подход) понимает под психологическим здоровьем показатель социально-психологического аспекта образа жизни индивида, степень оценки им своего социального благополучия, уровня и качества жизни, удовлетворения своих потребностей и реализации жизненных планов.</a:t>
            </a:r>
          </a:p>
          <a:p>
            <a:pPr marL="0">
              <a:buNone/>
            </a:pPr>
            <a:endParaRPr lang="ru-RU" dirty="0" smtClean="0"/>
          </a:p>
          <a:p>
            <a:pPr marL="0">
              <a:buNone/>
            </a:pPr>
            <a:r>
              <a:rPr lang="ru-RU" b="1" dirty="0" smtClean="0"/>
              <a:t>В.С. Мухина, О.В. </a:t>
            </a:r>
            <a:r>
              <a:rPr lang="ru-RU" b="1" dirty="0" err="1" smtClean="0"/>
              <a:t>Хухлаева</a:t>
            </a:r>
            <a:r>
              <a:rPr lang="ru-RU" b="1" dirty="0" smtClean="0"/>
              <a:t>, Т.Н. </a:t>
            </a:r>
            <a:r>
              <a:rPr lang="ru-RU" b="1" dirty="0" err="1" smtClean="0"/>
              <a:t>Счастная</a:t>
            </a:r>
            <a:r>
              <a:rPr lang="ru-RU" b="1" dirty="0" smtClean="0"/>
              <a:t>, Н.С. Маркова</a:t>
            </a:r>
            <a:r>
              <a:rPr lang="ru-RU" dirty="0" smtClean="0"/>
              <a:t> (феноменологический подход) трактуют эту дефиницию как процесс непрерывного развития личности, способной изменять тип своего взаимодействия с окружающей средой через все уровни развития психики и сознания, что предполагает гармонию между умением человека адаптироваться к среде и умением адаптировать среду к своим потребностями.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>
          <a:xfrm>
            <a:off x="571472" y="142852"/>
            <a:ext cx="8153400" cy="99060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КРИТЕРИИ </a:t>
            </a:r>
            <a:br>
              <a:rPr lang="ru-RU" b="1" dirty="0" smtClean="0"/>
            </a:br>
            <a:r>
              <a:rPr lang="ru-RU" b="1" dirty="0" smtClean="0"/>
              <a:t>ПСИХОЛОГИЧЕСКОГО ЗДОРОВЬЯ</a:t>
            </a:r>
          </a:p>
        </p:txBody>
      </p:sp>
      <p:sp>
        <p:nvSpPr>
          <p:cNvPr id="3" name="Rectangle 2"/>
          <p:cNvSpPr>
            <a:spLocks noGrp="1"/>
          </p:cNvSpPr>
          <p:nvPr>
            <p:ph sz="quarter" idx="1"/>
          </p:nvPr>
        </p:nvSpPr>
        <p:spPr>
          <a:xfrm>
            <a:off x="285720" y="1785926"/>
            <a:ext cx="8572560" cy="4714908"/>
          </a:xfrm>
        </p:spPr>
        <p:txBody>
          <a:bodyPr>
            <a:normAutofit/>
          </a:bodyPr>
          <a:lstStyle/>
          <a:p>
            <a:pPr>
              <a:buClr>
                <a:srgbClr val="006699"/>
              </a:buClr>
              <a:buSzPct val="65000"/>
              <a:buFont typeface="Wingdings" pitchFamily="2" charset="2"/>
              <a:buChar char="v"/>
            </a:pPr>
            <a:r>
              <a:rPr lang="ru-RU" dirty="0" smtClean="0"/>
              <a:t> позитивное самоощущение (позитивный эмоциональный фон настроения)</a:t>
            </a:r>
          </a:p>
          <a:p>
            <a:pPr>
              <a:buClr>
                <a:srgbClr val="006699"/>
              </a:buClr>
              <a:buSzPct val="65000"/>
              <a:buFont typeface="Wingdings" pitchFamily="2" charset="2"/>
              <a:buChar char="v"/>
            </a:pPr>
            <a:r>
              <a:rPr lang="ru-RU" dirty="0" smtClean="0"/>
              <a:t>  высокий уровень развития рефлексии</a:t>
            </a:r>
          </a:p>
          <a:p>
            <a:pPr>
              <a:buClr>
                <a:srgbClr val="006699"/>
              </a:buClr>
              <a:buSzPct val="65000"/>
              <a:buFont typeface="Wingdings" pitchFamily="2" charset="2"/>
              <a:buChar char="v"/>
            </a:pPr>
            <a:r>
              <a:rPr lang="ru-RU" dirty="0" smtClean="0"/>
              <a:t>  успешное прохождение возрастных кризисов</a:t>
            </a:r>
          </a:p>
          <a:p>
            <a:pPr>
              <a:buClr>
                <a:srgbClr val="006699"/>
              </a:buClr>
              <a:buSzPct val="65000"/>
              <a:buFont typeface="Wingdings" pitchFamily="2" charset="2"/>
              <a:buChar char="v"/>
            </a:pPr>
            <a:r>
              <a:rPr lang="ru-RU" dirty="0" smtClean="0"/>
              <a:t>  </a:t>
            </a:r>
            <a:r>
              <a:rPr lang="ru-RU" dirty="0" err="1" smtClean="0"/>
              <a:t>адаптированость</a:t>
            </a:r>
            <a:r>
              <a:rPr lang="ru-RU" dirty="0" smtClean="0"/>
              <a:t> к социуму (умение приспосабливаться к изменяющимся условиям)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73050"/>
            <a:ext cx="8472518" cy="86995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</a:rPr>
              <a:t>ПРОГРАММА «Тропинка к своему Я»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571736" y="1752600"/>
            <a:ext cx="6191264" cy="51054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ОСНОВНЫЕ НАПРАВЛЕНИЯ:</a:t>
            </a:r>
          </a:p>
          <a:p>
            <a:endParaRPr lang="ru-RU" sz="800" dirty="0" smtClean="0">
              <a:latin typeface="+mj-lt"/>
            </a:endParaRPr>
          </a:p>
          <a:p>
            <a:pPr indent="0">
              <a:buNone/>
            </a:pPr>
            <a:r>
              <a:rPr lang="ru-RU" sz="2000" b="1" dirty="0" err="1" smtClean="0">
                <a:latin typeface="+mj-lt"/>
              </a:rPr>
              <a:t>Аксиологическое</a:t>
            </a:r>
            <a:r>
              <a:rPr lang="ru-RU" sz="2000" dirty="0" smtClean="0">
                <a:latin typeface="+mj-lt"/>
              </a:rPr>
              <a:t>  предполагает формирование умения принимать самого себя и других людей.</a:t>
            </a:r>
          </a:p>
          <a:p>
            <a:pPr indent="0">
              <a:buNone/>
            </a:pPr>
            <a:r>
              <a:rPr lang="ru-RU" sz="2000" b="1" dirty="0" smtClean="0">
                <a:latin typeface="+mj-lt"/>
              </a:rPr>
              <a:t>Инструментальное</a:t>
            </a:r>
            <a:r>
              <a:rPr lang="ru-RU" sz="2000" dirty="0" smtClean="0">
                <a:latin typeface="+mj-lt"/>
              </a:rPr>
              <a:t> требует формирования личностной рефлексии; </a:t>
            </a:r>
          </a:p>
          <a:p>
            <a:pPr indent="0">
              <a:buNone/>
            </a:pPr>
            <a:r>
              <a:rPr lang="ru-RU" sz="2000" b="1" dirty="0" err="1" smtClean="0">
                <a:latin typeface="+mj-lt"/>
              </a:rPr>
              <a:t>Потребностно-мотивационное</a:t>
            </a:r>
            <a:r>
              <a:rPr lang="ru-RU" sz="2000" dirty="0" smtClean="0">
                <a:latin typeface="+mj-lt"/>
              </a:rPr>
              <a:t> содержит формирование умения находить в трудных ситуациях силы внутри самого себя, потребность в </a:t>
            </a:r>
            <a:r>
              <a:rPr lang="ru-RU" sz="2000" dirty="0" err="1" smtClean="0">
                <a:latin typeface="+mj-lt"/>
              </a:rPr>
              <a:t>самоизменении</a:t>
            </a:r>
            <a:r>
              <a:rPr lang="ru-RU" sz="2000" dirty="0" smtClean="0">
                <a:latin typeface="+mj-lt"/>
              </a:rPr>
              <a:t> и личностном росте; </a:t>
            </a:r>
          </a:p>
          <a:p>
            <a:pPr indent="0">
              <a:buNone/>
            </a:pPr>
            <a:r>
              <a:rPr lang="ru-RU" sz="2000" b="1" dirty="0" smtClean="0">
                <a:latin typeface="+mj-lt"/>
              </a:rPr>
              <a:t>Развивающее</a:t>
            </a:r>
            <a:r>
              <a:rPr lang="ru-RU" sz="2000" dirty="0" smtClean="0">
                <a:latin typeface="+mj-lt"/>
              </a:rPr>
              <a:t> предполагает для дошкольников адекватное ролевое развитие, формирование эмоциональной </a:t>
            </a:r>
            <a:r>
              <a:rPr lang="ru-RU" sz="2000" dirty="0" err="1" smtClean="0">
                <a:latin typeface="+mj-lt"/>
              </a:rPr>
              <a:t>децентрации</a:t>
            </a:r>
            <a:r>
              <a:rPr lang="ru-RU" sz="2000" dirty="0" smtClean="0">
                <a:latin typeface="+mj-lt"/>
              </a:rPr>
              <a:t> и произвольной регуляции поведения.</a:t>
            </a:r>
            <a:endParaRPr lang="ru-RU" sz="2000" dirty="0">
              <a:latin typeface="+mj-lt"/>
            </a:endParaRPr>
          </a:p>
        </p:txBody>
      </p:sp>
      <p:graphicFrame>
        <p:nvGraphicFramePr>
          <p:cNvPr id="25602" name="Object 3"/>
          <p:cNvGraphicFramePr>
            <a:graphicFrameLocks noChangeAspect="1"/>
          </p:cNvGraphicFramePr>
          <p:nvPr/>
        </p:nvGraphicFramePr>
        <p:xfrm>
          <a:off x="142844" y="1714488"/>
          <a:ext cx="2375434" cy="3357586"/>
        </p:xfrm>
        <a:graphic>
          <a:graphicData uri="http://schemas.openxmlformats.org/presentationml/2006/ole">
            <p:oleObj spid="_x0000_s25602" name="PDF" r:id="rId3" imgW="0" imgH="0" progId="FoxitReader.Document">
              <p:embed/>
            </p:oleObj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>
          <a:xfrm>
            <a:off x="214282" y="0"/>
            <a:ext cx="8929718" cy="121920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Инновационный проект </a:t>
            </a:r>
            <a:br>
              <a:rPr lang="ru-RU" b="1" dirty="0" smtClean="0"/>
            </a:br>
            <a:r>
              <a:rPr lang="ru-RU" sz="3600" b="1" dirty="0" smtClean="0"/>
              <a:t>«Маленькая личность – большие возможности»</a:t>
            </a:r>
            <a:endParaRPr lang="ru-RU" sz="3600" b="1" dirty="0"/>
          </a:p>
        </p:txBody>
      </p:sp>
      <p:sp>
        <p:nvSpPr>
          <p:cNvPr id="3" name="Rectangle 2"/>
          <p:cNvSpPr>
            <a:spLocks noGrp="1"/>
          </p:cNvSpPr>
          <p:nvPr>
            <p:ph sz="quarter" idx="1"/>
          </p:nvPr>
        </p:nvSpPr>
        <p:spPr>
          <a:xfrm>
            <a:off x="3214678" y="1785926"/>
            <a:ext cx="5551370" cy="4310074"/>
          </a:xfrm>
        </p:spPr>
        <p:txBody>
          <a:bodyPr/>
          <a:lstStyle/>
          <a:p>
            <a:pPr algn="just">
              <a:buNone/>
            </a:pPr>
            <a:r>
              <a:rPr lang="ru-RU" b="1" dirty="0" smtClean="0"/>
              <a:t>    ЦЕЛЬ:</a:t>
            </a:r>
            <a:r>
              <a:rPr lang="ru-RU" dirty="0" smtClean="0"/>
              <a:t> повышение уровня психологического здоровья детей, в том числе их социального благополучия путем внедрения и апробации программы «Тропинка к своему Я» в группах старшего дошкольного возраста</a:t>
            </a:r>
            <a:endParaRPr lang="ru-RU" dirty="0"/>
          </a:p>
        </p:txBody>
      </p:sp>
      <p:pic>
        <p:nvPicPr>
          <p:cNvPr id="4" name="Рисунок 3" descr="Маленькая личность - большие возможности.jpg"/>
          <p:cNvPicPr>
            <a:picLocks noChangeAspect="1"/>
          </p:cNvPicPr>
          <p:nvPr/>
        </p:nvPicPr>
        <p:blipFill>
          <a:blip r:embed="rId3" cstate="print"/>
          <a:srcRect l="14062" r="12500"/>
          <a:stretch>
            <a:fillRect/>
          </a:stretch>
        </p:blipFill>
        <p:spPr>
          <a:xfrm>
            <a:off x="357158" y="1928802"/>
            <a:ext cx="2928958" cy="2659725"/>
          </a:xfrm>
          <a:prstGeom prst="rect">
            <a:avLst/>
          </a:prstGeom>
          <a:solidFill>
            <a:schemeClr val="accent2"/>
          </a:solidFill>
          <a:ln w="38100">
            <a:solidFill>
              <a:srgbClr val="FFC0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/>
              <a:t>ЗАДАЧИ проекта </a:t>
            </a:r>
            <a:endParaRPr lang="ru-RU" b="1" dirty="0"/>
          </a:p>
        </p:txBody>
      </p:sp>
      <p:sp>
        <p:nvSpPr>
          <p:cNvPr id="3" name="Rectangle 2"/>
          <p:cNvSpPr>
            <a:spLocks noGrp="1"/>
          </p:cNvSpPr>
          <p:nvPr>
            <p:ph sz="quarter" idx="1"/>
          </p:nvPr>
        </p:nvSpPr>
        <p:spPr>
          <a:xfrm>
            <a:off x="285720" y="1785926"/>
            <a:ext cx="8572560" cy="4714908"/>
          </a:xfrm>
        </p:spPr>
        <p:txBody>
          <a:bodyPr>
            <a:normAutofit/>
          </a:bodyPr>
          <a:lstStyle/>
          <a:p>
            <a:pPr lvl="0">
              <a:buClr>
                <a:srgbClr val="006699"/>
              </a:buClr>
              <a:buSzPct val="65000"/>
              <a:buFont typeface="Wingdings" pitchFamily="2" charset="2"/>
              <a:buChar char="v"/>
            </a:pPr>
            <a:r>
              <a:rPr lang="ru-RU" dirty="0" smtClean="0"/>
              <a:t>Изучить психолого-педагогическую литературу по вопросам «Психологическое здоровье дошкольников  и его компоненты»; «Условия формирования и методы сохранения и укрепления психологического здоровья дошкольников»; «Социальное благополучие дошкольников».</a:t>
            </a:r>
          </a:p>
          <a:p>
            <a:pPr lvl="0">
              <a:buClr>
                <a:srgbClr val="006699"/>
              </a:buClr>
              <a:buSzPct val="65000"/>
              <a:buFont typeface="Wingdings" pitchFamily="2" charset="2"/>
              <a:buChar char="v"/>
            </a:pPr>
            <a:r>
              <a:rPr lang="ru-RU" dirty="0" smtClean="0"/>
              <a:t>Подобрать диагностический инструментарий для выявления детей «группы риска» и проверки результативности программы «Тропинка к своему Я».</a:t>
            </a:r>
          </a:p>
          <a:p>
            <a:pPr algn="just"/>
            <a:endParaRPr lang="ru-RU" dirty="0" smtClean="0"/>
          </a:p>
          <a:p>
            <a:pPr>
              <a:buNone/>
            </a:pP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/>
              <a:t>ЗАДАЧИ проекта </a:t>
            </a:r>
            <a:endParaRPr lang="ru-RU" b="1" dirty="0"/>
          </a:p>
        </p:txBody>
      </p:sp>
      <p:sp>
        <p:nvSpPr>
          <p:cNvPr id="3" name="Rectangle 2"/>
          <p:cNvSpPr>
            <a:spLocks noGrp="1"/>
          </p:cNvSpPr>
          <p:nvPr>
            <p:ph sz="quarter" idx="1"/>
          </p:nvPr>
        </p:nvSpPr>
        <p:spPr>
          <a:xfrm>
            <a:off x="285720" y="1785926"/>
            <a:ext cx="8572560" cy="4714908"/>
          </a:xfrm>
        </p:spPr>
        <p:txBody>
          <a:bodyPr>
            <a:normAutofit/>
          </a:bodyPr>
          <a:lstStyle/>
          <a:p>
            <a:pPr lvl="0">
              <a:buClr>
                <a:srgbClr val="006699"/>
              </a:buClr>
              <a:buSzPct val="65000"/>
              <a:buFont typeface="Wingdings" pitchFamily="2" charset="2"/>
              <a:buChar char="v"/>
            </a:pPr>
            <a:r>
              <a:rPr lang="ru-RU" dirty="0" smtClean="0"/>
              <a:t>Модифицировать и апробировать программу сохранения и формирования психологического здоровья детей «Тропинка к своему Я» в старших дошкольных группах.</a:t>
            </a:r>
          </a:p>
          <a:p>
            <a:pPr lvl="0">
              <a:buClr>
                <a:srgbClr val="006699"/>
              </a:buClr>
              <a:buSzPct val="65000"/>
              <a:buFont typeface="Wingdings" pitchFamily="2" charset="2"/>
              <a:buChar char="v"/>
            </a:pPr>
            <a:r>
              <a:rPr lang="ru-RU" dirty="0" smtClean="0"/>
              <a:t>Проверить эффективность использованных методов и приемов сохранения и укрепления психологического здоровья при реализации программы «Тропинка к своему Я».</a:t>
            </a:r>
          </a:p>
          <a:p>
            <a:pPr algn="just"/>
            <a:endParaRPr lang="ru-RU" dirty="0" smtClean="0"/>
          </a:p>
          <a:p>
            <a:pPr>
              <a:buNone/>
            </a:pP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Учебная презентация курса института">
  <a:themeElements>
    <a:clrScheme name="Solstice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Median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0000"/>
                <a:satMod val="155000"/>
              </a:schemeClr>
            </a:gs>
            <a:gs pos="65000">
              <a:schemeClr val="phClr">
                <a:shade val="85000"/>
                <a:satMod val="155000"/>
              </a:schemeClr>
            </a:gs>
            <a:gs pos="100000">
              <a:schemeClr val="phClr">
                <a:shade val="95000"/>
                <a:satMod val="155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algn="tl" rotWithShape="0">
              <a:srgbClr val="000000">
                <a:alpha val="64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prstMaterial="matte">
            <a:bevelT h="22225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0000"/>
                <a:satMod val="155000"/>
              </a:schemeClr>
            </a:gs>
            <a:gs pos="35000">
              <a:schemeClr val="phClr">
                <a:shade val="75000"/>
                <a:satMod val="155000"/>
              </a:schemeClr>
            </a:gs>
            <a:gs pos="100000">
              <a:schemeClr val="phClr">
                <a:tint val="80000"/>
                <a:satMod val="255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Учебная презентация курса института</Template>
  <TotalTime>0</TotalTime>
  <Words>1272</Words>
  <Application>Microsoft Office PowerPoint</Application>
  <PresentationFormat>Экран (4:3)</PresentationFormat>
  <Paragraphs>209</Paragraphs>
  <Slides>32</Slides>
  <Notes>30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4" baseType="lpstr">
      <vt:lpstr>Учебная презентация курса института</vt:lpstr>
      <vt:lpstr>PDF</vt:lpstr>
      <vt:lpstr>Ким О.В., педагог-психолог</vt:lpstr>
      <vt:lpstr>Слайд 2</vt:lpstr>
      <vt:lpstr>АКТУАЛЬНОСТЬ</vt:lpstr>
      <vt:lpstr>ПСИХОЛОГИЧЕСКОЕ ЗДОРОВЬЕ</vt:lpstr>
      <vt:lpstr>КРИТЕРИИ  ПСИХОЛОГИЧЕСКОГО ЗДОРОВЬЯ</vt:lpstr>
      <vt:lpstr>ПРОГРАММА «Тропинка к своему Я»</vt:lpstr>
      <vt:lpstr>Инновационный проект  «Маленькая личность – большие возможности»</vt:lpstr>
      <vt:lpstr>ЗАДАЧИ проекта </vt:lpstr>
      <vt:lpstr>ЗАДАЧИ проекта </vt:lpstr>
      <vt:lpstr>ЗАДАЧИ проекта </vt:lpstr>
      <vt:lpstr>БАЗА ИССЛЕДОВАНИЯ</vt:lpstr>
      <vt:lpstr>ЭТАПЫ РАБОТЫ</vt:lpstr>
      <vt:lpstr>ДИАГНОСТИЧЕСКИЙ ИНСТРУМЕНТАРИЙ</vt:lpstr>
      <vt:lpstr>ПРЕДПОЛАГАЕМЫЕ РЕЗУЛЬТАТЫ</vt:lpstr>
      <vt:lpstr>ПРОГРАММА «Тропинка к своему Я»</vt:lpstr>
      <vt:lpstr>ПОДГОТОВИТЕЛЬНЫЙ ЭТАП</vt:lpstr>
      <vt:lpstr>ПОДГОТОВИТЕЛЬНЫЙ ЭТАП</vt:lpstr>
      <vt:lpstr>ПОДГОТОВИТЕЛЬНЫЙ ЭТАП</vt:lpstr>
      <vt:lpstr>ОСНОВНОЙ ЭТАП</vt:lpstr>
      <vt:lpstr>ОСНОВНОЙ ЭТАП</vt:lpstr>
      <vt:lpstr>ОСНОВНОЙ ЭТАП</vt:lpstr>
      <vt:lpstr>ОСНОВНОЙ ЭТАП</vt:lpstr>
      <vt:lpstr>ОСНОВНОЙ ЭТАП</vt:lpstr>
      <vt:lpstr>ОСНОВНОЙ ЭТАП</vt:lpstr>
      <vt:lpstr>ОСНОВНОЙ ЭТАП</vt:lpstr>
      <vt:lpstr>ОСНОВНОЙ ЭТАП</vt:lpstr>
      <vt:lpstr>ЗАКЛЮЧИТЕЛЬНЫЙ ЭТАП</vt:lpstr>
      <vt:lpstr>ЗАКЛЮЧИТЕЛЬНЫЙ ЭТАП</vt:lpstr>
      <vt:lpstr>ЗАКЛЮЧИТЕЛЬНЫЙ ЭТАП</vt:lpstr>
      <vt:lpstr>РЕЗУЛЬТАТЫ</vt:lpstr>
      <vt:lpstr>РЕЗУЛЬТАТЫ</vt:lpstr>
      <vt:lpstr>ВЫВОДЫ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2018-06-18T06:09:07Z</dcterms:created>
  <dcterms:modified xsi:type="dcterms:W3CDTF">2021-11-25T09:10:53Z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TC103524791049</vt:lpwstr>
  </property>
</Properties>
</file>