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8"/>
  </p:handoutMasterIdLst>
  <p:sldIdLst>
    <p:sldId id="256" r:id="rId2"/>
    <p:sldId id="263" r:id="rId3"/>
    <p:sldId id="260" r:id="rId4"/>
    <p:sldId id="264" r:id="rId5"/>
    <p:sldId id="265" r:id="rId6"/>
    <p:sldId id="267" r:id="rId7"/>
    <p:sldId id="266" r:id="rId8"/>
    <p:sldId id="259" r:id="rId9"/>
    <p:sldId id="271" r:id="rId10"/>
    <p:sldId id="261" r:id="rId11"/>
    <p:sldId id="268" r:id="rId12"/>
    <p:sldId id="272" r:id="rId13"/>
    <p:sldId id="269" r:id="rId14"/>
    <p:sldId id="273" r:id="rId15"/>
    <p:sldId id="270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66FF"/>
    <a:srgbClr val="3399FF"/>
    <a:srgbClr val="0033CC"/>
    <a:srgbClr val="00CC00"/>
    <a:srgbClr val="F1F1F1"/>
    <a:srgbClr val="0F2741"/>
    <a:srgbClr val="001736"/>
    <a:srgbClr val="003374"/>
    <a:srgbClr val="173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50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12" Type="http://schemas.openxmlformats.org/officeDocument/2006/relationships/image" Target="../media/image2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F:\&#1054;&#1073;&#1086;&#1073;&#1097;&#1077;&#1085;&#1080;&#1077;%20&#1086;&#1087;&#1099;&#1090;&#1072;%20&#1052;&#1072;&#1088;&#1082;&#1086;&#1074;&#1072;%20&#1045;.&#1053;\VIDEO-2021-01-15-17-43-11.mp4" TargetMode="External"/><Relationship Id="rId1" Type="http://schemas.microsoft.com/office/2007/relationships/media" Target="file:///F:\&#1054;&#1073;&#1086;&#1073;&#1097;&#1077;&#1085;&#1080;&#1077;%20&#1086;&#1087;&#1099;&#1090;&#1072;%20&#1052;&#1072;&#1088;&#1082;&#1086;&#1074;&#1072;%20&#1045;.&#1053;\VIDEO-2021-01-15-17-43-11.mp4" TargetMode="Externa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EE6E9EE-7751-4203-B4FA-8846CA77FEEF}"/>
              </a:ext>
            </a:extLst>
          </p:cNvPr>
          <p:cNvSpPr txBox="1"/>
          <p:nvPr/>
        </p:nvSpPr>
        <p:spPr>
          <a:xfrm>
            <a:off x="1583637" y="1233136"/>
            <a:ext cx="765975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СТУПЕНЬКИ К ТВОРЧЕСТВУ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66CA0CA-1D7F-499A-9CC8-1182DF5BF173}"/>
              </a:ext>
            </a:extLst>
          </p:cNvPr>
          <p:cNvSpPr txBox="1"/>
          <p:nvPr/>
        </p:nvSpPr>
        <p:spPr>
          <a:xfrm>
            <a:off x="1184745" y="6143949"/>
            <a:ext cx="86510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Автор: Маркова Елена Николаевна</a:t>
            </a:r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10A2D2A8-7374-4D7C-BAC0-EED902300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096" y="1732233"/>
            <a:ext cx="4361291" cy="219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F2F4A2E-D37B-4782-A3F1-A1BA7B218B4A}"/>
              </a:ext>
            </a:extLst>
          </p:cNvPr>
          <p:cNvSpPr txBox="1"/>
          <p:nvPr/>
        </p:nvSpPr>
        <p:spPr>
          <a:xfrm>
            <a:off x="5512904" y="2406903"/>
            <a:ext cx="35250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педагогических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06E2C3E-1D56-4ED6-AF5B-E3077265891E}"/>
              </a:ext>
            </a:extLst>
          </p:cNvPr>
          <p:cNvSpPr txBox="1"/>
          <p:nvPr/>
        </p:nvSpPr>
        <p:spPr>
          <a:xfrm>
            <a:off x="190831" y="2980015"/>
            <a:ext cx="8953169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1F1F1"/>
                </a:solidFill>
                <a:latin typeface="Century Gothic" panose="020B0502020202020204" pitchFamily="34" charset="0"/>
              </a:rPr>
              <a:t>ТЕМА</a:t>
            </a:r>
            <a:r>
              <a:rPr lang="ru-RU" sz="3200" b="1" dirty="0">
                <a:solidFill>
                  <a:srgbClr val="F1F1F1"/>
                </a:solidFill>
                <a:latin typeface="Century Gothic" panose="020B0502020202020204" pitchFamily="34" charset="0"/>
              </a:rPr>
              <a:t>:</a:t>
            </a:r>
          </a:p>
          <a:p>
            <a:pPr algn="ctr"/>
            <a:endParaRPr lang="ru-RU" sz="2400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800" b="1" dirty="0" smtClean="0">
                <a:ln w="1905"/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</a:rPr>
              <a:t>«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Обобщение опыта работы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по адаптации детей раннего возраста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в группах развития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Авторской школы «Ступеньки»</a:t>
            </a:r>
          </a:p>
          <a:p>
            <a:pPr algn="ctr">
              <a:defRPr/>
            </a:pPr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0525F04-E5DB-4034-81CF-C74A68B954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71" y="130070"/>
            <a:ext cx="2640931" cy="85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7913031-A2C3-4F3C-A4DE-6ADABC39A7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267" b="9715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867" b="26134"/>
          <a:stretch/>
        </p:blipFill>
        <p:spPr>
          <a:xfrm rot="10800000">
            <a:off x="0" y="0"/>
            <a:ext cx="9144000" cy="240129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F280E75-4FBF-4020-8286-C2D3C3D0A5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205" y="166000"/>
            <a:ext cx="3198874" cy="10300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7409A79-6D04-4613-BC9F-2A5E12A86A1E}"/>
              </a:ext>
            </a:extLst>
          </p:cNvPr>
          <p:cNvSpPr txBox="1"/>
          <p:nvPr/>
        </p:nvSpPr>
        <p:spPr>
          <a:xfrm>
            <a:off x="508882" y="1246128"/>
            <a:ext cx="8444286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76026" y="0"/>
            <a:ext cx="7839635" cy="1337732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066FF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0066FF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lang="ru-RU" b="1" dirty="0" smtClean="0">
                <a:solidFill>
                  <a:srgbClr val="0066FF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0066FF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600" b="1" dirty="0" smtClean="0">
                <a:solidFill>
                  <a:srgbClr val="0066FF"/>
                </a:solidFill>
                <a:latin typeface="Arial Black" pitchFamily="34" charset="0"/>
                <a:ea typeface="Times New Roman" pitchFamily="18" charset="0"/>
                <a:cs typeface="Arial" pitchFamily="34" charset="0"/>
              </a:rPr>
              <a:t>Правила для родителей: </a:t>
            </a:r>
            <a:r>
              <a:rPr lang="ru-RU" b="1" dirty="0" smtClean="0">
                <a:solidFill>
                  <a:srgbClr val="0066FF"/>
                </a:solidFill>
                <a:latin typeface="Arial Black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0066FF"/>
                </a:solidFill>
                <a:latin typeface="Arial Black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12" name="Содержимое 11" descr="http://i.siteapi.org/j1sO0NIHJmreHNKGJR7yCR-Wd5o=/0x0:885x900/9e239cc8089d459.s2.siteapi.org/img/gvjd27vivq8kcwc0gcgs8gg4ccwk4w"/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7321" y="1701579"/>
            <a:ext cx="1773141" cy="1423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www.delavskasvetovalnica.si/wp-content/uploads/2018/05/Clipart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07743" y="1773141"/>
            <a:ext cx="1598211" cy="1256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bumper-stickers.ru/30865-thickbox_default/znak-ne-trogat-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56745" y="1550504"/>
            <a:ext cx="2130950" cy="1590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us.123rf.com/450wm/studiolaut/studiolaut1708/studiolaut170800133/83691047-mother-and-baby.jpg?ver=6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764" y="3379304"/>
            <a:ext cx="1926039" cy="1478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st18.styapokupayu.ru/ckeditor_assets/pictures/000/297/948_content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99509" y="3498574"/>
            <a:ext cx="1695128" cy="1426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18sp.detkin-club.ru/images/groups/%20dnya_5f77142d68af3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76014" y="3331597"/>
            <a:ext cx="2043485" cy="159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s://avatars.mds.yandex.net/get-zen_doc/99101/pub_5de3ffa95d6c4b00b096ca6f_5de41dac78125e00ae3c094c/scale_1200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9127" y="5025686"/>
            <a:ext cx="1645919" cy="1542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s://ds04.infourok.ru/uploads/ex/0af6/00075df5-e73a6667/hello_html_439992f2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24862" y="5231959"/>
            <a:ext cx="1582310" cy="135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s://traktirsuzdal.ru/uploads/3147346b0d59d1fc75680b67e85fcaed.jpg"/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38053" y="5176299"/>
            <a:ext cx="2141689" cy="144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5152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399FF"/>
                </a:solidFill>
                <a:latin typeface="Arial Black" pitchFamily="34" charset="0"/>
              </a:rPr>
              <a:t>Правила для детей:</a:t>
            </a:r>
            <a:endParaRPr lang="ru-RU" b="1" dirty="0">
              <a:solidFill>
                <a:srgbClr val="3399FF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http://image.namedq.com/uploads/20190127/22/1548599815-ilxIjVuRcQ.pn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5718" y="996632"/>
            <a:ext cx="2656044" cy="2606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s://ds05.infourok.ru/uploads/ex/0823/0000b7ea-5720c1e7/hello_html_2802550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9511" y="2894275"/>
            <a:ext cx="4049626" cy="211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ds03.infourok.ru/uploads/ex/0754/00023dbb-32da62a4/img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6014" y="4130703"/>
            <a:ext cx="3069204" cy="272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VIDEO-2021-01-15-17-04-00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381662"/>
            <a:ext cx="9144000" cy="5693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660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FF66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660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FF660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FF6600"/>
                </a:solidFill>
                <a:latin typeface="Arial Black" pitchFamily="34" charset="0"/>
              </a:rPr>
              <a:t>Требования к играм               в адаптационный период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82881" y="1825625"/>
            <a:ext cx="5518204" cy="4351338"/>
          </a:xfrm>
        </p:spPr>
        <p:txBody>
          <a:bodyPr>
            <a:normAutofit/>
          </a:bodyPr>
          <a:lstStyle/>
          <a:p>
            <a:r>
              <a:rPr lang="ru-RU" sz="3400" dirty="0" smtClean="0">
                <a:solidFill>
                  <a:srgbClr val="0066FF"/>
                </a:solidFill>
                <a:latin typeface="Arial Black" pitchFamily="34" charset="0"/>
              </a:rPr>
              <a:t>фронтальная</a:t>
            </a:r>
          </a:p>
          <a:p>
            <a:r>
              <a:rPr lang="ru-RU" sz="3400" dirty="0" smtClean="0">
                <a:solidFill>
                  <a:srgbClr val="0066FF"/>
                </a:solidFill>
                <a:latin typeface="Arial Black" pitchFamily="34" charset="0"/>
              </a:rPr>
              <a:t>не длительная</a:t>
            </a:r>
          </a:p>
          <a:p>
            <a:r>
              <a:rPr lang="ru-RU" sz="3400" dirty="0" smtClean="0">
                <a:solidFill>
                  <a:srgbClr val="0066FF"/>
                </a:solidFill>
                <a:latin typeface="Arial Black" pitchFamily="34" charset="0"/>
              </a:rPr>
              <a:t>используются копии </a:t>
            </a:r>
            <a:r>
              <a:rPr lang="ru-RU" sz="3300" dirty="0" smtClean="0">
                <a:solidFill>
                  <a:srgbClr val="0066FF"/>
                </a:solidFill>
                <a:latin typeface="Arial Black" pitchFamily="34" charset="0"/>
              </a:rPr>
              <a:t>реальных предметов</a:t>
            </a:r>
          </a:p>
          <a:p>
            <a:r>
              <a:rPr lang="ru-RU" sz="3400" dirty="0" smtClean="0">
                <a:solidFill>
                  <a:srgbClr val="0066FF"/>
                </a:solidFill>
                <a:latin typeface="Arial Black" pitchFamily="34" charset="0"/>
              </a:rPr>
              <a:t>у детей одинаковые предметы</a:t>
            </a:r>
          </a:p>
          <a:p>
            <a:r>
              <a:rPr lang="ru-RU" sz="3400" dirty="0" smtClean="0">
                <a:solidFill>
                  <a:srgbClr val="0066FF"/>
                </a:solidFill>
                <a:latin typeface="Arial Black" pitchFamily="34" charset="0"/>
              </a:rPr>
              <a:t>инициатор игры - взрослый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" name="Содержимое 7" descr="PHOTO-2021-01-15-11-42-5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05027" y="1388703"/>
            <a:ext cx="3238973" cy="54692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-2021-01-15-17-43-11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06910" y="1"/>
            <a:ext cx="4782287" cy="6750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906" y="1"/>
            <a:ext cx="8381727" cy="13377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66FF"/>
                </a:solidFill>
                <a:latin typeface="Arial Black" pitchFamily="34" charset="0"/>
              </a:rPr>
              <a:t>Обратная связь с родителями:</a:t>
            </a:r>
            <a:endParaRPr lang="ru-RU" sz="3600" dirty="0">
              <a:solidFill>
                <a:srgbClr val="0066FF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6600"/>
                </a:solidFill>
                <a:latin typeface="Arial Black" pitchFamily="34" charset="0"/>
              </a:rPr>
              <a:t>индивидуальные и групповые консультации</a:t>
            </a:r>
          </a:p>
          <a:p>
            <a:r>
              <a:rPr lang="ru-RU" sz="3200" dirty="0" smtClean="0">
                <a:solidFill>
                  <a:srgbClr val="FF6600"/>
                </a:solidFill>
                <a:latin typeface="Arial Black" pitchFamily="34" charset="0"/>
              </a:rPr>
              <a:t> комментарий для родителей   во время занятия</a:t>
            </a:r>
          </a:p>
          <a:p>
            <a:r>
              <a:rPr lang="ru-RU" sz="3200" dirty="0" smtClean="0">
                <a:solidFill>
                  <a:srgbClr val="FF6600"/>
                </a:solidFill>
                <a:latin typeface="Arial Black" pitchFamily="34" charset="0"/>
              </a:rPr>
              <a:t>домашнее задание  – рекомендация – что и как можно выполнять с ребенком дома</a:t>
            </a:r>
          </a:p>
          <a:p>
            <a:r>
              <a:rPr lang="ru-RU" sz="3200" dirty="0" smtClean="0">
                <a:solidFill>
                  <a:srgbClr val="FF6600"/>
                </a:solidFill>
                <a:latin typeface="Arial Black" pitchFamily="34" charset="0"/>
              </a:rPr>
              <a:t>анкетирование родителей </a:t>
            </a:r>
            <a:endParaRPr lang="ru-RU" sz="3200" dirty="0">
              <a:solidFill>
                <a:srgbClr val="FF66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EE6E9EE-7751-4203-B4FA-8846CA77FEEF}"/>
              </a:ext>
            </a:extLst>
          </p:cNvPr>
          <p:cNvSpPr txBox="1"/>
          <p:nvPr/>
        </p:nvSpPr>
        <p:spPr>
          <a:xfrm>
            <a:off x="1583637" y="1233136"/>
            <a:ext cx="765975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СТУПЕНЬКИ К ТВОРЧЕСТВУ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10A2D2A8-7374-4D7C-BAC0-EED902300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053" y="2002577"/>
            <a:ext cx="4916556" cy="247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F2F4A2E-D37B-4782-A3F1-A1BA7B218B4A}"/>
              </a:ext>
            </a:extLst>
          </p:cNvPr>
          <p:cNvSpPr txBox="1"/>
          <p:nvPr/>
        </p:nvSpPr>
        <p:spPr>
          <a:xfrm>
            <a:off x="5194852" y="2844225"/>
            <a:ext cx="35250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педагогических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0AF4911-F778-45F7-BC4F-A90781A7C98D}"/>
              </a:ext>
            </a:extLst>
          </p:cNvPr>
          <p:cNvSpPr txBox="1"/>
          <p:nvPr/>
        </p:nvSpPr>
        <p:spPr>
          <a:xfrm>
            <a:off x="1060175" y="6072588"/>
            <a:ext cx="76597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Century Gothic" panose="020B0502020202020204" pitchFamily="34" charset="0"/>
              </a:rPr>
              <a:t>СПАСИБО ЗА ВНИМАНИЕ!</a:t>
            </a:r>
            <a:endParaRPr lang="ru-RU" sz="2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BE22C8A-BBFB-4528-A0EE-05483B5B6E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79" y="3830908"/>
            <a:ext cx="4031459" cy="1298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2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052" y="1"/>
            <a:ext cx="8698727" cy="13377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Маркова Елена Николаевна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5" name="Содержимое 4" descr="PHOTO-2021-01-18-09-12-4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5030" y="1218999"/>
            <a:ext cx="3718472" cy="495796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60683" y="1825625"/>
            <a:ext cx="4516340" cy="4351338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НОТУ «Ступеньки»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Общий педагогический стаж работы  - 20 лет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Стаж работы в НОТУ «Ступеньки» - 10 лет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Должность - педагог дополнительного образования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C03C1AC-358B-4033-8400-946EE833E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31" y="100347"/>
            <a:ext cx="2206487" cy="106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8AA5164-9752-4339-8D0B-A6CEA23E4B09}"/>
              </a:ext>
            </a:extLst>
          </p:cNvPr>
          <p:cNvSpPr txBox="1"/>
          <p:nvPr/>
        </p:nvSpPr>
        <p:spPr>
          <a:xfrm>
            <a:off x="287394" y="470624"/>
            <a:ext cx="234563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педагогических</a:t>
            </a:r>
            <a:endParaRPr lang="ru-RU" sz="11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60B2BD9-B817-4A11-BCA1-7FAC6BBF82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198" y="6428862"/>
            <a:ext cx="1332679" cy="4291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1D4728B-6531-4A7F-9B35-9D174F0CF92B}"/>
              </a:ext>
            </a:extLst>
          </p:cNvPr>
          <p:cNvSpPr txBox="1"/>
          <p:nvPr/>
        </p:nvSpPr>
        <p:spPr>
          <a:xfrm>
            <a:off x="2633030" y="470624"/>
            <a:ext cx="6510970" cy="707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АКТУАЛЬНОСТЬ И ПРАКТИЧЕСКАЯ ЗНАЧИМОСТЬ РАБОТЫ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0589" y="1924213"/>
            <a:ext cx="9144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b="1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 Black" pitchFamily="34" charset="0"/>
              </a:rPr>
              <a:t> </a:t>
            </a:r>
            <a:endParaRPr lang="ru-RU" sz="2400" b="1" dirty="0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06736" y="1164866"/>
            <a:ext cx="8817995" cy="799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>Адаптация – условие развития ребенка:</a:t>
            </a:r>
            <a:endParaRPr lang="ru-RU" dirty="0"/>
          </a:p>
        </p:txBody>
      </p:sp>
      <p:pic>
        <p:nvPicPr>
          <p:cNvPr id="15" name="Содержимое 14" descr="PHOTO-2021-01-15-17-43-03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404015" y="1978529"/>
            <a:ext cx="5891060" cy="4418296"/>
          </a:xfrm>
        </p:spPr>
      </p:pic>
      <p:sp>
        <p:nvSpPr>
          <p:cNvPr id="14" name="Текст 13"/>
          <p:cNvSpPr>
            <a:spLocks noGrp="1"/>
          </p:cNvSpPr>
          <p:nvPr>
            <p:ph type="body" sz="half" idx="2"/>
          </p:nvPr>
        </p:nvSpPr>
        <p:spPr>
          <a:xfrm>
            <a:off x="119270" y="2057399"/>
            <a:ext cx="3459749" cy="4701209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C00000"/>
                </a:solidFill>
                <a:latin typeface="Arial Black" pitchFamily="34" charset="0"/>
              </a:rPr>
              <a:t>1.5 - 3 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года - первая стадия  социализации;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 группа развития - микроформа общества;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 знакомство с социальными нормами;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 приобретение навыков взаимодействия с социумом.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99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078" y="230589"/>
            <a:ext cx="7839635" cy="13377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ЦЕЛЬ РАБОТЫ:</a:t>
            </a: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 создание условий для безболезненного привыкания ребенка к детскому коллективу. 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9800" y="1624755"/>
            <a:ext cx="7869891" cy="47112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ЗАДАЧИ: </a:t>
            </a: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00B050"/>
                </a:solidFill>
                <a:latin typeface="Arial Black" pitchFamily="34" charset="0"/>
              </a:rPr>
              <a:t>Познакомить родителей с особенностями привыкания детей     к режиму и особенностям образовательного процесса.</a:t>
            </a:r>
          </a:p>
          <a:p>
            <a:r>
              <a:rPr lang="ru-RU" dirty="0" smtClean="0"/>
              <a:t>  </a:t>
            </a:r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>Создать эмоционально благоприятные условия для легкой адаптации детей группе. </a:t>
            </a:r>
          </a:p>
          <a:p>
            <a:r>
              <a:rPr lang="ru-RU" dirty="0" smtClean="0"/>
              <a:t> </a:t>
            </a:r>
            <a:r>
              <a:rPr lang="ru-RU" b="1" dirty="0" smtClean="0">
                <a:solidFill>
                  <a:schemeClr val="accent2"/>
                </a:solidFill>
                <a:latin typeface="Arial Black" pitchFamily="34" charset="0"/>
              </a:rPr>
              <a:t>Сформировать у ребенка положительное отношение                      к  сверстникам и обучению.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176" y="644056"/>
            <a:ext cx="8037365" cy="133773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  <a:latin typeface="Arial Black" pitchFamily="34" charset="0"/>
              </a:rPr>
              <a:t>Дидактические принципы: </a:t>
            </a:r>
            <a:r>
              <a:rPr lang="ru-RU" b="1" dirty="0" smtClean="0">
                <a:solidFill>
                  <a:schemeClr val="accent2"/>
                </a:solidFill>
              </a:rPr>
              <a:t/>
            </a:r>
            <a:br>
              <a:rPr lang="ru-RU" b="1" dirty="0" smtClean="0">
                <a:solidFill>
                  <a:schemeClr val="accent2"/>
                </a:solidFill>
              </a:rPr>
            </a:b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9557" y="1807635"/>
            <a:ext cx="7869891" cy="471123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Принцип наглядности;</a:t>
            </a:r>
          </a:p>
          <a:p>
            <a:r>
              <a:rPr lang="ru-RU" sz="3600" b="1" dirty="0" smtClean="0">
                <a:solidFill>
                  <a:schemeClr val="accent2"/>
                </a:solidFill>
                <a:latin typeface="Arial Black" pitchFamily="34" charset="0"/>
              </a:rPr>
              <a:t>Принцип индивидуального подхода;</a:t>
            </a:r>
          </a:p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Принцип систематичности и последовательности;</a:t>
            </a:r>
          </a:p>
          <a:p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</a:rPr>
              <a:t>Принцип доступности;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Arial Black" pitchFamily="34" charset="0"/>
              </a:rPr>
              <a:t>Принцип </a:t>
            </a:r>
            <a:r>
              <a:rPr lang="ru-RU" sz="3600" b="1" dirty="0" err="1" smtClean="0">
                <a:solidFill>
                  <a:srgbClr val="7030A0"/>
                </a:solidFill>
                <a:latin typeface="Arial Black" pitchFamily="34" charset="0"/>
              </a:rPr>
              <a:t>поэтапности</a:t>
            </a:r>
            <a:endParaRPr lang="ru-RU" sz="36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9841" y="365128"/>
            <a:ext cx="8371036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cap="all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АКСАРИНА НИНА МИХАЙЛОВНА </a:t>
            </a:r>
            <a:br>
              <a:rPr lang="ru-RU" sz="3200" b="1" cap="all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sz="3200" b="1" cap="all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(1899- 1979)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Sengepova-D.M-uchitel-fiziki-shkoly-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41907" y="1612691"/>
            <a:ext cx="4086970" cy="5245309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3434963" y="1681163"/>
            <a:ext cx="5709037" cy="823912"/>
          </a:xfrm>
        </p:spPr>
        <p:txBody>
          <a:bodyPr>
            <a:normAutofit fontScale="40000" lnSpcReduction="20000"/>
          </a:bodyPr>
          <a:lstStyle/>
          <a:p>
            <a:endParaRPr lang="ru-RU" sz="5000" dirty="0" smtClean="0">
              <a:latin typeface="Arial Black" pitchFamily="34" charset="0"/>
            </a:endParaRPr>
          </a:p>
          <a:p>
            <a:r>
              <a:rPr lang="ru-RU" sz="50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Основатель ясельного дела в России</a:t>
            </a:r>
          </a:p>
          <a:p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174435" y="2505075"/>
            <a:ext cx="4826442" cy="36845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Педагог, профессор.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Участвовала в разработке теоретических основ общественного воспитания детей раннего возраста        в России, создании нового типа детских дошкольных учреждений - яслей-сада.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PHOTO-2021-01-15-16-59-47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95897" y="1789043"/>
            <a:ext cx="6180814" cy="463561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367" y="341907"/>
            <a:ext cx="9183756" cy="13377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800" dirty="0" smtClean="0">
                <a:solidFill>
                  <a:srgbClr val="C00000"/>
                </a:solidFill>
                <a:latin typeface="Arial Black" pitchFamily="34" charset="0"/>
              </a:rPr>
              <a:t>Основа обучения детей раннего возраста  - развитие способностей:</a:t>
            </a:r>
            <a:r>
              <a:rPr lang="ru-RU" sz="39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3900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sz="39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0" y="1658647"/>
            <a:ext cx="4324019" cy="4837568"/>
          </a:xfrm>
        </p:spPr>
        <p:txBody>
          <a:bodyPr/>
          <a:lstStyle/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подражание,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воспроизведение,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умение смотреть и слушать,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сравнивать,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различать,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сопоставлять,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обобщать.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4FBC4230-A5AE-4D71-A70C-C730D1D352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700"/>
          <a:stretch/>
        </p:blipFill>
        <p:spPr>
          <a:xfrm>
            <a:off x="0" y="0"/>
            <a:ext cx="9144000" cy="2352262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xmlns="" id="{104CDE9A-BAF8-42E1-B3D7-D88F47D8E4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58" y="208368"/>
            <a:ext cx="2640931" cy="850410"/>
          </a:xfrm>
          <a:prstGeom prst="rect">
            <a:avLst/>
          </a:prstGeom>
        </p:spPr>
      </p:pic>
      <p:pic>
        <p:nvPicPr>
          <p:cNvPr id="59" name="Picture 2">
            <a:extLst>
              <a:ext uri="{FF2B5EF4-FFF2-40B4-BE49-F238E27FC236}">
                <a16:creationId xmlns:a16="http://schemas.microsoft.com/office/drawing/2014/main" xmlns="" id="{ADC0ECD5-4555-4A07-B70A-C9CEE0D05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912" y="434806"/>
            <a:ext cx="1687680" cy="850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58B2F81-7DA9-472D-8809-C680EF64EB00}"/>
              </a:ext>
            </a:extLst>
          </p:cNvPr>
          <p:cNvSpPr txBox="1"/>
          <p:nvPr/>
        </p:nvSpPr>
        <p:spPr>
          <a:xfrm>
            <a:off x="7313912" y="644846"/>
            <a:ext cx="19565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педагогических</a:t>
            </a:r>
            <a:endParaRPr lang="ru-RU" sz="10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2A00AA81-A9FF-45BA-8452-142D340A822E}"/>
              </a:ext>
            </a:extLst>
          </p:cNvPr>
          <p:cNvSpPr txBox="1"/>
          <p:nvPr/>
        </p:nvSpPr>
        <p:spPr>
          <a:xfrm>
            <a:off x="2274074" y="1361787"/>
            <a:ext cx="6869926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Фазы адаптационного процесса: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318" y="2107094"/>
            <a:ext cx="9032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33CC"/>
                </a:solidFill>
                <a:latin typeface="Arial Black" pitchFamily="34" charset="0"/>
              </a:rPr>
              <a:t>Острая фаза - </a:t>
            </a:r>
            <a:r>
              <a:rPr lang="ru-RU" sz="2800" b="1" i="1" dirty="0" smtClean="0">
                <a:solidFill>
                  <a:srgbClr val="0033CC"/>
                </a:solidFill>
              </a:rPr>
              <a:t>колебания в соматическом состоянии и психическом статусе</a:t>
            </a:r>
            <a:r>
              <a:rPr lang="ru-RU" sz="3200" b="1" i="1" dirty="0" smtClean="0">
                <a:solidFill>
                  <a:srgbClr val="0033CC"/>
                </a:solidFill>
                <a:latin typeface="Arial Black" pitchFamily="34" charset="0"/>
              </a:rPr>
              <a:t>.</a:t>
            </a:r>
            <a:r>
              <a:rPr lang="ru-RU" sz="3200" dirty="0" smtClean="0">
                <a:solidFill>
                  <a:srgbClr val="0033CC"/>
                </a:solidFill>
                <a:latin typeface="Arial Black" pitchFamily="34" charset="0"/>
              </a:rPr>
              <a:t> </a:t>
            </a:r>
            <a:endParaRPr lang="ru-RU" sz="3200" dirty="0">
              <a:solidFill>
                <a:srgbClr val="0033CC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8750" y="3355652"/>
            <a:ext cx="88580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solidFill>
                  <a:srgbClr val="FF6600"/>
                </a:solidFill>
                <a:latin typeface="Arial Black" pitchFamily="34" charset="0"/>
              </a:rPr>
              <a:t>Подострая</a:t>
            </a:r>
            <a:r>
              <a:rPr lang="ru-RU" sz="3200" b="1" dirty="0" smtClean="0">
                <a:solidFill>
                  <a:srgbClr val="FF6600"/>
                </a:solidFill>
                <a:latin typeface="Arial Black" pitchFamily="34" charset="0"/>
              </a:rPr>
              <a:t> фаза - </a:t>
            </a:r>
            <a:r>
              <a:rPr lang="ru-RU" sz="2800" b="1" i="1" dirty="0" smtClean="0">
                <a:solidFill>
                  <a:srgbClr val="FF6600"/>
                </a:solidFill>
              </a:rPr>
              <a:t>замедленный психический темпа развития.</a:t>
            </a:r>
            <a:endParaRPr lang="ru-RU" sz="2800" b="1" i="1" dirty="0">
              <a:solidFill>
                <a:srgbClr val="FF66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2632" y="4572201"/>
            <a:ext cx="88080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3399FF"/>
                </a:solidFill>
                <a:latin typeface="Arial Black" pitchFamily="34" charset="0"/>
              </a:rPr>
              <a:t>Фаза компенсации - </a:t>
            </a:r>
            <a:r>
              <a:rPr lang="ru-RU" sz="2800" b="1" i="1" dirty="0" smtClean="0">
                <a:solidFill>
                  <a:srgbClr val="3399FF"/>
                </a:solidFill>
              </a:rPr>
              <a:t>убыстрение темпа развития</a:t>
            </a:r>
            <a:r>
              <a:rPr lang="ru-RU" sz="2800" b="1" i="1" dirty="0" smtClean="0">
                <a:solidFill>
                  <a:srgbClr val="3399FF"/>
                </a:solidFill>
                <a:latin typeface="Arial Black" pitchFamily="34" charset="0"/>
              </a:rPr>
              <a:t>.</a:t>
            </a:r>
            <a:endParaRPr lang="ru-RU" sz="2800" b="1" i="1" dirty="0">
              <a:solidFill>
                <a:srgbClr val="3399FF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9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2393" y="254443"/>
            <a:ext cx="8706678" cy="13377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6600"/>
                </a:solidFill>
                <a:latin typeface="Arial Black" pitchFamily="34" charset="0"/>
              </a:rPr>
              <a:t>Ребенку легче адаптироваться, если рядом близкий человек</a:t>
            </a:r>
            <a:endParaRPr lang="ru-RU" b="1" dirty="0">
              <a:solidFill>
                <a:srgbClr val="FF6600"/>
              </a:solidFill>
              <a:latin typeface="Arial Black" pitchFamily="34" charset="0"/>
            </a:endParaRPr>
          </a:p>
        </p:txBody>
      </p:sp>
      <p:pic>
        <p:nvPicPr>
          <p:cNvPr id="7" name="Содержимое 6" descr="PHOTO-2021-01-15-16-59-2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72877" y="1419307"/>
            <a:ext cx="7251591" cy="5438693"/>
          </a:xfrm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7" descr="PHOTO-2021-01-15-16-58-5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18699"/>
            <a:ext cx="6180814" cy="463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532</TotalTime>
  <Words>315</Words>
  <Application>Microsoft Office PowerPoint</Application>
  <PresentationFormat>Экран (4:3)</PresentationFormat>
  <Paragraphs>69</Paragraphs>
  <Slides>16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Century Gothic</vt:lpstr>
      <vt:lpstr>Times New Roman</vt:lpstr>
      <vt:lpstr>Office Theme</vt:lpstr>
      <vt:lpstr>Презентация PowerPoint</vt:lpstr>
      <vt:lpstr>Маркова Елена Николаевна</vt:lpstr>
      <vt:lpstr>        Адаптация – условие развития ребенка:</vt:lpstr>
      <vt:lpstr>ЦЕЛЬ РАБОТЫ: создание условий для безболезненного привыкания ребенка к детскому коллективу. </vt:lpstr>
      <vt:lpstr>Дидактические принципы:  </vt:lpstr>
      <vt:lpstr>АКСАРИНА НИНА МИХАЙЛОВНА  (1899- 1979)</vt:lpstr>
      <vt:lpstr> Основа обучения детей раннего возраста  - развитие способностей: </vt:lpstr>
      <vt:lpstr>Презентация PowerPoint</vt:lpstr>
      <vt:lpstr>Ребенку легче адаптироваться, если рядом близкий человек</vt:lpstr>
      <vt:lpstr>  Правила для родителей:  </vt:lpstr>
      <vt:lpstr>Правила для детей:</vt:lpstr>
      <vt:lpstr>Презентация PowerPoint</vt:lpstr>
      <vt:lpstr>  Требования к играм               в адаптационный период </vt:lpstr>
      <vt:lpstr>Презентация PowerPoint</vt:lpstr>
      <vt:lpstr>Обратная связь с родителями: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Stupenki</cp:lastModifiedBy>
  <cp:revision>86</cp:revision>
  <dcterms:created xsi:type="dcterms:W3CDTF">2016-11-18T14:12:19Z</dcterms:created>
  <dcterms:modified xsi:type="dcterms:W3CDTF">2021-01-20T09:27:25Z</dcterms:modified>
</cp:coreProperties>
</file>