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2" r:id="rId11"/>
    <p:sldId id="263" r:id="rId12"/>
    <p:sldId id="264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83" d="100"/>
          <a:sy n="83" d="100"/>
        </p:scale>
        <p:origin x="146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русского языка</a:t>
            </a:r>
            <a:br>
              <a:rPr lang="ru-RU" dirty="0" smtClean="0"/>
            </a:br>
            <a:r>
              <a:rPr lang="ru-RU" dirty="0" smtClean="0"/>
              <a:t>9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</a:t>
            </a:r>
            <a:r>
              <a:rPr lang="ru-RU" sz="3600" dirty="0" smtClean="0"/>
              <a:t>1 группа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 lnSpcReduction="10000"/>
          </a:bodyPr>
          <a:lstStyle/>
          <a:p>
            <a:endParaRPr lang="ru-RU" sz="3200" dirty="0" smtClean="0"/>
          </a:p>
          <a:p>
            <a:r>
              <a:rPr lang="ru-RU" sz="3200" dirty="0" smtClean="0"/>
              <a:t>1.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 Я правду о тебе порасскажу такую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 </a:t>
            </a:r>
            <a:r>
              <a:rPr lang="ru-RU" sz="3200" dirty="0" smtClean="0">
                <a:sym typeface="Symbol"/>
              </a:rPr>
              <a:t>(какую?)</a:t>
            </a:r>
            <a:r>
              <a:rPr lang="ru-RU" sz="3200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что хуже всякой лжи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2.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Солнце освещало вершины лип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(каких?)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которые уже пожелтели под свежим дыханием осени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  <a:endParaRPr lang="ru-RU" sz="3200" dirty="0" smtClean="0">
              <a:solidFill>
                <a:srgbClr val="FF0000"/>
              </a:solidFill>
            </a:endParaRPr>
          </a:p>
          <a:p>
            <a:endParaRPr lang="ru-RU" sz="3200" b="1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В небольшой комнате (какой?)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куда я вошёл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, было довольно темно</a:t>
            </a:r>
            <a:r>
              <a:rPr lang="ru-RU" sz="3200" dirty="0" smtClean="0">
                <a:sym typeface="Symbol"/>
              </a:rPr>
              <a:t></a:t>
            </a:r>
            <a:r>
              <a:rPr lang="ru-RU" sz="3200" dirty="0" smtClean="0"/>
              <a:t>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771800" y="1988840"/>
            <a:ext cx="64807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83768" y="3501008"/>
            <a:ext cx="165618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64288" y="5013176"/>
            <a:ext cx="86409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4" name="Дуга 13"/>
          <p:cNvSpPr/>
          <p:nvPr/>
        </p:nvSpPr>
        <p:spPr>
          <a:xfrm>
            <a:off x="6012160" y="1484784"/>
            <a:ext cx="2088232" cy="1152128"/>
          </a:xfrm>
          <a:prstGeom prst="arc">
            <a:avLst>
              <a:gd name="adj1" fmla="val 15795682"/>
              <a:gd name="adj2" fmla="val 777468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5076056" y="3212976"/>
            <a:ext cx="180020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Умножение 17"/>
          <p:cNvSpPr/>
          <p:nvPr/>
        </p:nvSpPr>
        <p:spPr>
          <a:xfrm>
            <a:off x="6948264" y="1412776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множение 18"/>
          <p:cNvSpPr/>
          <p:nvPr/>
        </p:nvSpPr>
        <p:spPr>
          <a:xfrm>
            <a:off x="6732240" y="2852936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/>
          <p:cNvSpPr/>
          <p:nvPr/>
        </p:nvSpPr>
        <p:spPr>
          <a:xfrm>
            <a:off x="4427984" y="4869160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>
            <a:off x="4716016" y="4725144"/>
            <a:ext cx="2808312" cy="360040"/>
          </a:xfrm>
          <a:prstGeom prst="arc">
            <a:avLst>
              <a:gd name="adj1" fmla="val 10745135"/>
              <a:gd name="adj2" fmla="val 2146866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343872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1.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Мы надеялись на то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что наша команда победит в предстоящих футбольных матчах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2.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 Сейчас уже никто</a:t>
            </a:r>
            <a:r>
              <a:rPr lang="ru-RU" sz="3200" i="1" dirty="0" smtClean="0"/>
              <a:t> </a:t>
            </a:r>
            <a:r>
              <a:rPr lang="ru-RU" sz="3200" dirty="0" smtClean="0"/>
              <a:t>не знает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откуда в курских садах пошла</a:t>
            </a:r>
            <a:r>
              <a:rPr lang="ru-RU" sz="3200" i="1" dirty="0" smtClean="0"/>
              <a:t> </a:t>
            </a:r>
            <a:r>
              <a:rPr lang="ru-RU" sz="3200" dirty="0" smtClean="0"/>
              <a:t>«соловьиная школа»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Когда в товарищах согласья нет</a:t>
            </a:r>
            <a:r>
              <a:rPr lang="ru-RU" sz="3600" dirty="0" smtClean="0">
                <a:solidFill>
                  <a:srgbClr val="FF0000"/>
                </a:solidFill>
              </a:rPr>
              <a:t>)</a:t>
            </a:r>
            <a:r>
              <a:rPr lang="ru-RU" sz="3600" dirty="0" smtClean="0"/>
              <a:t>, </a:t>
            </a:r>
            <a:r>
              <a:rPr lang="ru-RU" sz="3600" dirty="0" smtClean="0">
                <a:solidFill>
                  <a:srgbClr val="FF0000"/>
                </a:solidFill>
              </a:rPr>
              <a:t>[</a:t>
            </a:r>
            <a:r>
              <a:rPr lang="ru-RU" sz="3200" dirty="0" smtClean="0"/>
              <a:t>на лад их дело не пойдёт</a:t>
            </a:r>
            <a:r>
              <a:rPr lang="ru-RU" sz="3600" dirty="0" smtClean="0">
                <a:solidFill>
                  <a:srgbClr val="FF0000"/>
                </a:solidFill>
              </a:rPr>
              <a:t>]</a:t>
            </a:r>
            <a:r>
              <a:rPr lang="ru-RU" sz="3600" dirty="0" smtClean="0"/>
              <a:t>.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5436096" y="980728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948264" y="2924944"/>
            <a:ext cx="122413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403648" y="4869160"/>
            <a:ext cx="1080120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4283968" y="836712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5508104" y="2708920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3707904" y="5301208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4572000" y="764704"/>
            <a:ext cx="2376264" cy="360040"/>
          </a:xfrm>
          <a:prstGeom prst="arc">
            <a:avLst>
              <a:gd name="adj1" fmla="val 10836518"/>
              <a:gd name="adj2" fmla="val 2155977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что?</a:t>
            </a:r>
            <a:endParaRPr lang="ru-RU" dirty="0"/>
          </a:p>
        </p:txBody>
      </p:sp>
      <p:sp>
        <p:nvSpPr>
          <p:cNvPr id="12" name="Дуга 11"/>
          <p:cNvSpPr/>
          <p:nvPr/>
        </p:nvSpPr>
        <p:spPr>
          <a:xfrm>
            <a:off x="5940152" y="2564904"/>
            <a:ext cx="2232248" cy="360040"/>
          </a:xfrm>
          <a:prstGeom prst="arc">
            <a:avLst>
              <a:gd name="adj1" fmla="val 10886618"/>
              <a:gd name="adj2" fmla="val 15368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Что?</a:t>
            </a:r>
            <a:endParaRPr lang="ru-RU" dirty="0"/>
          </a:p>
        </p:txBody>
      </p:sp>
      <p:sp>
        <p:nvSpPr>
          <p:cNvPr id="13" name="Дуга 12"/>
          <p:cNvSpPr/>
          <p:nvPr/>
        </p:nvSpPr>
        <p:spPr>
          <a:xfrm rot="19245102">
            <a:off x="4401176" y="4562369"/>
            <a:ext cx="2068844" cy="850663"/>
          </a:xfrm>
          <a:prstGeom prst="arc">
            <a:avLst>
              <a:gd name="adj1" fmla="val 11481101"/>
              <a:gd name="adj2" fmla="val 242441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Когда?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055840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1.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Я зайду к тебе тогда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когда у меня будет свободное время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2.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Пока солнце не обогреет землю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 на зеленой листве деревьев лежит нежный, лёгкий иней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>
                <a:sym typeface="Symbol"/>
              </a:rPr>
              <a:t>.</a:t>
            </a:r>
            <a:r>
              <a:rPr lang="ru-RU" sz="3200" dirty="0" smtClean="0"/>
              <a:t> </a:t>
            </a:r>
          </a:p>
          <a:p>
            <a:endParaRPr lang="ru-RU" sz="3200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Поездку на пикник пришлось отложить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так как на море разыгрался сильный шторм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5436096" y="1268760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31640" y="2708920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59832" y="5157192"/>
            <a:ext cx="136815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4283968" y="1052736"/>
            <a:ext cx="432048" cy="36004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>
            <a:off x="4644008" y="764704"/>
            <a:ext cx="2304256" cy="576064"/>
          </a:xfrm>
          <a:prstGeom prst="arc">
            <a:avLst>
              <a:gd name="adj1" fmla="val 10720742"/>
              <a:gd name="adj2" fmla="val 809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Когда?</a:t>
            </a:r>
            <a:endParaRPr lang="ru-RU" dirty="0"/>
          </a:p>
        </p:txBody>
      </p:sp>
      <p:sp>
        <p:nvSpPr>
          <p:cNvPr id="14" name="Дуга 13"/>
          <p:cNvSpPr/>
          <p:nvPr/>
        </p:nvSpPr>
        <p:spPr>
          <a:xfrm>
            <a:off x="5868144" y="2420888"/>
            <a:ext cx="2304256" cy="432048"/>
          </a:xfrm>
          <a:prstGeom prst="arc">
            <a:avLst>
              <a:gd name="adj1" fmla="val 10709127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 каких пор?</a:t>
            </a:r>
            <a:endParaRPr lang="ru-RU" dirty="0"/>
          </a:p>
        </p:txBody>
      </p:sp>
      <p:sp>
        <p:nvSpPr>
          <p:cNvPr id="15" name="Дуга 14"/>
          <p:cNvSpPr/>
          <p:nvPr/>
        </p:nvSpPr>
        <p:spPr>
          <a:xfrm>
            <a:off x="5220072" y="4365104"/>
            <a:ext cx="2664296" cy="1080120"/>
          </a:xfrm>
          <a:prstGeom prst="arc">
            <a:avLst>
              <a:gd name="adj1" fmla="val 10974659"/>
              <a:gd name="adj2" fmla="val 92320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Почему?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517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Домашнее задание:</a:t>
            </a:r>
            <a:br>
              <a:rPr lang="ru-RU" sz="6000" dirty="0" smtClean="0"/>
            </a:br>
            <a:r>
              <a:rPr lang="ru-RU" sz="6000" dirty="0" smtClean="0"/>
              <a:t>§9, упр. 111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305800" cy="1728192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692696"/>
          <a:ext cx="8568952" cy="5244399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60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5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5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Понятие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Определение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ОПРЕДЕЛЕНИЕ</a:t>
                      </a:r>
                    </a:p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Раздел науки о языке, в котором изучаются словосочетания и предложения, правила их построения.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ОБСТОЯТЕЛЬСТВО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предложение, которое состоит из двух или более простых предложений.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ДОПОЛНЕНИЕ</a:t>
                      </a:r>
                    </a:p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такие предложения, в которых простые предложения связываются подчинительными союзами или союзными словами.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СЛОЖНОЕ ПРЕДЛОЖЕНИЕ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Второстепенный член предложения, который обозначает признак предмета и отвечает на вопрос </a:t>
                      </a:r>
                      <a:r>
                        <a:rPr kumimoji="0" lang="ru-RU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Какой? Чей?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СЛОВОСОЧЕТАНИЕ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Второстепенный член предложения, который обозначает предмет, связанный с действием или состоянием и отвечает на </a:t>
                      </a:r>
                      <a:r>
                        <a:rPr kumimoji="0" lang="ru-RU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косвенных падежей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СЛОЖНОПОД ЧИНЕННОЕ  ПРЕДЛОЖЕНИЕ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Второстепенный член предложения, который обозначает признак действия или другого признака и отвечает на вопросы </a:t>
                      </a:r>
                      <a:r>
                        <a:rPr kumimoji="0" lang="ru-RU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Где? Куда? Откуда? Почему? Зачем? Как?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903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СИНТАКСИС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сочетание двух или более слов, связанных по смыслу и грамматически.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Содержимое 4"/>
          <p:cNvGraphicFramePr>
            <a:graphicFrameLocks/>
          </p:cNvGraphicFramePr>
          <p:nvPr/>
        </p:nvGraphicFramePr>
        <p:xfrm>
          <a:off x="395536" y="6021288"/>
          <a:ext cx="8229599" cy="6705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75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35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Ж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6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395536" y="188640"/>
            <a:ext cx="8229600" cy="504056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МОЗГОВОЙ ШТУРМ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МОЗГОВОЙ ШТУРМ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b="1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96183"/>
              </p:ext>
            </p:extLst>
          </p:nvPr>
        </p:nvGraphicFramePr>
        <p:xfrm>
          <a:off x="539552" y="692696"/>
          <a:ext cx="8229600" cy="524256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32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Понятие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Определение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СИНТАКСИС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Раздел науки о языке, в котором изучаются словосочетания и предложения, правила их построения.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СЛОЖНОЕ ПРЕДЛОЖЕНИЕ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предложение, которое состоит из двух или более простых предложений.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СЛОЖНОПОД ЧИНЕННОЕ  ПРЕДЛОЖЕНИЕ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такие предложения, в которых простые предложения связываются подчинительными союзами или союзными словами.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ОПРЕДЕЛЕНИЕ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Второстепенный член предложения, который обозначает признак предмета и отвечает на вопрос </a:t>
                      </a:r>
                      <a:r>
                        <a:rPr kumimoji="0" lang="ru-RU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Какой? Чей?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Г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ДОПОЛНЕНИЕ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Второстепенный член предложения, который обозначает предмет, связанный с действием или состоянием и отвечает на </a:t>
                      </a:r>
                      <a:r>
                        <a:rPr kumimoji="0" lang="ru-RU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косвенных падежей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ОБСТОЯТЕЛЬСТВО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Второстепенный член предложения, который обозначает признак действия или другого признака и отвечает на вопросы </a:t>
                      </a:r>
                      <a:r>
                        <a:rPr kumimoji="0" lang="ru-RU" sz="16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Где? Куда? Откуда? Почему? Зачем? Как?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Е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0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СЛОВОСОЧЕТАНИЕ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сочетание двух или более слов, связанных по смыслу и грамматически.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Ж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130728"/>
              </p:ext>
            </p:extLst>
          </p:nvPr>
        </p:nvGraphicFramePr>
        <p:xfrm>
          <a:off x="827584" y="6021288"/>
          <a:ext cx="7725543" cy="6705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03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6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36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632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Ж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2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01176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Тема</a:t>
            </a:r>
            <a:br>
              <a:rPr lang="ru-RU" sz="6000" dirty="0" smtClean="0"/>
            </a:br>
            <a:r>
              <a:rPr lang="ru-RU" sz="6000" dirty="0" smtClean="0"/>
              <a:t>«Основные группы сложноподчиненных предложений по их значению».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Распределить союзы на группы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397000"/>
          <a:ext cx="7560840" cy="370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Сочинительные союзы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Подчинительные союзы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683568" y="2276872"/>
            <a:ext cx="100811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но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611560" y="4509120"/>
            <a:ext cx="100811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7" name="Овал 6"/>
          <p:cNvSpPr/>
          <p:nvPr/>
        </p:nvSpPr>
        <p:spPr>
          <a:xfrm>
            <a:off x="7164288" y="3068960"/>
            <a:ext cx="144016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тоже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4644008" y="2708920"/>
            <a:ext cx="100811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3779912" y="5373216"/>
            <a:ext cx="100811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да</a:t>
            </a:r>
            <a:endParaRPr lang="ru-RU" sz="2800" dirty="0"/>
          </a:p>
        </p:txBody>
      </p:sp>
      <p:sp>
        <p:nvSpPr>
          <p:cNvPr id="17" name="Овал 16"/>
          <p:cNvSpPr/>
          <p:nvPr/>
        </p:nvSpPr>
        <p:spPr>
          <a:xfrm>
            <a:off x="2915816" y="3140968"/>
            <a:ext cx="100811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или</a:t>
            </a:r>
            <a:endParaRPr lang="ru-RU" sz="2000" dirty="0"/>
          </a:p>
        </p:txBody>
      </p:sp>
      <p:sp>
        <p:nvSpPr>
          <p:cNvPr id="18" name="Овал 17"/>
          <p:cNvSpPr/>
          <p:nvPr/>
        </p:nvSpPr>
        <p:spPr>
          <a:xfrm>
            <a:off x="7380312" y="5733256"/>
            <a:ext cx="115212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зато</a:t>
            </a:r>
            <a:endParaRPr lang="ru-RU" sz="2400" dirty="0"/>
          </a:p>
        </p:txBody>
      </p:sp>
      <p:sp>
        <p:nvSpPr>
          <p:cNvPr id="19" name="Овал 18"/>
          <p:cNvSpPr/>
          <p:nvPr/>
        </p:nvSpPr>
        <p:spPr>
          <a:xfrm>
            <a:off x="6876256" y="4509120"/>
            <a:ext cx="129614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также</a:t>
            </a:r>
            <a:endParaRPr lang="ru-RU" sz="2000" dirty="0"/>
          </a:p>
        </p:txBody>
      </p:sp>
      <p:sp>
        <p:nvSpPr>
          <p:cNvPr id="20" name="Овал 19"/>
          <p:cNvSpPr/>
          <p:nvPr/>
        </p:nvSpPr>
        <p:spPr>
          <a:xfrm>
            <a:off x="5148064" y="3645024"/>
            <a:ext cx="144016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когда</a:t>
            </a:r>
            <a:endParaRPr lang="ru-RU" sz="2400" dirty="0"/>
          </a:p>
        </p:txBody>
      </p:sp>
      <p:sp>
        <p:nvSpPr>
          <p:cNvPr id="21" name="Овал 20"/>
          <p:cNvSpPr/>
          <p:nvPr/>
        </p:nvSpPr>
        <p:spPr>
          <a:xfrm>
            <a:off x="2555776" y="1988840"/>
            <a:ext cx="165618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чтобы</a:t>
            </a:r>
            <a:endParaRPr lang="ru-RU" sz="2400" dirty="0"/>
          </a:p>
        </p:txBody>
      </p:sp>
      <p:sp>
        <p:nvSpPr>
          <p:cNvPr id="22" name="Овал 21"/>
          <p:cNvSpPr/>
          <p:nvPr/>
        </p:nvSpPr>
        <p:spPr>
          <a:xfrm>
            <a:off x="5868144" y="1988840"/>
            <a:ext cx="144016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также</a:t>
            </a:r>
            <a:endParaRPr lang="ru-RU" sz="2400" dirty="0"/>
          </a:p>
        </p:txBody>
      </p:sp>
      <p:sp>
        <p:nvSpPr>
          <p:cNvPr id="23" name="Овал 22"/>
          <p:cNvSpPr/>
          <p:nvPr/>
        </p:nvSpPr>
        <p:spPr>
          <a:xfrm>
            <a:off x="611560" y="3284984"/>
            <a:ext cx="194421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Потому что</a:t>
            </a:r>
            <a:endParaRPr lang="ru-RU" sz="2400" dirty="0"/>
          </a:p>
        </p:txBody>
      </p:sp>
      <p:sp>
        <p:nvSpPr>
          <p:cNvPr id="24" name="Овал 23"/>
          <p:cNvSpPr/>
          <p:nvPr/>
        </p:nvSpPr>
        <p:spPr>
          <a:xfrm>
            <a:off x="3563888" y="4149080"/>
            <a:ext cx="144016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если</a:t>
            </a:r>
            <a:endParaRPr lang="ru-RU" sz="2400" dirty="0"/>
          </a:p>
        </p:txBody>
      </p:sp>
      <p:sp>
        <p:nvSpPr>
          <p:cNvPr id="25" name="Овал 24"/>
          <p:cNvSpPr/>
          <p:nvPr/>
        </p:nvSpPr>
        <p:spPr>
          <a:xfrm>
            <a:off x="5292080" y="5373216"/>
            <a:ext cx="144016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</a:t>
            </a:r>
            <a:endParaRPr lang="ru-RU" sz="2400" dirty="0"/>
          </a:p>
        </p:txBody>
      </p:sp>
      <p:sp>
        <p:nvSpPr>
          <p:cNvPr id="26" name="Овал 25"/>
          <p:cNvSpPr/>
          <p:nvPr/>
        </p:nvSpPr>
        <p:spPr>
          <a:xfrm>
            <a:off x="755576" y="5373216"/>
            <a:ext cx="1296144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что</a:t>
            </a:r>
            <a:endParaRPr lang="ru-RU" sz="2400" dirty="0"/>
          </a:p>
        </p:txBody>
      </p:sp>
      <p:sp>
        <p:nvSpPr>
          <p:cNvPr id="27" name="Овал 26"/>
          <p:cNvSpPr/>
          <p:nvPr/>
        </p:nvSpPr>
        <p:spPr>
          <a:xfrm>
            <a:off x="1979712" y="4725144"/>
            <a:ext cx="1296144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как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Распределить союзы на группы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397000"/>
          <a:ext cx="7560840" cy="8229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Сочинительные союзы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Подчинительные союзы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899592" y="2564904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но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827584" y="3933056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7" name="Овал 6"/>
          <p:cNvSpPr/>
          <p:nvPr/>
        </p:nvSpPr>
        <p:spPr>
          <a:xfrm>
            <a:off x="1115616" y="5085184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тоже</a:t>
            </a:r>
            <a:endParaRPr lang="ru-RU" sz="2000" dirty="0"/>
          </a:p>
        </p:txBody>
      </p:sp>
      <p:sp>
        <p:nvSpPr>
          <p:cNvPr id="8" name="Овал 7"/>
          <p:cNvSpPr/>
          <p:nvPr/>
        </p:nvSpPr>
        <p:spPr>
          <a:xfrm>
            <a:off x="3203848" y="2636912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3275856" y="3861048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да</a:t>
            </a:r>
            <a:endParaRPr lang="ru-RU" sz="2800" dirty="0"/>
          </a:p>
        </p:txBody>
      </p:sp>
      <p:sp>
        <p:nvSpPr>
          <p:cNvPr id="17" name="Овал 16"/>
          <p:cNvSpPr/>
          <p:nvPr/>
        </p:nvSpPr>
        <p:spPr>
          <a:xfrm>
            <a:off x="2051720" y="2708920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или</a:t>
            </a:r>
            <a:endParaRPr lang="ru-RU" sz="2000" dirty="0"/>
          </a:p>
        </p:txBody>
      </p:sp>
      <p:sp>
        <p:nvSpPr>
          <p:cNvPr id="18" name="Овал 17"/>
          <p:cNvSpPr/>
          <p:nvPr/>
        </p:nvSpPr>
        <p:spPr>
          <a:xfrm>
            <a:off x="2051720" y="4005064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зато</a:t>
            </a:r>
            <a:endParaRPr lang="ru-RU" sz="2000" dirty="0"/>
          </a:p>
        </p:txBody>
      </p:sp>
      <p:sp>
        <p:nvSpPr>
          <p:cNvPr id="19" name="Овал 18"/>
          <p:cNvSpPr/>
          <p:nvPr/>
        </p:nvSpPr>
        <p:spPr>
          <a:xfrm>
            <a:off x="2483768" y="5157192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также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4860032" y="2420888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когда</a:t>
            </a:r>
            <a:endParaRPr lang="ru-RU" sz="2400" dirty="0"/>
          </a:p>
        </p:txBody>
      </p:sp>
      <p:sp>
        <p:nvSpPr>
          <p:cNvPr id="21" name="Овал 20"/>
          <p:cNvSpPr/>
          <p:nvPr/>
        </p:nvSpPr>
        <p:spPr>
          <a:xfrm>
            <a:off x="6660232" y="2420888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чтобы</a:t>
            </a:r>
            <a:endParaRPr lang="ru-RU" sz="2400" dirty="0"/>
          </a:p>
        </p:txBody>
      </p:sp>
      <p:sp>
        <p:nvSpPr>
          <p:cNvPr id="22" name="Овал 21"/>
          <p:cNvSpPr/>
          <p:nvPr/>
        </p:nvSpPr>
        <p:spPr>
          <a:xfrm>
            <a:off x="4932040" y="3356992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что</a:t>
            </a:r>
            <a:endParaRPr lang="ru-RU" sz="2800" dirty="0"/>
          </a:p>
        </p:txBody>
      </p:sp>
      <p:sp>
        <p:nvSpPr>
          <p:cNvPr id="23" name="Овал 22"/>
          <p:cNvSpPr/>
          <p:nvPr/>
        </p:nvSpPr>
        <p:spPr>
          <a:xfrm>
            <a:off x="6732240" y="3356992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как</a:t>
            </a:r>
            <a:endParaRPr lang="ru-RU" sz="2800" dirty="0"/>
          </a:p>
        </p:txBody>
      </p:sp>
      <p:sp>
        <p:nvSpPr>
          <p:cNvPr id="24" name="Овал 23"/>
          <p:cNvSpPr/>
          <p:nvPr/>
        </p:nvSpPr>
        <p:spPr>
          <a:xfrm>
            <a:off x="4860032" y="4365104"/>
            <a:ext cx="1800200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Потому что</a:t>
            </a:r>
            <a:endParaRPr lang="ru-RU" sz="2400" dirty="0"/>
          </a:p>
        </p:txBody>
      </p:sp>
      <p:sp>
        <p:nvSpPr>
          <p:cNvPr id="25" name="Овал 24"/>
          <p:cNvSpPr/>
          <p:nvPr/>
        </p:nvSpPr>
        <p:spPr>
          <a:xfrm>
            <a:off x="6804248" y="4293096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если</a:t>
            </a:r>
            <a:endParaRPr lang="ru-RU" sz="2400" dirty="0"/>
          </a:p>
        </p:txBody>
      </p:sp>
      <p:sp>
        <p:nvSpPr>
          <p:cNvPr id="26" name="Овал 25"/>
          <p:cNvSpPr/>
          <p:nvPr/>
        </p:nvSpPr>
        <p:spPr>
          <a:xfrm>
            <a:off x="5004048" y="5445224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</a:t>
            </a:r>
            <a:endParaRPr lang="ru-RU" sz="2400" dirty="0"/>
          </a:p>
        </p:txBody>
      </p:sp>
      <p:sp>
        <p:nvSpPr>
          <p:cNvPr id="27" name="Овал 26"/>
          <p:cNvSpPr/>
          <p:nvPr/>
        </p:nvSpPr>
        <p:spPr>
          <a:xfrm>
            <a:off x="6804248" y="5373216"/>
            <a:ext cx="165618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хотя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/>
              <a:t>1 группа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Но есть удары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которые больнее бьют по самому сердцу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2.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/>
              <a:t>И через силу скачет конь туда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 </a:t>
            </a:r>
            <a:r>
              <a:rPr lang="ru-RU" sz="3200" dirty="0" smtClean="0"/>
              <a:t>где светится огонь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/>
              <a:t>Весною иволга появляется поздно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когда рощи уже одеты листвою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4355976" y="1124744"/>
            <a:ext cx="165618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99592" y="4941168"/>
            <a:ext cx="115212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24328" y="2780928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Autofit/>
          </a:bodyPr>
          <a:lstStyle/>
          <a:p>
            <a:r>
              <a:rPr lang="ru-RU" sz="3200" dirty="0" smtClean="0"/>
              <a:t>1.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Воздух был полон острой свежести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которая бывает только после грозы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2.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Лишь только мы въехали на самую высокую точку горы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лошади вдруг совсем остановились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Я стою на склоне горы и сверху любуюсь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как кружат в синей воде морского залива множество парусников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899592" y="1628800"/>
            <a:ext cx="165618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31640" y="2780928"/>
            <a:ext cx="115212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15816" y="5445224"/>
            <a:ext cx="79208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Ноздрёв захохотал тем звонким смехом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каким заливается только свежий здоровый человек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/>
              <a:t>Трудно было понять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чем это огонь так привлекал лягушку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3. </a:t>
            </a:r>
            <a:r>
              <a:rPr lang="ru-RU" sz="3200" dirty="0" smtClean="0">
                <a:solidFill>
                  <a:srgbClr val="FF0000"/>
                </a:solidFill>
              </a:rPr>
              <a:t>(</a:t>
            </a:r>
            <a:r>
              <a:rPr lang="ru-RU" sz="3200" dirty="0" smtClean="0"/>
              <a:t>Когда у меня в руках новая книга</a:t>
            </a:r>
            <a:r>
              <a:rPr lang="ru-RU" sz="3200" dirty="0" smtClean="0">
                <a:solidFill>
                  <a:srgbClr val="FF0000"/>
                </a:solidFill>
              </a:rPr>
              <a:t>)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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/>
              <a:t>я чувствую себя счастливым</a:t>
            </a:r>
            <a:r>
              <a:rPr lang="ru-RU" sz="3200" dirty="0" smtClean="0">
                <a:sym typeface="Symbol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sym typeface="Symbol"/>
              </a:rPr>
              <a:t>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2627784" y="1484784"/>
            <a:ext cx="122413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31640" y="4797152"/>
            <a:ext cx="115212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652120" y="3140968"/>
            <a:ext cx="79208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485</TotalTime>
  <Words>763</Words>
  <Application>Microsoft Office PowerPoint</Application>
  <PresentationFormat>Экран (4:3)</PresentationFormat>
  <Paragraphs>208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Constantia</vt:lpstr>
      <vt:lpstr>Symbol</vt:lpstr>
      <vt:lpstr>Wingdings 2</vt:lpstr>
      <vt:lpstr>Поток</vt:lpstr>
      <vt:lpstr>Урок русского языка 9 класс</vt:lpstr>
      <vt:lpstr>Презентация PowerPoint</vt:lpstr>
      <vt:lpstr>МОЗГОВОЙ ШТУРМ</vt:lpstr>
      <vt:lpstr>Тема «Основные группы сложноподчиненных предложений по их значению».</vt:lpstr>
      <vt:lpstr>Распределить союзы на группы</vt:lpstr>
      <vt:lpstr>Распределить союзы на группы</vt:lpstr>
      <vt:lpstr>1 группа</vt:lpstr>
      <vt:lpstr>2 группа</vt:lpstr>
      <vt:lpstr>3 группа</vt:lpstr>
      <vt:lpstr>    1 группа</vt:lpstr>
      <vt:lpstr>2 группа</vt:lpstr>
      <vt:lpstr>3 группа</vt:lpstr>
      <vt:lpstr>Рефлексия </vt:lpstr>
      <vt:lpstr>Домашнее задание: §9, упр. 111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Ульяна</dc:creator>
  <cp:lastModifiedBy>Школа2</cp:lastModifiedBy>
  <cp:revision>33</cp:revision>
  <dcterms:created xsi:type="dcterms:W3CDTF">2019-10-19T06:40:55Z</dcterms:created>
  <dcterms:modified xsi:type="dcterms:W3CDTF">2022-11-02T05:36:51Z</dcterms:modified>
</cp:coreProperties>
</file>