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sldIdLst>
    <p:sldId id="278" r:id="rId3"/>
    <p:sldId id="281" r:id="rId4"/>
    <p:sldId id="290" r:id="rId5"/>
    <p:sldId id="283" r:id="rId6"/>
    <p:sldId id="291" r:id="rId7"/>
    <p:sldId id="299" r:id="rId8"/>
    <p:sldId id="293" r:id="rId9"/>
    <p:sldId id="294" r:id="rId10"/>
    <p:sldId id="295" r:id="rId11"/>
    <p:sldId id="259" r:id="rId12"/>
    <p:sldId id="277" r:id="rId13"/>
    <p:sldId id="261" r:id="rId14"/>
    <p:sldId id="297" r:id="rId15"/>
    <p:sldId id="30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 autoAdjust="0"/>
    <p:restoredTop sz="94660"/>
  </p:normalViewPr>
  <p:slideViewPr>
    <p:cSldViewPr>
      <p:cViewPr varScale="1">
        <p:scale>
          <a:sx n="92" d="100"/>
          <a:sy n="92" d="100"/>
        </p:scale>
        <p:origin x="-134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53701E-EE3F-4B90-B993-A3DA949B6BF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BC44EE-AC24-456C-A8C4-9158DA2E3D2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74F8A9-ADF4-459E-ABB8-47B30567C8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871749F-736D-42D1-86F6-DB594278EE0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58" name="Group 2"/>
          <p:cNvGrpSpPr>
            <a:grpSpLocks/>
          </p:cNvGrpSpPr>
          <p:nvPr/>
        </p:nvGrpSpPr>
        <p:grpSpPr bwMode="auto">
          <a:xfrm>
            <a:off x="0" y="0"/>
            <a:ext cx="8763000" cy="5943600"/>
            <a:chOff x="0" y="0"/>
            <a:chExt cx="5520" cy="3744"/>
          </a:xfrm>
        </p:grpSpPr>
        <p:sp>
          <p:nvSpPr>
            <p:cNvPr id="70659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110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70660" name="Group 4"/>
            <p:cNvGrpSpPr>
              <a:grpSpLocks/>
            </p:cNvGrpSpPr>
            <p:nvPr userDrawn="1"/>
          </p:nvGrpSpPr>
          <p:grpSpPr bwMode="auto">
            <a:xfrm>
              <a:off x="0" y="2208"/>
              <a:ext cx="5520" cy="1536"/>
              <a:chOff x="0" y="2208"/>
              <a:chExt cx="5520" cy="1536"/>
            </a:xfrm>
          </p:grpSpPr>
          <p:sp>
            <p:nvSpPr>
              <p:cNvPr id="70661" name="Rectangle 5"/>
              <p:cNvSpPr>
                <a:spLocks noChangeArrowheads="1"/>
              </p:cNvSpPr>
              <p:nvPr/>
            </p:nvSpPr>
            <p:spPr bwMode="ltGray">
              <a:xfrm>
                <a:off x="624" y="2208"/>
                <a:ext cx="4896" cy="1536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70662" name="Rectangle 6"/>
              <p:cNvSpPr>
                <a:spLocks noChangeArrowheads="1"/>
              </p:cNvSpPr>
              <p:nvPr/>
            </p:nvSpPr>
            <p:spPr bwMode="white">
              <a:xfrm>
                <a:off x="654" y="2352"/>
                <a:ext cx="4818" cy="134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70663" name="Line 7"/>
              <p:cNvSpPr>
                <a:spLocks noChangeShapeType="1"/>
              </p:cNvSpPr>
              <p:nvPr/>
            </p:nvSpPr>
            <p:spPr bwMode="auto">
              <a:xfrm>
                <a:off x="0" y="3072"/>
                <a:ext cx="624" cy="0"/>
              </a:xfrm>
              <a:prstGeom prst="line">
                <a:avLst/>
              </a:prstGeom>
              <a:noFill/>
              <a:ln w="5080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0664" name="Group 8"/>
            <p:cNvGrpSpPr>
              <a:grpSpLocks/>
            </p:cNvGrpSpPr>
            <p:nvPr userDrawn="1"/>
          </p:nvGrpSpPr>
          <p:grpSpPr bwMode="auto">
            <a:xfrm>
              <a:off x="400" y="336"/>
              <a:ext cx="5088" cy="192"/>
              <a:chOff x="400" y="336"/>
              <a:chExt cx="5088" cy="192"/>
            </a:xfrm>
          </p:grpSpPr>
          <p:sp>
            <p:nvSpPr>
              <p:cNvPr id="70665" name="Rectangle 9"/>
              <p:cNvSpPr>
                <a:spLocks noChangeArrowheads="1"/>
              </p:cNvSpPr>
              <p:nvPr/>
            </p:nvSpPr>
            <p:spPr bwMode="auto">
              <a:xfrm>
                <a:off x="3952" y="336"/>
                <a:ext cx="1536" cy="19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70666" name="Line 10"/>
              <p:cNvSpPr>
                <a:spLocks noChangeShapeType="1"/>
              </p:cNvSpPr>
              <p:nvPr/>
            </p:nvSpPr>
            <p:spPr bwMode="auto">
              <a:xfrm>
                <a:off x="400" y="432"/>
                <a:ext cx="5088" cy="0"/>
              </a:xfrm>
              <a:prstGeom prst="line">
                <a:avLst/>
              </a:prstGeom>
              <a:noFill/>
              <a:ln w="444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70667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2057400" y="1143000"/>
            <a:ext cx="6629400" cy="2209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0668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962400"/>
            <a:ext cx="6858000" cy="1600200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0669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912813" y="625157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0670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354388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0671" name="Rectangle 1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610BDA6-3B94-46C4-BD46-58D87DA844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4FE287-58F5-4ECA-8E4D-1CD64B4DE1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1B65CB-EA0E-42CB-B911-79612A34AC4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D313AB-D14D-4F1F-916D-346FBCE175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5F17CE-AAE0-4DC3-924E-6E20C7D0179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B88D4E-D9A1-481D-8967-7D8C7A01B69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FA2666-DE1E-457E-A69B-52700122E08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B44B27-4A90-472F-BEA2-AAF59215CE5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433AF5-7267-4AC0-B0F7-B0E0083A29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432217-0C24-48C1-A5DE-F0C4155A31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236C49-F9F3-4874-9D28-B6CAB7BD6DB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277813"/>
            <a:ext cx="19431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7813"/>
            <a:ext cx="56769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7B19CA-B1B1-408C-9F57-C2FF1AD8C50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85892D-1F2A-41FC-9BC1-5BEBBB6CDC4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8E096B-D594-4569-B8AB-308B7B622DA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E3CD55-0BE5-4910-8AC2-C44E49C44BC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47B37B-8FBB-432E-8840-6FFABE3607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6E395E-D809-446D-8439-1D47E05EDD5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E84964-7055-4A24-9322-A785994814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54C8E5-ABC5-4B85-A2D8-8ECDB0AD50A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0218A00-355E-40ED-BD4A-3202A9D7466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  <p:sldLayoutId id="2147483672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634" name="Group 2"/>
          <p:cNvGrpSpPr>
            <a:grpSpLocks/>
          </p:cNvGrpSpPr>
          <p:nvPr/>
        </p:nvGrpSpPr>
        <p:grpSpPr bwMode="auto">
          <a:xfrm>
            <a:off x="0" y="0"/>
            <a:ext cx="8686800" cy="4876800"/>
            <a:chOff x="0" y="0"/>
            <a:chExt cx="5472" cy="3072"/>
          </a:xfrm>
        </p:grpSpPr>
        <p:sp>
          <p:nvSpPr>
            <p:cNvPr id="6963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384" cy="307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400">
                <a:latin typeface="Times New Roman" pitchFamily="18" charset="0"/>
              </a:endParaRPr>
            </a:p>
          </p:txBody>
        </p:sp>
        <p:grpSp>
          <p:nvGrpSpPr>
            <p:cNvPr id="69636" name="Group 4"/>
            <p:cNvGrpSpPr>
              <a:grpSpLocks/>
            </p:cNvGrpSpPr>
            <p:nvPr/>
          </p:nvGrpSpPr>
          <p:grpSpPr bwMode="auto">
            <a:xfrm>
              <a:off x="240" y="893"/>
              <a:ext cx="5232" cy="115"/>
              <a:chOff x="240" y="893"/>
              <a:chExt cx="5232" cy="115"/>
            </a:xfrm>
          </p:grpSpPr>
          <p:sp>
            <p:nvSpPr>
              <p:cNvPr id="69637" name="Rectangle 5"/>
              <p:cNvSpPr>
                <a:spLocks noChangeArrowheads="1"/>
              </p:cNvSpPr>
              <p:nvPr/>
            </p:nvSpPr>
            <p:spPr bwMode="auto">
              <a:xfrm>
                <a:off x="4320" y="893"/>
                <a:ext cx="1152" cy="11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ru-RU" sz="2400">
                  <a:latin typeface="Times New Roman" pitchFamily="18" charset="0"/>
                </a:endParaRPr>
              </a:p>
            </p:txBody>
          </p:sp>
          <p:sp>
            <p:nvSpPr>
              <p:cNvPr id="69638" name="Line 6"/>
              <p:cNvSpPr>
                <a:spLocks noChangeShapeType="1"/>
              </p:cNvSpPr>
              <p:nvPr/>
            </p:nvSpPr>
            <p:spPr bwMode="auto">
              <a:xfrm>
                <a:off x="240" y="941"/>
                <a:ext cx="5232" cy="0"/>
              </a:xfrm>
              <a:prstGeom prst="line">
                <a:avLst/>
              </a:prstGeom>
              <a:noFill/>
              <a:ln w="19050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69639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277813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9640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600200"/>
            <a:ext cx="77724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9641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51575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ru-RU"/>
          </a:p>
        </p:txBody>
      </p:sp>
      <p:sp>
        <p:nvSpPr>
          <p:cNvPr id="69642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ru-RU"/>
          </a:p>
        </p:txBody>
      </p:sp>
      <p:sp>
        <p:nvSpPr>
          <p:cNvPr id="69643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405E3FD1-3A06-49D5-A38D-0C5AD8BC4B5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9644" name="Line 12"/>
          <p:cNvSpPr>
            <a:spLocks noChangeShapeType="1"/>
          </p:cNvSpPr>
          <p:nvPr/>
        </p:nvSpPr>
        <p:spPr bwMode="auto">
          <a:xfrm>
            <a:off x="0" y="4876800"/>
            <a:ext cx="609600" cy="0"/>
          </a:xfrm>
          <a:prstGeom prst="line">
            <a:avLst/>
          </a:prstGeom>
          <a:noFill/>
          <a:ln w="44450">
            <a:solidFill>
              <a:schemeClr val="bg2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n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5000"/>
        <a:buFont typeface="Wingdings" pitchFamily="2" charset="2"/>
        <a:buChar char="n"/>
        <a:defRPr sz="23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andex.ru/yandsearc" TargetMode="External"/><Relationship Id="rId3" Type="http://schemas.openxmlformats.org/officeDocument/2006/relationships/hyperlink" Target="https://yandex.ru/images/search?pos=11&amp;img_url=https://wikiway.com/upload/hl-photo%252" TargetMode="External"/><Relationship Id="rId7" Type="http://schemas.openxmlformats.org/officeDocument/2006/relationships/hyperlink" Target="https://yandex.ru/images/search?text=&#1089;&#1080;&#1084;&#1074;&#1086;&#1083;&#1099;%20&#1082;&#1073;&#1088;%20&#1092;&#1086;&#1090;&#1086;&amp;stype=image&amp;lr=30&amp;source=w" TargetMode="External"/><Relationship Id="rId12" Type="http://schemas.openxmlformats.org/officeDocument/2006/relationships/hyperlink" Target="http://russkay-literatura.net/stikhi-dlya-detej-ot-8-let/549-net-na-svete-rodiny" TargetMode="External"/><Relationship Id="rId2" Type="http://schemas.openxmlformats.org/officeDocument/2006/relationships/hyperlink" Target="https://yandex.ru/images/search?p=1&amp;source=wiz&amp;text=&#1082;&#1072;&#1088;&#1090;&#1080;&#1085;&#1082;&#1080;%20&#1075;&#1086;&#1083;&#1091;&#1073;&#1099;&#1077;%20&#1086;&#1079;&#1077;&#1088;&#1072;&amp;rpt=image&amp;lr=3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ndex.ru/images/search?text=&#1082;&#1072;&#1074;&#1082;&#1072;&#1079;&#1089;&#1082;&#1080;&#1081;%20&#1091;&#1083;&#1072;&#1088;%20&#1092;&#1086;&#1090;&#1086;&amp;stype=image&amp;lr=30&amp;source=wiz" TargetMode="External"/><Relationship Id="rId11" Type="http://schemas.openxmlformats.org/officeDocument/2006/relationships/hyperlink" Target="https://chto-takoe-lyubov.net/stixi-pro-elbrus/" TargetMode="External"/><Relationship Id="rId5" Type="http://schemas.openxmlformats.org/officeDocument/2006/relationships/hyperlink" Target="https://yandex.ru/images/search?text=&#1082;&#1086;&#1088;&#1086;&#1083;&#1077;&#1082;%20&#1078;&#1077;&#1083;&#1090;&#1086;&#1075;&#1086;&#1083;&#1086;&#1074;&#1099;&#1081;%20&#1092;&#1086;&#1090;&#1086;&amp;stype=image&amp;lr=30&amp;source=wiz" TargetMode="External"/><Relationship Id="rId10" Type="http://schemas.openxmlformats.org/officeDocument/2006/relationships/hyperlink" Target="https://stihi.ru/2010/09/28/6759" TargetMode="External"/><Relationship Id="rId4" Type="http://schemas.openxmlformats.org/officeDocument/2006/relationships/hyperlink" Target="https://yandex.ru/images/search?text=&#1082;&#1072;&#1074;&#1082;&#1072;&#1079;&#1089;&#1082;&#1080;&#1081;%20&#1090;&#1091;&#1088;%20&#1082;&#1072;&#1088;&#1090;&#1080;&#1085;&#1082;&#1080;&amp;stype=image&amp;lr=30&amp;source=wiz" TargetMode="External"/><Relationship Id="rId9" Type="http://schemas.openxmlformats.org/officeDocument/2006/relationships/hyperlink" Target="http://starsilver.narod.ru/everstih/11.ht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Моя Кабардино- Балкария</a:t>
            </a:r>
          </a:p>
        </p:txBody>
      </p:sp>
      <p:pic>
        <p:nvPicPr>
          <p:cNvPr id="66564" name="Picture 4" descr="Донгузорун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676400"/>
            <a:ext cx="7620000" cy="41148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371600" y="5029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495800" y="5791200"/>
            <a:ext cx="4038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Работа учителя начальных классов МКОУ </a:t>
            </a:r>
            <a:r>
              <a:rPr lang="en-US" sz="1400" dirty="0" smtClean="0"/>
              <a:t>“</a:t>
            </a:r>
            <a:r>
              <a:rPr lang="ru-RU" sz="1400" dirty="0" smtClean="0"/>
              <a:t>СОШ ст. </a:t>
            </a:r>
            <a:r>
              <a:rPr lang="ru-RU" sz="1400" dirty="0" err="1" smtClean="0"/>
              <a:t>Екатериноградской</a:t>
            </a:r>
            <a:r>
              <a:rPr lang="en-US" sz="1400" dirty="0" smtClean="0"/>
              <a:t>”</a:t>
            </a:r>
            <a:r>
              <a:rPr lang="ru-RU" sz="1400" dirty="0" smtClean="0"/>
              <a:t> </a:t>
            </a:r>
            <a:r>
              <a:rPr lang="ru-RU" sz="1400" dirty="0" err="1" smtClean="0"/>
              <a:t>Прохладненского</a:t>
            </a:r>
            <a:r>
              <a:rPr lang="ru-RU" sz="1400" dirty="0" smtClean="0"/>
              <a:t> района КБР</a:t>
            </a:r>
          </a:p>
          <a:p>
            <a:pPr algn="ctr"/>
            <a:r>
              <a:rPr lang="ru-RU" sz="1400" dirty="0" err="1" smtClean="0"/>
              <a:t>Кучеровой</a:t>
            </a:r>
            <a:r>
              <a:rPr lang="ru-RU" sz="1400" dirty="0" smtClean="0"/>
              <a:t> Ирины Владимировны </a:t>
            </a:r>
            <a:endParaRPr lang="ru-RU" sz="14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Герб КБР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sz="2000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000"/>
              <a:t>Герб Кабардино-Балкарской Республики представляет собой изображение золотого орла в червленом поле щита; глаз орла - лазоревый . На груди орла - малый пересеченный щит, вверху - изображение серебряной горы о двух вершинах в лазоревом поле, внизу - золотой трилистник с продолговатыми листами в зеленом поле. </a:t>
            </a:r>
            <a:br>
              <a:rPr lang="ru-RU" sz="2000"/>
            </a:br>
            <a:r>
              <a:rPr lang="ru-RU" sz="2000"/>
              <a:t/>
            </a:r>
            <a:br>
              <a:rPr lang="ru-RU" sz="2000"/>
            </a:br>
            <a:r>
              <a:rPr lang="ru-RU" sz="2000"/>
              <a:t/>
            </a:r>
            <a:br>
              <a:rPr lang="ru-RU" sz="2000"/>
            </a:br>
            <a:endParaRPr lang="ru-RU" sz="2000"/>
          </a:p>
        </p:txBody>
      </p:sp>
      <p:pic>
        <p:nvPicPr>
          <p:cNvPr id="9221" name="Picture 5" descr="гер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524000"/>
            <a:ext cx="4267200" cy="464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/>
            </a:r>
            <a:br>
              <a:rPr lang="ru-RU" sz="4000"/>
            </a:br>
            <a:r>
              <a:rPr lang="ru-RU" sz="4000"/>
              <a:t>Флаг КБР</a:t>
            </a:r>
          </a:p>
        </p:txBody>
      </p:sp>
      <p:sp>
        <p:nvSpPr>
          <p:cNvPr id="63497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5105400"/>
            <a:ext cx="8229600" cy="1524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/>
              <a:t>Флаг Кабардино-Балкарской Республики представляет собой полотнище, состоящее из трех равновеликих горизонтальных полос: сине-голубой, белой и зеленой. В центре полотнища круг, разделенный на сине-голубое и зеленое поля, посередине белое изображение Эльбруса. Отношение ширины флага к его длине 2:3. </a:t>
            </a:r>
          </a:p>
        </p:txBody>
      </p:sp>
      <p:pic>
        <p:nvPicPr>
          <p:cNvPr id="63498" name="Picture 10" descr="elbrus00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00200" y="1600200"/>
            <a:ext cx="5562600" cy="3352800"/>
          </a:xfrm>
        </p:spPr>
      </p:pic>
      <p:sp>
        <p:nvSpPr>
          <p:cNvPr id="63499" name="Rectangle 11"/>
          <p:cNvSpPr>
            <a:spLocks noChangeArrowheads="1"/>
          </p:cNvSpPr>
          <p:nvPr/>
        </p:nvSpPr>
        <p:spPr bwMode="auto">
          <a:xfrm>
            <a:off x="1143000" y="6324600"/>
            <a:ext cx="59086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/>
              <a:t>Дата принятия флага, герба и гимна: 21 июль 1994 г.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Нальчик</a:t>
            </a:r>
          </a:p>
        </p:txBody>
      </p:sp>
      <p:pic>
        <p:nvPicPr>
          <p:cNvPr id="7" name="Picture 5" descr="f_150656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295400"/>
            <a:ext cx="3200400" cy="2602523"/>
          </a:xfrm>
          <a:prstGeom prst="rect">
            <a:avLst/>
          </a:prstGeom>
          <a:noFill/>
        </p:spPr>
      </p:pic>
      <p:pic>
        <p:nvPicPr>
          <p:cNvPr id="8" name="Picture 5" descr="a50bbd1c2eb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038600"/>
            <a:ext cx="3657600" cy="2514600"/>
          </a:xfrm>
          <a:prstGeom prst="rect">
            <a:avLst/>
          </a:prstGeom>
          <a:noFill/>
        </p:spPr>
      </p:pic>
      <p:pic>
        <p:nvPicPr>
          <p:cNvPr id="13319" name="Picture 7" descr="https://www.sangorrodnik.ru/images/0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1219200"/>
            <a:ext cx="3657600" cy="2743200"/>
          </a:xfrm>
          <a:prstGeom prst="rect">
            <a:avLst/>
          </a:prstGeom>
          <a:noFill/>
        </p:spPr>
      </p:pic>
      <p:pic>
        <p:nvPicPr>
          <p:cNvPr id="14" name="Рисунок 13" descr="1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29200" y="3962400"/>
            <a:ext cx="3200400" cy="2554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Монумент </a:t>
            </a:r>
            <a:r>
              <a:rPr lang="ru-RU" sz="4000" dirty="0" smtClean="0"/>
              <a:t>«Навеки </a:t>
            </a:r>
            <a:r>
              <a:rPr lang="ru-RU" sz="4000" dirty="0"/>
              <a:t>с Россией»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nalchik_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1600200"/>
            <a:ext cx="4038600" cy="4572000"/>
          </a:xfrm>
          <a:prstGeom prst="rect">
            <a:avLst/>
          </a:prstGeom>
        </p:spPr>
      </p:pic>
      <p:pic>
        <p:nvPicPr>
          <p:cNvPr id="8" name="Рисунок 7" descr="dsc0462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5800" y="1600200"/>
            <a:ext cx="4191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ct val="50000"/>
              </a:spcBef>
            </a:pPr>
            <a:r>
              <a:rPr lang="ru-RU" sz="3200" b="1" dirty="0" smtClean="0">
                <a:solidFill>
                  <a:schemeClr val="tx1"/>
                </a:solidFill>
              </a:rPr>
              <a:t>Интернет- ресурсы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ru-RU" sz="1200" dirty="0" smtClean="0">
                <a:hlinkClick r:id="rId2"/>
              </a:rPr>
              <a:t> </a:t>
            </a:r>
            <a:r>
              <a:rPr lang="en-US" sz="1200" dirty="0" smtClean="0">
                <a:hlinkClick r:id="rId2"/>
              </a:rPr>
              <a:t>https://yandex.ru/images/search?p=1&amp;source=wiz&amp;text=</a:t>
            </a:r>
            <a:r>
              <a:rPr lang="ru-RU" sz="1200" dirty="0" smtClean="0">
                <a:hlinkClick r:id="rId2"/>
              </a:rPr>
              <a:t>картинки%20голубые%20озера&amp;</a:t>
            </a:r>
            <a:r>
              <a:rPr lang="en-US" sz="1200" dirty="0" smtClean="0">
                <a:hlinkClick r:id="rId2"/>
              </a:rPr>
              <a:t>rpt=</a:t>
            </a:r>
            <a:r>
              <a:rPr lang="en-US" sz="1200" dirty="0" err="1" smtClean="0">
                <a:hlinkClick r:id="rId2"/>
              </a:rPr>
              <a:t>image&amp;lr</a:t>
            </a:r>
            <a:r>
              <a:rPr lang="en-US" sz="1200" dirty="0" smtClean="0">
                <a:hlinkClick r:id="rId2"/>
              </a:rPr>
              <a:t>=30</a:t>
            </a:r>
            <a:endParaRPr lang="ru-RU" sz="1200" dirty="0" smtClean="0"/>
          </a:p>
          <a:p>
            <a:pPr>
              <a:lnSpc>
                <a:spcPct val="150000"/>
              </a:lnSpc>
              <a:buNone/>
            </a:pPr>
            <a:r>
              <a:rPr lang="ru-RU" sz="1200" dirty="0" smtClean="0">
                <a:hlinkClick r:id="rId3"/>
              </a:rPr>
              <a:t> </a:t>
            </a:r>
            <a:r>
              <a:rPr lang="en-US" sz="1200" dirty="0" smtClean="0">
                <a:hlinkClick r:id="rId3"/>
              </a:rPr>
              <a:t>https://yandex.ru/images/search?pos=11&amp;img_url=https%3A%2F%2Fwikiway.com%2Fupload%2Fhl-photo%2</a:t>
            </a:r>
            <a:endParaRPr lang="ru-RU" sz="1200" dirty="0" smtClean="0"/>
          </a:p>
          <a:p>
            <a:pPr>
              <a:lnSpc>
                <a:spcPct val="150000"/>
              </a:lnSpc>
              <a:buNone/>
            </a:pPr>
            <a:r>
              <a:rPr lang="ru-RU" sz="1200" dirty="0" smtClean="0">
                <a:hlinkClick r:id="rId4"/>
              </a:rPr>
              <a:t> </a:t>
            </a:r>
            <a:r>
              <a:rPr lang="en-US" sz="1200" dirty="0" smtClean="0">
                <a:hlinkClick r:id="rId4"/>
              </a:rPr>
              <a:t>https://yandex.ru/images/search?text=</a:t>
            </a:r>
            <a:r>
              <a:rPr lang="ru-RU" sz="1200" dirty="0" smtClean="0">
                <a:hlinkClick r:id="rId4"/>
              </a:rPr>
              <a:t>кавказский%20тур%20картинки&amp;</a:t>
            </a:r>
            <a:r>
              <a:rPr lang="en-US" sz="1200" dirty="0" err="1" smtClean="0">
                <a:hlinkClick r:id="rId4"/>
              </a:rPr>
              <a:t>stype</a:t>
            </a:r>
            <a:r>
              <a:rPr lang="en-US" sz="1200" dirty="0" smtClean="0">
                <a:hlinkClick r:id="rId4"/>
              </a:rPr>
              <a:t>=</a:t>
            </a:r>
            <a:r>
              <a:rPr lang="en-US" sz="1200" dirty="0" err="1" smtClean="0">
                <a:hlinkClick r:id="rId4"/>
              </a:rPr>
              <a:t>image&amp;lr</a:t>
            </a:r>
            <a:r>
              <a:rPr lang="en-US" sz="1200" dirty="0" smtClean="0">
                <a:hlinkClick r:id="rId4"/>
              </a:rPr>
              <a:t>=30&amp;source=wiz</a:t>
            </a:r>
            <a:endParaRPr lang="ru-RU" sz="1200" dirty="0" smtClean="0"/>
          </a:p>
          <a:p>
            <a:pPr>
              <a:lnSpc>
                <a:spcPct val="150000"/>
              </a:lnSpc>
              <a:buNone/>
            </a:pPr>
            <a:r>
              <a:rPr lang="ru-RU" sz="1200" dirty="0" smtClean="0"/>
              <a:t> </a:t>
            </a:r>
            <a:r>
              <a:rPr lang="en-US" sz="1200" dirty="0" smtClean="0">
                <a:hlinkClick r:id="rId5"/>
              </a:rPr>
              <a:t>https://yandex.ru/images/search?text=</a:t>
            </a:r>
            <a:r>
              <a:rPr lang="ru-RU" sz="1200" dirty="0" smtClean="0">
                <a:hlinkClick r:id="rId5"/>
              </a:rPr>
              <a:t>королек%20желтоголовый%20фото&amp;</a:t>
            </a:r>
            <a:r>
              <a:rPr lang="en-US" sz="1200" dirty="0" err="1" smtClean="0">
                <a:hlinkClick r:id="rId5"/>
              </a:rPr>
              <a:t>stype</a:t>
            </a:r>
            <a:r>
              <a:rPr lang="en-US" sz="1200" dirty="0" smtClean="0">
                <a:hlinkClick r:id="rId5"/>
              </a:rPr>
              <a:t>=</a:t>
            </a:r>
            <a:r>
              <a:rPr lang="en-US" sz="1200" dirty="0" err="1" smtClean="0">
                <a:hlinkClick r:id="rId5"/>
              </a:rPr>
              <a:t>image&amp;lr</a:t>
            </a:r>
            <a:r>
              <a:rPr lang="en-US" sz="1200" dirty="0" smtClean="0">
                <a:hlinkClick r:id="rId5"/>
              </a:rPr>
              <a:t>=30&amp;source=wiz</a:t>
            </a:r>
            <a:endParaRPr lang="ru-RU" sz="1200" dirty="0" smtClean="0"/>
          </a:p>
          <a:p>
            <a:pPr>
              <a:lnSpc>
                <a:spcPct val="150000"/>
              </a:lnSpc>
              <a:buNone/>
            </a:pPr>
            <a:r>
              <a:rPr lang="ru-RU" sz="1200" dirty="0" smtClean="0"/>
              <a:t> </a:t>
            </a:r>
            <a:r>
              <a:rPr lang="en-US" sz="1200" dirty="0" smtClean="0">
                <a:hlinkClick r:id="rId6"/>
              </a:rPr>
              <a:t>https://yandex.ru/images/search?text=</a:t>
            </a:r>
            <a:r>
              <a:rPr lang="ru-RU" sz="1200" dirty="0" smtClean="0">
                <a:hlinkClick r:id="rId6"/>
              </a:rPr>
              <a:t>кавказский%20улар%20фото&amp;</a:t>
            </a:r>
            <a:r>
              <a:rPr lang="en-US" sz="1200" dirty="0" err="1" smtClean="0">
                <a:hlinkClick r:id="rId6"/>
              </a:rPr>
              <a:t>stype</a:t>
            </a:r>
            <a:r>
              <a:rPr lang="en-US" sz="1200" dirty="0" smtClean="0">
                <a:hlinkClick r:id="rId6"/>
              </a:rPr>
              <a:t>=</a:t>
            </a:r>
            <a:r>
              <a:rPr lang="en-US" sz="1200" dirty="0" err="1" smtClean="0">
                <a:hlinkClick r:id="rId6"/>
              </a:rPr>
              <a:t>image&amp;lr</a:t>
            </a:r>
            <a:r>
              <a:rPr lang="en-US" sz="1200" dirty="0" smtClean="0">
                <a:hlinkClick r:id="rId6"/>
              </a:rPr>
              <a:t>=30&amp;source=wiz</a:t>
            </a:r>
            <a:endParaRPr lang="ru-RU" sz="1200" dirty="0" smtClean="0"/>
          </a:p>
          <a:p>
            <a:pPr>
              <a:lnSpc>
                <a:spcPct val="150000"/>
              </a:lnSpc>
              <a:buNone/>
            </a:pPr>
            <a:r>
              <a:rPr lang="ru-RU" sz="1200" dirty="0" smtClean="0"/>
              <a:t> </a:t>
            </a:r>
            <a:r>
              <a:rPr lang="en-US" sz="1200" dirty="0" smtClean="0">
                <a:hlinkClick r:id="rId7"/>
              </a:rPr>
              <a:t>https://yandex.ru/images/search?text=</a:t>
            </a:r>
            <a:r>
              <a:rPr lang="ru-RU" sz="1200" dirty="0" smtClean="0">
                <a:hlinkClick r:id="rId7"/>
              </a:rPr>
              <a:t>символы%20кбр%20фото&amp;</a:t>
            </a:r>
            <a:r>
              <a:rPr lang="en-US" sz="1200" dirty="0" err="1" smtClean="0">
                <a:hlinkClick r:id="rId7"/>
              </a:rPr>
              <a:t>stype</a:t>
            </a:r>
            <a:r>
              <a:rPr lang="en-US" sz="1200" dirty="0" smtClean="0">
                <a:hlinkClick r:id="rId7"/>
              </a:rPr>
              <a:t>=</a:t>
            </a:r>
            <a:r>
              <a:rPr lang="en-US" sz="1200" dirty="0" err="1" smtClean="0">
                <a:hlinkClick r:id="rId7"/>
              </a:rPr>
              <a:t>image&amp;lr</a:t>
            </a:r>
            <a:r>
              <a:rPr lang="en-US" sz="1200" dirty="0" smtClean="0">
                <a:hlinkClick r:id="rId7"/>
              </a:rPr>
              <a:t>=30&amp;source=w</a:t>
            </a:r>
            <a:endParaRPr lang="ru-RU" sz="1200" dirty="0" smtClean="0"/>
          </a:p>
          <a:p>
            <a:pPr>
              <a:lnSpc>
                <a:spcPct val="150000"/>
              </a:lnSpc>
              <a:buNone/>
            </a:pPr>
            <a:r>
              <a:rPr lang="ru-RU" sz="1200" u="sng" dirty="0" smtClean="0">
                <a:hlinkClick r:id="rId8"/>
              </a:rPr>
              <a:t>https://www.yandex.ru/yandsearc</a:t>
            </a:r>
            <a:endParaRPr lang="ru-RU" sz="1200" dirty="0" smtClean="0"/>
          </a:p>
          <a:p>
            <a:pPr>
              <a:lnSpc>
                <a:spcPct val="150000"/>
              </a:lnSpc>
              <a:buNone/>
            </a:pPr>
            <a:r>
              <a:rPr lang="ru-RU" sz="1200" u="sng" dirty="0" smtClean="0">
                <a:hlinkClick r:id="rId9"/>
              </a:rPr>
              <a:t>http://starsilver.narod.ru/everstih/11.htm</a:t>
            </a:r>
            <a:endParaRPr lang="ru-RU" sz="1200" dirty="0" smtClean="0"/>
          </a:p>
          <a:p>
            <a:pPr>
              <a:lnSpc>
                <a:spcPct val="150000"/>
              </a:lnSpc>
              <a:buNone/>
            </a:pPr>
            <a:r>
              <a:rPr lang="ru-RU" sz="1200" u="sng" dirty="0" smtClean="0">
                <a:hlinkClick r:id="rId10"/>
              </a:rPr>
              <a:t>https://stihi.ru/2010/09/28/6759</a:t>
            </a:r>
            <a:endParaRPr lang="ru-RU" sz="1200" dirty="0" smtClean="0"/>
          </a:p>
          <a:p>
            <a:pPr>
              <a:lnSpc>
                <a:spcPct val="150000"/>
              </a:lnSpc>
              <a:buNone/>
            </a:pPr>
            <a:r>
              <a:rPr lang="ru-RU" sz="1200" dirty="0" smtClean="0">
                <a:hlinkClick r:id="rId11"/>
              </a:rPr>
              <a:t>https://chto-takoe-lyubov.net/stixi-pro-elbrus/</a:t>
            </a:r>
            <a:endParaRPr lang="ru-RU" sz="1200" dirty="0" smtClean="0"/>
          </a:p>
          <a:p>
            <a:pPr>
              <a:lnSpc>
                <a:spcPct val="150000"/>
              </a:lnSpc>
              <a:buNone/>
            </a:pPr>
            <a:r>
              <a:rPr lang="ru-RU" sz="1200" dirty="0" smtClean="0">
                <a:hlinkClick r:id="rId12"/>
              </a:rPr>
              <a:t>http://russkay-literatura.net/stikhi-dlya-detej-ot-8-let/549-net-na-svete-rodiny</a:t>
            </a:r>
            <a:endParaRPr lang="ru-RU" sz="1200" dirty="0" smtClean="0"/>
          </a:p>
          <a:p>
            <a:pPr>
              <a:lnSpc>
                <a:spcPct val="150000"/>
              </a:lnSpc>
              <a:buNone/>
            </a:pPr>
            <a:endParaRPr lang="ru-RU" sz="1200" dirty="0" smtClean="0"/>
          </a:p>
          <a:p>
            <a:pPr>
              <a:lnSpc>
                <a:spcPct val="150000"/>
              </a:lnSpc>
              <a:buNone/>
            </a:pP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ru-RU"/>
              <a:t>Карта КБР</a:t>
            </a:r>
          </a:p>
        </p:txBody>
      </p:sp>
      <p:pic>
        <p:nvPicPr>
          <p:cNvPr id="73732" name="Picture 4" descr="Kabardino-Balkarskaya_Res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371600"/>
            <a:ext cx="4495800" cy="4191000"/>
          </a:xfrm>
          <a:prstGeom prst="rect">
            <a:avLst/>
          </a:prstGeom>
          <a:noFill/>
        </p:spPr>
      </p:pic>
      <p:sp>
        <p:nvSpPr>
          <p:cNvPr id="73735" name="Rectangle 7"/>
          <p:cNvSpPr>
            <a:spLocks noChangeArrowheads="1"/>
          </p:cNvSpPr>
          <p:nvPr/>
        </p:nvSpPr>
        <p:spPr bwMode="auto">
          <a:xfrm>
            <a:off x="5181600" y="3215372"/>
            <a:ext cx="36671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dirty="0"/>
              <a:t> </a:t>
            </a:r>
          </a:p>
          <a:p>
            <a:pPr eaLnBrk="0" hangingPunct="0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562600" y="1295400"/>
            <a:ext cx="335280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Наша Родина – Республика Кабардино-Балкария – на карте России занимает не так уж много места. Но по богатству и  красоте природы она может поспорить со многими государствами мира. </a:t>
            </a:r>
            <a:r>
              <a:rPr lang="ru-RU" sz="1400" dirty="0" err="1" smtClean="0"/>
              <a:t>Кабардино</a:t>
            </a:r>
            <a:r>
              <a:rPr lang="ru-RU" sz="1400" dirty="0" smtClean="0"/>
              <a:t>- Балкария – многонациональная республика. На ее территории проживают представители более 100 национальностей: кабардинцы, балкарцы, русские, украинцы, осетины и др. В нашей республике проживает около 868 000  человек. В республике 165 населенных пунктов, в их числе 8 городов: Нальчик, Прохладный, Баксан, Чегем, Майский, Нарткала, Терек, Тырныауз;  10 районов. 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416_lud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1600200"/>
            <a:ext cx="4114800" cy="3962400"/>
          </a:xfrm>
          <a:prstGeom prst="rect">
            <a:avLst/>
          </a:prstGeom>
          <a:noFill/>
        </p:spPr>
      </p:pic>
      <p:pic>
        <p:nvPicPr>
          <p:cNvPr id="89091" name="Picture 3" descr="кабардинц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600200"/>
            <a:ext cx="3657600" cy="3962400"/>
          </a:xfrm>
          <a:prstGeom prst="rect">
            <a:avLst/>
          </a:prstGeom>
          <a:noFill/>
        </p:spPr>
      </p:pic>
      <p:sp>
        <p:nvSpPr>
          <p:cNvPr id="890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Кабардинцы и балкарцы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Эльбрус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25" name="Picture 5" descr="Эльбру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600200"/>
            <a:ext cx="4419600" cy="4572000"/>
          </a:xfrm>
          <a:prstGeom prst="rect">
            <a:avLst/>
          </a:prstGeom>
          <a:noFill/>
        </p:spPr>
      </p:pic>
      <p:pic>
        <p:nvPicPr>
          <p:cNvPr id="81926" name="Picture 6" descr="Эльбрус (вид с 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600200"/>
            <a:ext cx="4191000" cy="4572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Чегемские водопады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0116" name="Picture 4" descr="Чегемские водопад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447800"/>
            <a:ext cx="8305800" cy="4959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Голубые озера </a:t>
            </a:r>
            <a:endParaRPr lang="ru-RU" dirty="0"/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3972" name="Picture 4" descr="Голубое озеро в Чегет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00200"/>
            <a:ext cx="4038600" cy="4572000"/>
          </a:xfrm>
          <a:prstGeom prst="rect">
            <a:avLst/>
          </a:prstGeom>
          <a:noFill/>
        </p:spPr>
      </p:pic>
      <p:pic>
        <p:nvPicPr>
          <p:cNvPr id="5" name="Рисунок 4" descr="Голубые-озер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5800" y="1600200"/>
            <a:ext cx="4191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Рододендроны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3188" name="Picture 4" descr="рододендро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371600"/>
            <a:ext cx="8305800" cy="4676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/>
              <a:t>Кавказский тур  Кавказский улар</a:t>
            </a:r>
          </a:p>
        </p:txBody>
      </p:sp>
      <p:sp>
        <p:nvSpPr>
          <p:cNvPr id="94213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4214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4212" name="Picture 4" descr="13_20091023_188_allcountry_56488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00200"/>
            <a:ext cx="4038600" cy="4724400"/>
          </a:xfrm>
          <a:prstGeom prst="rect">
            <a:avLst/>
          </a:prstGeom>
          <a:noFill/>
        </p:spPr>
      </p:pic>
      <p:pic>
        <p:nvPicPr>
          <p:cNvPr id="94215" name="Picture 7" descr="кав ула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1600200"/>
            <a:ext cx="4038600" cy="4724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2400" dirty="0" err="1"/>
              <a:t>С</a:t>
            </a:r>
            <a:r>
              <a:rPr lang="ru-RU" sz="2400" dirty="0" err="1" smtClean="0"/>
              <a:t>еверо-кавказский</a:t>
            </a:r>
            <a:r>
              <a:rPr lang="ru-RU" sz="2400" dirty="0" smtClean="0"/>
              <a:t>  фазан         </a:t>
            </a:r>
            <a:r>
              <a:rPr lang="ru-RU" sz="2400" dirty="0"/>
              <a:t>К</a:t>
            </a:r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оролёк </a:t>
            </a:r>
            <a:r>
              <a:rPr lang="ru-RU" sz="24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желтоголовый</a:t>
            </a:r>
            <a:endParaRPr lang="ru-RU" sz="2400" dirty="0"/>
          </a:p>
        </p:txBody>
      </p:sp>
      <p:pic>
        <p:nvPicPr>
          <p:cNvPr id="97288" name="Picture 8" descr="фазан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057400"/>
            <a:ext cx="4038600" cy="3733800"/>
          </a:xfrm>
          <a:prstGeom prst="rect">
            <a:avLst/>
          </a:prstGeom>
          <a:noFill/>
        </p:spPr>
      </p:pic>
      <p:pic>
        <p:nvPicPr>
          <p:cNvPr id="97290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2057400"/>
            <a:ext cx="3825107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Слои">
  <a:themeElements>
    <a:clrScheme name="Слои 6">
      <a:dk1>
        <a:srgbClr val="000000"/>
      </a:dk1>
      <a:lt1>
        <a:srgbClr val="FFFFE1"/>
      </a:lt1>
      <a:dk2>
        <a:srgbClr val="330033"/>
      </a:dk2>
      <a:lt2>
        <a:srgbClr val="330033"/>
      </a:lt2>
      <a:accent1>
        <a:srgbClr val="CCCC99"/>
      </a:accent1>
      <a:accent2>
        <a:srgbClr val="FF0000"/>
      </a:accent2>
      <a:accent3>
        <a:srgbClr val="FFFFEE"/>
      </a:accent3>
      <a:accent4>
        <a:srgbClr val="000000"/>
      </a:accent4>
      <a:accent5>
        <a:srgbClr val="E2E2CA"/>
      </a:accent5>
      <a:accent6>
        <a:srgbClr val="E70000"/>
      </a:accent6>
      <a:hlink>
        <a:srgbClr val="990033"/>
      </a:hlink>
      <a:folHlink>
        <a:srgbClr val="B2B2B2"/>
      </a:folHlink>
    </a:clrScheme>
    <a:fontScheme name="Слои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лои 1">
        <a:dk1>
          <a:srgbClr val="993300"/>
        </a:dk1>
        <a:lt1>
          <a:srgbClr val="CCCCCC"/>
        </a:lt1>
        <a:dk2>
          <a:srgbClr val="000000"/>
        </a:dk2>
        <a:lt2>
          <a:srgbClr val="FFFFFF"/>
        </a:lt2>
        <a:accent1>
          <a:srgbClr val="576F2B"/>
        </a:accent1>
        <a:accent2>
          <a:srgbClr val="666699"/>
        </a:accent2>
        <a:accent3>
          <a:srgbClr val="AAAAAA"/>
        </a:accent3>
        <a:accent4>
          <a:srgbClr val="AEAEAE"/>
        </a:accent4>
        <a:accent5>
          <a:srgbClr val="B4BBAC"/>
        </a:accent5>
        <a:accent6>
          <a:srgbClr val="5C5C8A"/>
        </a:accent6>
        <a:hlink>
          <a:srgbClr val="99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2">
        <a:dk1>
          <a:srgbClr val="993300"/>
        </a:dk1>
        <a:lt1>
          <a:srgbClr val="CCCCCC"/>
        </a:lt1>
        <a:dk2>
          <a:srgbClr val="330000"/>
        </a:dk2>
        <a:lt2>
          <a:srgbClr val="FFFFFF"/>
        </a:lt2>
        <a:accent1>
          <a:srgbClr val="996633"/>
        </a:accent1>
        <a:accent2>
          <a:srgbClr val="FF0000"/>
        </a:accent2>
        <a:accent3>
          <a:srgbClr val="ADAAAA"/>
        </a:accent3>
        <a:accent4>
          <a:srgbClr val="AEAEAE"/>
        </a:accent4>
        <a:accent5>
          <a:srgbClr val="CAB8AD"/>
        </a:accent5>
        <a:accent6>
          <a:srgbClr val="E70000"/>
        </a:accent6>
        <a:hlink>
          <a:srgbClr val="FF3300"/>
        </a:hlink>
        <a:folHlink>
          <a:srgbClr val="CC99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3">
        <a:dk1>
          <a:srgbClr val="79788A"/>
        </a:dk1>
        <a:lt1>
          <a:srgbClr val="FFFFFF"/>
        </a:lt1>
        <a:dk2>
          <a:srgbClr val="21203C"/>
        </a:dk2>
        <a:lt2>
          <a:srgbClr val="FFFFCC"/>
        </a:lt2>
        <a:accent1>
          <a:srgbClr val="476077"/>
        </a:accent1>
        <a:accent2>
          <a:srgbClr val="676C5A"/>
        </a:accent2>
        <a:accent3>
          <a:srgbClr val="ABABAF"/>
        </a:accent3>
        <a:accent4>
          <a:srgbClr val="DADADA"/>
        </a:accent4>
        <a:accent5>
          <a:srgbClr val="B1B6BD"/>
        </a:accent5>
        <a:accent6>
          <a:srgbClr val="5D6151"/>
        </a:accent6>
        <a:hlink>
          <a:srgbClr val="666699"/>
        </a:hlink>
        <a:folHlink>
          <a:srgbClr val="8CB0A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4">
        <a:dk1>
          <a:srgbClr val="455B41"/>
        </a:dk1>
        <a:lt1>
          <a:srgbClr val="FFFFCC"/>
        </a:lt1>
        <a:dk2>
          <a:srgbClr val="79A994"/>
        </a:dk2>
        <a:lt2>
          <a:srgbClr val="FFFFCC"/>
        </a:lt2>
        <a:accent1>
          <a:srgbClr val="517087"/>
        </a:accent1>
        <a:accent2>
          <a:srgbClr val="666699"/>
        </a:accent2>
        <a:accent3>
          <a:srgbClr val="BED1C8"/>
        </a:accent3>
        <a:accent4>
          <a:srgbClr val="DADAAE"/>
        </a:accent4>
        <a:accent5>
          <a:srgbClr val="B3BBC3"/>
        </a:accent5>
        <a:accent6>
          <a:srgbClr val="5C5C8A"/>
        </a:accent6>
        <a:hlink>
          <a:srgbClr val="993300"/>
        </a:hlink>
        <a:folHlink>
          <a:srgbClr val="A4A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лои 5">
        <a:dk1>
          <a:srgbClr val="330000"/>
        </a:dk1>
        <a:lt1>
          <a:srgbClr val="FF9900"/>
        </a:lt1>
        <a:dk2>
          <a:srgbClr val="FFFFFF"/>
        </a:dk2>
        <a:lt2>
          <a:srgbClr val="8B3111"/>
        </a:lt2>
        <a:accent1>
          <a:srgbClr val="DD6D07"/>
        </a:accent1>
        <a:accent2>
          <a:srgbClr val="CC9900"/>
        </a:accent2>
        <a:accent3>
          <a:srgbClr val="FFCAAA"/>
        </a:accent3>
        <a:accent4>
          <a:srgbClr val="2A0000"/>
        </a:accent4>
        <a:accent5>
          <a:srgbClr val="EBBAAA"/>
        </a:accent5>
        <a:accent6>
          <a:srgbClr val="B98A00"/>
        </a:accent6>
        <a:hlink>
          <a:srgbClr val="CC330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6">
        <a:dk1>
          <a:srgbClr val="000000"/>
        </a:dk1>
        <a:lt1>
          <a:srgbClr val="FFFFE1"/>
        </a:lt1>
        <a:dk2>
          <a:srgbClr val="330033"/>
        </a:dk2>
        <a:lt2>
          <a:srgbClr val="330033"/>
        </a:lt2>
        <a:accent1>
          <a:srgbClr val="CCCC99"/>
        </a:accent1>
        <a:accent2>
          <a:srgbClr val="FF0000"/>
        </a:accent2>
        <a:accent3>
          <a:srgbClr val="FFFFEE"/>
        </a:accent3>
        <a:accent4>
          <a:srgbClr val="000000"/>
        </a:accent4>
        <a:accent5>
          <a:srgbClr val="E2E2CA"/>
        </a:accent5>
        <a:accent6>
          <a:srgbClr val="E70000"/>
        </a:accent6>
        <a:hlink>
          <a:srgbClr val="9900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7">
        <a:dk1>
          <a:srgbClr val="000000"/>
        </a:dk1>
        <a:lt1>
          <a:srgbClr val="FFFFFF"/>
        </a:lt1>
        <a:dk2>
          <a:srgbClr val="000000"/>
        </a:dk2>
        <a:lt2>
          <a:srgbClr val="891411"/>
        </a:lt2>
        <a:accent1>
          <a:srgbClr val="4F917E"/>
        </a:accent1>
        <a:accent2>
          <a:srgbClr val="CC9900"/>
        </a:accent2>
        <a:accent3>
          <a:srgbClr val="FFFFFF"/>
        </a:accent3>
        <a:accent4>
          <a:srgbClr val="000000"/>
        </a:accent4>
        <a:accent5>
          <a:srgbClr val="B2C7C0"/>
        </a:accent5>
        <a:accent6>
          <a:srgbClr val="B98A00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8">
        <a:dk1>
          <a:srgbClr val="000000"/>
        </a:dk1>
        <a:lt1>
          <a:srgbClr val="FFFFFF"/>
        </a:lt1>
        <a:dk2>
          <a:srgbClr val="CC0000"/>
        </a:dk2>
        <a:lt2>
          <a:srgbClr val="999966"/>
        </a:lt2>
        <a:accent1>
          <a:srgbClr val="CCCCCC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B9B95C"/>
        </a:accent6>
        <a:hlink>
          <a:srgbClr val="666699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9">
        <a:dk1>
          <a:srgbClr val="000000"/>
        </a:dk1>
        <a:lt1>
          <a:srgbClr val="FFFFFF"/>
        </a:lt1>
        <a:dk2>
          <a:srgbClr val="FF0000"/>
        </a:dk2>
        <a:lt2>
          <a:srgbClr val="009999"/>
        </a:lt2>
        <a:accent1>
          <a:srgbClr val="C7B505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E0D7AA"/>
        </a:accent5>
        <a:accent6>
          <a:srgbClr val="E7E75C"/>
        </a:accent6>
        <a:hlink>
          <a:srgbClr val="5A84D8"/>
        </a:hlink>
        <a:folHlink>
          <a:srgbClr val="A0C6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лои 10">
        <a:dk1>
          <a:srgbClr val="000000"/>
        </a:dk1>
        <a:lt1>
          <a:srgbClr val="FFFFFF"/>
        </a:lt1>
        <a:dk2>
          <a:srgbClr val="660033"/>
        </a:dk2>
        <a:lt2>
          <a:srgbClr val="666699"/>
        </a:lt2>
        <a:accent1>
          <a:srgbClr val="95A3D1"/>
        </a:accent1>
        <a:accent2>
          <a:srgbClr val="FFFF66"/>
        </a:accent2>
        <a:accent3>
          <a:srgbClr val="FFFFFF"/>
        </a:accent3>
        <a:accent4>
          <a:srgbClr val="000000"/>
        </a:accent4>
        <a:accent5>
          <a:srgbClr val="C8CEE5"/>
        </a:accent5>
        <a:accent6>
          <a:srgbClr val="E7E75C"/>
        </a:accent6>
        <a:hlink>
          <a:srgbClr val="5A84D8"/>
        </a:hlink>
        <a:folHlink>
          <a:srgbClr val="CC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336</TotalTime>
  <Words>272</Words>
  <Application>Microsoft Office PowerPoint</Application>
  <PresentationFormat>Экран (4:3)</PresentationFormat>
  <Paragraphs>32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Оформление по умолчанию</vt:lpstr>
      <vt:lpstr>Слои</vt:lpstr>
      <vt:lpstr>Моя Кабардино- Балкария</vt:lpstr>
      <vt:lpstr>Карта КБР</vt:lpstr>
      <vt:lpstr>Кабардинцы и балкарцы</vt:lpstr>
      <vt:lpstr>Эльбрус</vt:lpstr>
      <vt:lpstr>Чегемские водопады</vt:lpstr>
      <vt:lpstr> Голубые озера </vt:lpstr>
      <vt:lpstr>Рододендроны</vt:lpstr>
      <vt:lpstr>Кавказский тур  Кавказский улар</vt:lpstr>
      <vt:lpstr>Северо-кавказский  фазан         Королёк желтоголовый</vt:lpstr>
      <vt:lpstr>Герб КБР</vt:lpstr>
      <vt:lpstr> Флаг КБР</vt:lpstr>
      <vt:lpstr>Нальчик</vt:lpstr>
      <vt:lpstr>Монумент «Навеки с Россией»</vt:lpstr>
      <vt:lpstr>Интернет- 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23</cp:revision>
  <cp:lastPrinted>1601-01-01T00:00:00Z</cp:lastPrinted>
  <dcterms:created xsi:type="dcterms:W3CDTF">1601-01-01T00:00:00Z</dcterms:created>
  <dcterms:modified xsi:type="dcterms:W3CDTF">2020-10-26T14:06:44Z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