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9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93" r:id="rId23"/>
    <p:sldId id="294" r:id="rId24"/>
    <p:sldId id="295" r:id="rId25"/>
    <p:sldId id="296" r:id="rId26"/>
    <p:sldId id="297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12mesyatcev.ru/wp-content/uploads/2009/08/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2mesyatcev.ru/wp-content/uploads/2009/08/1.jpg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12mesyatcev.ru/wp-content/uploads/2009/08/4.j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handbijou.ru/upload/blog/7d2c0d2007ed0dc927549d64d7a2b38a.jpg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handbijou.ru/upload/blog/ae2f969b896937b111ad6550d6a44cb5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handbijou.ru/upload/blog/cf4db04a94c4f7afa8bafd4c347d6fdc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www.handbijou.ru/upload/blog/860a5a47cd37353768d060ec3e0d27af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handbijou.ru/upload/blog/d482a097815add6ee784bd8a87668154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handbijou.ru/upload/blog/9aa0aa1fa38a69307734a1561d809cdc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handbijou.ru/upload/blog/f5d18db91ac8c56c69300acdb067644e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handbijou.ru/upload/blog/c2926878305353a9b7532bb1a6701037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hyperlink" Target="http://www.handbijou.ru/upload/blog/13a597026f6be1314928bace1c20aad9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handbijou.ru/upload/blog/f43cfd7dd2366470fa9a78c42103a7a4.jpg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epsi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35814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Пластиковая бутылка – вред или польза?</a:t>
            </a:r>
            <a:r>
              <a:rPr lang="ru-RU" sz="3200" dirty="0" smtClean="0">
                <a:latin typeface="Monotype Corsiva" pitchFamily="66" charset="0"/>
              </a:rPr>
              <a:t/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(украшения из пластиковых бутылок)</a:t>
            </a:r>
            <a:r>
              <a:rPr lang="ru-RU" sz="3200" dirty="0" smtClean="0">
                <a:latin typeface="Monotype Corsiva" pitchFamily="66" charset="0"/>
              </a:rPr>
              <a:t/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 </a:t>
            </a:r>
            <a:r>
              <a:rPr lang="ru-RU" sz="3200" dirty="0" smtClean="0">
                <a:latin typeface="Monotype Corsiva" pitchFamily="66" charset="0"/>
              </a:rPr>
              <a:t/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Проект – исследование </a:t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3200" dirty="0" smtClean="0">
                <a:latin typeface="Monotype Corsiva" pitchFamily="66" charset="0"/>
              </a:rPr>
              <a:t>Автор: </a:t>
            </a:r>
            <a:r>
              <a:rPr lang="ru-RU" sz="3200" dirty="0" err="1" smtClean="0">
                <a:latin typeface="Monotype Corsiva" pitchFamily="66" charset="0"/>
              </a:rPr>
              <a:t>Мелкозерова</a:t>
            </a:r>
            <a:r>
              <a:rPr lang="ru-RU" sz="3200" dirty="0" smtClean="0">
                <a:latin typeface="Monotype Corsiva" pitchFamily="66" charset="0"/>
              </a:rPr>
              <a:t> Ирина Витальевна.</a:t>
            </a:r>
            <a:r>
              <a:rPr lang="ru-RU" sz="3200" dirty="0" smtClean="0">
                <a:latin typeface="Monotype Corsiva" pitchFamily="66" charset="0"/>
              </a:rPr>
              <a:t/>
            </a:r>
            <a:br>
              <a:rPr lang="ru-RU" sz="3200" dirty="0" smtClean="0">
                <a:latin typeface="Monotype Corsiva" pitchFamily="66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http://vodkov.net/content/pic/story/63/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81400"/>
            <a:ext cx="7848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1.2. Экологические  проблемы, связанные с пластиковыми бутылками.</a:t>
            </a: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           Наши мамы  помнят то время, когда даже в каждом селе стеклянные бутылки собирали и сдавали в магазины в обмен на деньги, и эти бутылки увозили на переработку и изготовление новых бутылок. А теперь? Теперь  и стеклянные и пластиковые бутылки  засоряют наши улицы! И не только!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   Скопления пластиковых бутылок на планете уже образуют    настоящие плавающие материки в океанах.  Ученые бьют    тревогу: в Тихом океане скопились гигантские залежи    мусора. Это в основном пластик и нефтепродукты. Находятся они где-то между Японией и западным побережьем США, причем под воздействием течения Эль-Ниньо регулярно смещаются на тысячи  километров.    В начале августа из Сан-Франциско к месту так называемой воронки отправились 2  корабля с учеными.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   Они намереваются  изучить масштабы загрязнения и   попытаются найти способы его удаления.  По примерным подсчетам, этот  «пластиковый остров» весит 100 млн. тонн. Причем в основном он представляет собой некую взвесь полуразложившейся пластмассы, которую не видно ни с воздуха, ни со спутника. По данным Всемирного фонда дикой природы (WWF), эти скопления мусора представляют большую угрозу для живых организмов. Экспедиция также займется изучением этой проблемы. Согласно мнению японского ученого </a:t>
            </a:r>
            <a:r>
              <a:rPr lang="ru-RU" dirty="0" err="1" smtClean="0">
                <a:latin typeface="Monotype Corsiva" pitchFamily="66" charset="0"/>
              </a:rPr>
              <a:t>Кацухико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Сайдо</a:t>
            </a:r>
            <a:r>
              <a:rPr lang="ru-RU" dirty="0" smtClean="0">
                <a:latin typeface="Monotype Corsiva" pitchFamily="66" charset="0"/>
              </a:rPr>
              <a:t>, при разложении пластмасса выделяет токсичные вещества, способные вызвать серьезнейшие гормональные нарушения, как у животных, так и у человека.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   </a:t>
            </a:r>
            <a:r>
              <a:rPr lang="ru-RU" dirty="0" smtClean="0">
                <a:latin typeface="Monotype Corsiva" pitchFamily="66" charset="0"/>
              </a:rPr>
              <a:t>     Этим угроза со стороны пластиковой тары для экологии Земли не ограничивается. 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Оказывается:</a:t>
            </a:r>
          </a:p>
          <a:p>
            <a:r>
              <a:rPr lang="ru-RU" dirty="0" smtClean="0">
                <a:latin typeface="Monotype Corsiva" pitchFamily="66" charset="0"/>
              </a:rPr>
              <a:t>бумага разлагается в земле в течение 1 месяца,                                                      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</a:t>
            </a:r>
            <a:endParaRPr lang="ru-RU" dirty="0"/>
          </a:p>
        </p:txBody>
      </p:sp>
      <p:pic>
        <p:nvPicPr>
          <p:cNvPr id="2050" name="Picture 2" descr="C:\Users\ДТДиМ\Desktop\675px-filestack_retouch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276600"/>
            <a:ext cx="5280025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0600" y="2057400"/>
            <a:ext cx="670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банановая кожура – 6 месяцев,                                                                              </a:t>
            </a:r>
          </a:p>
        </p:txBody>
      </p:sp>
      <p:pic>
        <p:nvPicPr>
          <p:cNvPr id="3074" name="Picture 2" descr="C:\Users\ДТДиМ\Desktop\cham-soc-da-tu-vo-chu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981200"/>
            <a:ext cx="5048250" cy="425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 шерсть – 1 год,                                                                                                         </a:t>
            </a:r>
          </a:p>
        </p:txBody>
      </p:sp>
      <p:pic>
        <p:nvPicPr>
          <p:cNvPr id="4098" name="Picture 2" descr="C:\Users\ДТДиМ\Desktop\Wool_www_usda_g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590800"/>
            <a:ext cx="5851526" cy="3859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крашеное дерево – 13 лет,</a:t>
            </a:r>
          </a:p>
          <a:p>
            <a:endParaRPr lang="ru-RU" dirty="0"/>
          </a:p>
        </p:txBody>
      </p:sp>
      <p:pic>
        <p:nvPicPr>
          <p:cNvPr id="5122" name="Picture 2" descr="C:\Users\ДТДиМ\Desktop\dyed_board_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667000"/>
            <a:ext cx="5178425" cy="3743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консервная банка – 100 лет, </a:t>
            </a:r>
          </a:p>
          <a:p>
            <a:endParaRPr lang="ru-RU" dirty="0"/>
          </a:p>
        </p:txBody>
      </p:sp>
      <p:pic>
        <p:nvPicPr>
          <p:cNvPr id="6146" name="Picture 2" descr="C:\Users\ДТДиМ\Desktop\7f5138bee0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667000"/>
            <a:ext cx="5334000" cy="3514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а пластиковая бутылка – от 500 лет до 1000 лет,</a:t>
            </a:r>
          </a:p>
          <a:p>
            <a:endParaRPr lang="ru-RU" dirty="0"/>
          </a:p>
        </p:txBody>
      </p:sp>
      <p:pic>
        <p:nvPicPr>
          <p:cNvPr id="7170" name="Picture 2" descr="C:\Users\ДТДиМ\Desktop\plastikoviebutil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438400"/>
            <a:ext cx="51911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а время распада стеклянной бутылки занимает 1 миллион лет.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4" name="Picture 2" descr="C:\Users\ДТДиМ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667000"/>
            <a:ext cx="51816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Второй этап проекта</a:t>
            </a:r>
            <a:r>
              <a:rPr lang="ru-RU" sz="3200" b="1" dirty="0" smtClean="0">
                <a:latin typeface="Monotype Corsiva" pitchFamily="66" charset="0"/>
              </a:rPr>
              <a:t>. Социологический  опрос школьников</a:t>
            </a: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 Анализ социологического опроса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latin typeface="Monotype Corsiva" pitchFamily="66" charset="0"/>
              </a:rPr>
              <a:t>Вопрос 1. Покупаете ли вы продукты в пластиковой упаковке? </a:t>
            </a:r>
            <a:endParaRPr lang="ru-RU" sz="2800" b="1" dirty="0" smtClean="0">
              <a:latin typeface="Monotype Corsiva" pitchFamily="66" charset="0"/>
            </a:endParaRPr>
          </a:p>
          <a:p>
            <a:r>
              <a:rPr lang="ru-RU" sz="2800" dirty="0" smtClean="0">
                <a:latin typeface="Monotype Corsiva" pitchFamily="66" charset="0"/>
              </a:rPr>
              <a:t>Да – 20 человек                                             </a:t>
            </a:r>
          </a:p>
          <a:p>
            <a:r>
              <a:rPr lang="ru-RU" sz="2800" dirty="0" smtClean="0">
                <a:latin typeface="Monotype Corsiva" pitchFamily="66" charset="0"/>
              </a:rPr>
              <a:t>Минеральная вода – 20 человека                       </a:t>
            </a:r>
          </a:p>
          <a:p>
            <a:r>
              <a:rPr lang="ru-RU" sz="2800" dirty="0" smtClean="0">
                <a:latin typeface="Monotype Corsiva" pitchFamily="66" charset="0"/>
              </a:rPr>
              <a:t>Газированная вода, соки, напитки – 20 человек</a:t>
            </a:r>
          </a:p>
          <a:p>
            <a:r>
              <a:rPr lang="ru-RU" sz="2800" dirty="0" smtClean="0">
                <a:latin typeface="Monotype Corsiva" pitchFamily="66" charset="0"/>
              </a:rPr>
              <a:t>Подсолнечное масло – 10 человек                    </a:t>
            </a:r>
          </a:p>
          <a:p>
            <a:r>
              <a:rPr lang="ru-RU" sz="2800" dirty="0" smtClean="0">
                <a:latin typeface="Monotype Corsiva" pitchFamily="66" charset="0"/>
              </a:rPr>
              <a:t> Майонез – 7 человек</a:t>
            </a:r>
          </a:p>
          <a:p>
            <a:r>
              <a:rPr lang="ru-RU" sz="2800" dirty="0" smtClean="0">
                <a:latin typeface="Monotype Corsiva" pitchFamily="66" charset="0"/>
              </a:rPr>
              <a:t>Кетчуп – 4 человека                                           </a:t>
            </a:r>
          </a:p>
          <a:p>
            <a:r>
              <a:rPr lang="ru-RU" sz="2800" dirty="0" smtClean="0">
                <a:latin typeface="Monotype Corsiva" pitchFamily="66" charset="0"/>
              </a:rPr>
              <a:t> Питьевой йогурт – 5 человек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65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r>
              <a:rPr lang="ru-RU" sz="3200" b="1" i="1" dirty="0" smtClean="0">
                <a:latin typeface="Monotype Corsiva" pitchFamily="66" charset="0"/>
              </a:rPr>
              <a:t>Вопрос 2. Что  Вы деваете с пластиковыми бутылки после использования?</a:t>
            </a:r>
            <a:endParaRPr lang="ru-RU" sz="3200" b="1" dirty="0" smtClean="0">
              <a:latin typeface="Monotype Corsiva" pitchFamily="66" charset="0"/>
            </a:endParaRPr>
          </a:p>
          <a:p>
            <a:r>
              <a:rPr lang="ru-RU" sz="3200" dirty="0" smtClean="0">
                <a:latin typeface="Monotype Corsiva" pitchFamily="66" charset="0"/>
              </a:rPr>
              <a:t>Выбрасываем </a:t>
            </a:r>
            <a:r>
              <a:rPr lang="ru-RU" sz="3200" dirty="0" smtClean="0">
                <a:latin typeface="Monotype Corsiva" pitchFamily="66" charset="0"/>
              </a:rPr>
              <a:t>– 9 человек. </a:t>
            </a:r>
            <a:r>
              <a:rPr lang="ru-RU" sz="3200" dirty="0" smtClean="0">
                <a:latin typeface="Monotype Corsiva" pitchFamily="66" charset="0"/>
              </a:rPr>
              <a:t>                                                     </a:t>
            </a:r>
          </a:p>
          <a:p>
            <a:r>
              <a:rPr lang="ru-RU" sz="3200" dirty="0" smtClean="0">
                <a:latin typeface="Monotype Corsiva" pitchFamily="66" charset="0"/>
              </a:rPr>
              <a:t> Сжигаем в печке – 4 </a:t>
            </a:r>
            <a:r>
              <a:rPr lang="ru-RU" sz="3200" dirty="0" smtClean="0">
                <a:latin typeface="Monotype Corsiva" pitchFamily="66" charset="0"/>
              </a:rPr>
              <a:t>человека</a:t>
            </a:r>
            <a:endParaRPr lang="ru-RU" sz="3200" dirty="0" smtClean="0">
              <a:latin typeface="Monotype Corsiva" pitchFamily="66" charset="0"/>
            </a:endParaRPr>
          </a:p>
          <a:p>
            <a:r>
              <a:rPr lang="ru-RU" sz="3200" dirty="0" smtClean="0">
                <a:latin typeface="Monotype Corsiva" pitchFamily="66" charset="0"/>
              </a:rPr>
              <a:t>Используем в хозяйстве – 6 человек                                       </a:t>
            </a:r>
          </a:p>
          <a:p>
            <a:r>
              <a:rPr lang="ru-RU" sz="3200" dirty="0" smtClean="0">
                <a:latin typeface="Monotype Corsiva" pitchFamily="66" charset="0"/>
              </a:rPr>
              <a:t> Закапываем – 1 </a:t>
            </a:r>
            <a:r>
              <a:rPr lang="ru-RU" sz="3200" dirty="0" smtClean="0">
                <a:latin typeface="Monotype Corsiva" pitchFamily="66" charset="0"/>
              </a:rPr>
              <a:t>человек</a:t>
            </a:r>
            <a:endParaRPr lang="ru-RU" sz="32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Народные приметы приметы на месяц Май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Апрель, приметы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1371600"/>
            <a:ext cx="51720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3505200"/>
            <a:ext cx="6172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r>
              <a:rPr lang="ru-RU" sz="3200" b="1" i="1" dirty="0" smtClean="0">
                <a:latin typeface="Monotype Corsiva" pitchFamily="66" charset="0"/>
              </a:rPr>
              <a:t>Вопрос 3. Если не выбрасываете, то, как вы используете пластиковые бутылки?</a:t>
            </a:r>
            <a:endParaRPr lang="ru-RU" sz="3200" b="1" dirty="0" smtClean="0">
              <a:latin typeface="Monotype Corsiva" pitchFamily="66" charset="0"/>
            </a:endParaRPr>
          </a:p>
          <a:p>
            <a:r>
              <a:rPr lang="ru-RU" sz="3200" dirty="0" smtClean="0">
                <a:latin typeface="Monotype Corsiva" pitchFamily="66" charset="0"/>
              </a:rPr>
              <a:t>Для посадки рассады – 10                          </a:t>
            </a:r>
          </a:p>
          <a:p>
            <a:r>
              <a:rPr lang="ru-RU" sz="3200" dirty="0" smtClean="0">
                <a:latin typeface="Monotype Corsiva" pitchFamily="66" charset="0"/>
              </a:rPr>
              <a:t>Для хозяйства – 5 человек</a:t>
            </a:r>
          </a:p>
          <a:p>
            <a:r>
              <a:rPr lang="ru-RU" sz="3200" dirty="0" smtClean="0">
                <a:latin typeface="Monotype Corsiva" pitchFamily="66" charset="0"/>
              </a:rPr>
              <a:t>Используем под молоко, квас, варенье – 4 </a:t>
            </a:r>
            <a:r>
              <a:rPr lang="ru-RU" sz="3200" dirty="0" smtClean="0">
                <a:latin typeface="Monotype Corsiva" pitchFamily="66" charset="0"/>
              </a:rPr>
              <a:t>человека</a:t>
            </a:r>
            <a:endParaRPr lang="ru-RU" sz="3200" dirty="0" smtClean="0">
              <a:latin typeface="Monotype Corsiva" pitchFamily="66" charset="0"/>
            </a:endParaRPr>
          </a:p>
          <a:p>
            <a:r>
              <a:rPr lang="ru-RU" sz="3200" dirty="0" smtClean="0">
                <a:latin typeface="Monotype Corsiva" pitchFamily="66" charset="0"/>
              </a:rPr>
              <a:t>Делаем поделки – 1 </a:t>
            </a:r>
            <a:r>
              <a:rPr lang="ru-RU" sz="3200" dirty="0" smtClean="0">
                <a:latin typeface="Monotype Corsiva" pitchFamily="66" charset="0"/>
              </a:rPr>
              <a:t>человек.</a:t>
            </a:r>
            <a:endParaRPr lang="ru-RU" sz="3200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65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latin typeface="Monotype Corsiva" pitchFamily="66" charset="0"/>
              </a:rPr>
              <a:t>Следующий этап моего проекта </a:t>
            </a:r>
          </a:p>
          <a:p>
            <a:pPr lvl="0">
              <a:buNone/>
            </a:pPr>
            <a:r>
              <a:rPr lang="ru-RU" sz="3500" b="1" dirty="0" smtClean="0">
                <a:latin typeface="Monotype Corsiva" pitchFamily="66" charset="0"/>
              </a:rPr>
              <a:t>Эксперимент (технология)</a:t>
            </a:r>
            <a:endParaRPr lang="ru-RU" sz="3500" dirty="0" smtClean="0">
              <a:latin typeface="Monotype Corsiva" pitchFamily="66" charset="0"/>
            </a:endParaRPr>
          </a:p>
          <a:p>
            <a:pPr>
              <a:buNone/>
            </a:pP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  Я решила провести эксперимент. Придумать пластиковым бутылкам вторую жизнь и заинтересовать своих </a:t>
            </a:r>
            <a:r>
              <a:rPr lang="ru-RU" dirty="0" smtClean="0">
                <a:latin typeface="Monotype Corsiva" pitchFamily="66" charset="0"/>
              </a:rPr>
              <a:t>учеников</a:t>
            </a:r>
            <a:r>
              <a:rPr lang="ru-RU" dirty="0" smtClean="0">
                <a:latin typeface="Monotype Corsiva" pitchFamily="66" charset="0"/>
              </a:rPr>
              <a:t>, тем самым решить проблему утилизации бытовых отходов. Я люблю делать украшения из бисера и по- этому решила создать необычные авторские украшения.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  Изготовление таких украшений, на самом деле очень не сложное занятие. А выглядят такие украшения потрясающе. Вырезав несколько кусочков такого пластика, можно дать волю вашей фантазии, применить ещё некоторые техники, и в итоге можно получить шедевр. Предлагаю вам посмотреть, как я сделала украшение из пластиковой бутылки.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ТДиМ\Desktop\04042013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5924551" cy="4876800"/>
          </a:xfrm>
          <a:prstGeom prst="rect">
            <a:avLst/>
          </a:prstGeom>
          <a:noFill/>
        </p:spPr>
      </p:pic>
      <p:pic>
        <p:nvPicPr>
          <p:cNvPr id="1027" name="Picture 3" descr="C:\Users\ДТДиМ\Desktop\04042013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591762"/>
            <a:ext cx="4486429" cy="5339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ТДиМ\Desktop\04042013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4152127" cy="5537282"/>
          </a:xfrm>
          <a:prstGeom prst="rect">
            <a:avLst/>
          </a:prstGeom>
          <a:noFill/>
        </p:spPr>
      </p:pic>
      <p:pic>
        <p:nvPicPr>
          <p:cNvPr id="2051" name="Picture 3" descr="C:\Users\ДТДиМ\Desktop\040420133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04800"/>
            <a:ext cx="4227512" cy="56378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ТДиМ\Desktop\04042013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4056835" cy="5410200"/>
          </a:xfrm>
          <a:prstGeom prst="rect">
            <a:avLst/>
          </a:prstGeom>
          <a:noFill/>
        </p:spPr>
      </p:pic>
      <p:pic>
        <p:nvPicPr>
          <p:cNvPr id="3075" name="Picture 3" descr="C:\Users\ДТДиМ\Desktop\040420133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0934" y="990600"/>
            <a:ext cx="4267265" cy="5335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ТДиМ\Desktop\04042013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344" y="381000"/>
            <a:ext cx="5792364" cy="4343400"/>
          </a:xfrm>
          <a:prstGeom prst="rect">
            <a:avLst/>
          </a:prstGeom>
          <a:noFill/>
        </p:spPr>
      </p:pic>
      <p:pic>
        <p:nvPicPr>
          <p:cNvPr id="4099" name="Picture 3" descr="C:\Users\ДТДиМ\Desktop\040420133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838200"/>
            <a:ext cx="5954713" cy="4465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ТДиМ\Desktop\04042013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4513943" cy="6019800"/>
          </a:xfrm>
          <a:prstGeom prst="rect">
            <a:avLst/>
          </a:prstGeom>
          <a:noFill/>
        </p:spPr>
      </p:pic>
      <p:pic>
        <p:nvPicPr>
          <p:cNvPr id="5123" name="Picture 3" descr="C:\Users\ДТДиМ\Desktop\04042013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2890" y="533400"/>
            <a:ext cx="4056834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247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Для работы мне понадобилось совсем немного. Пластиковая бутылка, бусины, бисер, гвоздики и булавки. Замочек для украшений, лак для ногтей, ну и свечка</a:t>
            </a:r>
            <a:endParaRPr lang="ru-RU" sz="24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http://www.handbijou.ru/upload/blog/7d2c0d2007ed0dc927549d64d7a2b38a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209800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811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  <a:latin typeface="Monotype Corsiva" pitchFamily="66" charset="0"/>
              </a:rPr>
              <a:t>Для начала вырезаем заготовки цветов и капельки-основы. Цветам придаем форму над горящей свечой. Разогреваем шило над свечкой и протыкаем </a:t>
            </a:r>
            <a:r>
              <a:rPr lang="ru-RU" sz="2700" dirty="0" err="1" smtClean="0">
                <a:solidFill>
                  <a:schemeClr val="tx1"/>
                </a:solidFill>
                <a:latin typeface="Monotype Corsiva" pitchFamily="66" charset="0"/>
              </a:rPr>
              <a:t>сердцевинки</a:t>
            </a:r>
            <a:r>
              <a:rPr lang="ru-RU" sz="2700" dirty="0" smtClean="0">
                <a:solidFill>
                  <a:schemeClr val="tx1"/>
                </a:solidFill>
                <a:latin typeface="Monotype Corsiva" pitchFamily="66" charset="0"/>
              </a:rPr>
              <a:t> на цветах, а также основы-капельки по всему периметру и в центре. Из заготовок собираем цветочки. 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>
              <a:latin typeface="Monotype Corsiva" pitchFamily="66" charset="0"/>
            </a:endParaRPr>
          </a:p>
        </p:txBody>
      </p:sp>
      <p:pic>
        <p:nvPicPr>
          <p:cNvPr id="4" name="Содержимое 3" descr="http://www.handbijou.ru/upload/blog/ae2f969b896937b111ad6550d6a44cb5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209800"/>
            <a:ext cx="543830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http://www.handbijou.ru/upload/blog/cf4db04a94c4f7afa8bafd4c347d6fdc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914400"/>
            <a:ext cx="4352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handbijou.ru/upload/blog/860a5a47cd37353768d060ec3e0d27af.jpg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3048000"/>
            <a:ext cx="4864100" cy="354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Monotype Corsiva" pitchFamily="66" charset="0"/>
              </a:rPr>
              <a:t>Актуальность проекта.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 </a:t>
            </a:r>
            <a:r>
              <a:rPr lang="ru-RU" dirty="0" smtClean="0">
                <a:latin typeface="Monotype Corsiva" pitchFamily="66" charset="0"/>
              </a:rPr>
              <a:t>     </a:t>
            </a:r>
            <a:r>
              <a:rPr lang="ru-RU" dirty="0" smtClean="0">
                <a:latin typeface="Monotype Corsiva" pitchFamily="66" charset="0"/>
              </a:rPr>
              <a:t>1970 году </a:t>
            </a:r>
            <a:r>
              <a:rPr lang="ru-RU" dirty="0" smtClean="0">
                <a:latin typeface="Monotype Corsiva" pitchFamily="66" charset="0"/>
              </a:rPr>
              <a:t> 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человечество изобрело пластиковую бутылку. Первые образцы весили 135 г  (на 96% больше, чем сейчас). Сейчас она весит 69 граммов.  В наши  дни  ежегодно производятся и выбрасываются миллионы бутылок. Небольшой город каждый месяц выбрасывает около 20 тонн пластиковых бутылок. И с каждым годом отходы из  пластиковых  бутылок растут на 20%. Огромное количество мусора на улицах города заставило меня задуматься над вопросом: что несёт пластиковая бутылка человеку – пользу или вред?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http://www.handbijou.ru/upload/blog/d482a097815add6ee784bd8a87668154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066800"/>
            <a:ext cx="5715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65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http://www.handbijou.ru/upload/blog/9aa0aa1fa38a69307734a1561d809cdc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295400"/>
            <a:ext cx="7620000" cy="49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handbijou.ru/upload/blog/f5d18db91ac8c56c69300acdb067644e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129631"/>
            <a:ext cx="8001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handbijou.ru/upload/blog/c2926878305353a9b7532bb1a6701037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304801"/>
            <a:ext cx="5486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handbijou.ru/upload/blog/13a597026f6be1314928bace1c20aad9.jpg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514600"/>
            <a:ext cx="59309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http://www.handbijou.ru/upload/blog/f43cfd7dd2366470fa9a78c42103a7a4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90600"/>
            <a:ext cx="8229600" cy="50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676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Правила по охране труда при работе: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55000" lnSpcReduction="20000"/>
          </a:bodyPr>
          <a:lstStyle/>
          <a:p>
            <a:r>
              <a:rPr lang="ru-RU" sz="3300" b="1" dirty="0" smtClean="0">
                <a:latin typeface="Monotype Corsiva" pitchFamily="66" charset="0"/>
              </a:rPr>
              <a:t>а) с бисером:</a:t>
            </a:r>
            <a:endParaRPr lang="ru-RU" sz="3300" dirty="0" smtClean="0">
              <a:latin typeface="Monotype Corsiva" pitchFamily="66" charset="0"/>
            </a:endParaRPr>
          </a:p>
          <a:p>
            <a:pPr lvl="0"/>
            <a:r>
              <a:rPr lang="ru-RU" sz="3300" dirty="0" smtClean="0">
                <a:latin typeface="Monotype Corsiva" pitchFamily="66" charset="0"/>
              </a:rPr>
              <a:t>Работа с бисером требует внимания и напряженной работы глаз, поэтому важно, чтобы рабочее место было удобно и хорошо освещено, освещение может быть искусственным или естественным, но достаточным. Источник света должен на верху, на потолке, и обязательно слева от вас. 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Работать можно по 30 – 40 минут с обязательным перерывом на 15 – 20 минут.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Во время перерыва нужно дать отдых глазам, подойти к окну и рассматривать дальние предметы или выполнить гимнастику для глаз; не помешает разминка для всего тела – сделайте насколько упражнений для различных групп мышц. 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Стул и стол должны быть удобны для работы, а помещение регулярно проветриваться.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Хранить бисер лучше в пузырьках и баночках с плотной крышкой или в закрывающихся целлофановых пакетиках.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Не следует смешивать бисер разного вида и цвета.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В процессе работы удобно насыпать немного бисера на ворсистую ткань, однотонную фланель, драп, сукно. С такой ткани легко поддевать бусинку иглой, бисеринки не будут раскатываться и подпрыгивать.</a:t>
            </a:r>
          </a:p>
          <a:p>
            <a:pPr lvl="0"/>
            <a:r>
              <a:rPr lang="ru-RU" sz="3300" dirty="0" smtClean="0">
                <a:latin typeface="Monotype Corsiva" pitchFamily="66" charset="0"/>
              </a:rPr>
              <a:t>Можно надевать бусинки на нитки без иглы или использовать нить, кончик которой необходимо предварительно обработать клеем или лаком для ногтей.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Monotype Corsiva" pitchFamily="66" charset="0"/>
              </a:rPr>
              <a:t>б) с ножницами, кусачками, </a:t>
            </a:r>
            <a:r>
              <a:rPr lang="ru-RU" b="1" dirty="0" err="1" smtClean="0">
                <a:latin typeface="Monotype Corsiva" pitchFamily="66" charset="0"/>
              </a:rPr>
              <a:t>бокорезами</a:t>
            </a:r>
            <a:r>
              <a:rPr lang="ru-RU" b="1" dirty="0" smtClean="0">
                <a:latin typeface="Monotype Corsiva" pitchFamily="66" charset="0"/>
              </a:rPr>
              <a:t>, кругло- и плоскогубцами: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ru-RU" dirty="0" smtClean="0">
                <a:latin typeface="Monotype Corsiva" pitchFamily="66" charset="0"/>
              </a:rPr>
              <a:t>Ножницы должны иметь тупые, закругленные концы.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Работайте с хорошо отрегулированными и заточенными инструментами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Ножницы кладите кольцами к себе, а сомкнутыми лезвиями от себя. 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Не оставляйте режущие инструменты раскрытыми.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Следите за движениями лезвий во время резания.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Передавайте ножницы кольцами вперед, держа за сомкнутые концы.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Не играйте режущими инструментами, не подносите к  лицу.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Когда работаете ножницами, не ходите по кабинету. Работайте за столом.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Используйте  эти инструменты только по назначению.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27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в) со свечой и спичками:</a:t>
            </a:r>
            <a:endParaRPr lang="ru-RU" dirty="0" smtClean="0">
              <a:latin typeface="Monotype Corsiva" pitchFamily="66" charset="0"/>
            </a:endParaRPr>
          </a:p>
          <a:p>
            <a:pPr lvl="0"/>
            <a:r>
              <a:rPr lang="ru-RU" dirty="0" smtClean="0">
                <a:latin typeface="Monotype Corsiva" pitchFamily="66" charset="0"/>
              </a:rPr>
              <a:t>Убирайте распущенные волосы.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Не наклоняйтесь низко над пламенем свечи или спички.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Свеча должна находиться в стеклянной или жестяной посуде.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Сгоревшие спички не бросайте в урну, а складывайте их в стеклянную, жестяную посуду.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9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с проволокой: </a:t>
            </a:r>
            <a:r>
              <a:rPr lang="ru-RU" dirty="0" smtClean="0">
                <a:latin typeface="Monotype Corsiva" pitchFamily="66" charset="0"/>
              </a:rPr>
              <a:t>при правке проволоки возможно ранение рук при неправильном или неаккуратном пользовании инструментами и </a:t>
            </a:r>
            <a:r>
              <a:rPr lang="ru-RU" dirty="0" err="1" smtClean="0">
                <a:latin typeface="Monotype Corsiva" pitchFamily="66" charset="0"/>
              </a:rPr>
              <a:t>травмирование</a:t>
            </a:r>
            <a:r>
              <a:rPr lang="ru-RU" dirty="0" smtClean="0">
                <a:latin typeface="Monotype Corsiva" pitchFamily="66" charset="0"/>
              </a:rPr>
              <a:t> рук и глаз при плохом закреплении проволоки.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Проверить исправность инструментов (кругло- и плоскогубцев) и правильность их заточки.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Работу выполнять только исправным инструментом. </a:t>
            </a:r>
          </a:p>
          <a:p>
            <a:pPr lvl="0"/>
            <a:r>
              <a:rPr lang="ru-RU" dirty="0" smtClean="0">
                <a:latin typeface="Monotype Corsiva" pitchFamily="66" charset="0"/>
              </a:rPr>
              <a:t>Не проверять качество работы на ощупь. </a:t>
            </a:r>
          </a:p>
          <a:p>
            <a:r>
              <a:rPr lang="ru-RU" dirty="0" smtClean="0">
                <a:latin typeface="Monotype Corsiva" pitchFamily="66" charset="0"/>
              </a:rPr>
              <a:t>Соблюдать расстояние между проволокой и глазами – 35-40 см. 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81912"/>
          </a:xfrm>
        </p:spPr>
        <p:txBody>
          <a:bodyPr>
            <a:normAutofit/>
          </a:bodyPr>
          <a:lstStyle/>
          <a:p>
            <a:pPr lvl="0"/>
            <a:r>
              <a:rPr lang="ru-RU" sz="4400" b="1" dirty="0" smtClean="0">
                <a:latin typeface="Monotype Corsiva" pitchFamily="66" charset="0"/>
              </a:rPr>
              <a:t>Наблюдение и итог. (оценка качества)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         </a:t>
            </a:r>
            <a:r>
              <a:rPr lang="ru-RU" dirty="0" smtClean="0">
                <a:latin typeface="Monotype Corsiva" pitchFamily="66" charset="0"/>
              </a:rPr>
              <a:t>В конце своей работы я хочу сказать, что в каждой семье обязательно что-то скапливается, а то и выбрасывается. Я нашла оригинальное  применение бытовым отходам из пластиковой упаковки.  И предложила вниманию </a:t>
            </a:r>
            <a:r>
              <a:rPr lang="ru-RU" dirty="0" smtClean="0">
                <a:latin typeface="Monotype Corsiva" pitchFamily="66" charset="0"/>
              </a:rPr>
              <a:t>своим ученикам, </a:t>
            </a:r>
            <a:r>
              <a:rPr lang="ru-RU" dirty="0" smtClean="0">
                <a:latin typeface="Monotype Corsiva" pitchFamily="66" charset="0"/>
              </a:rPr>
              <a:t>я была приятно удивлена восхищением моими работами. Ребята не только удивлялись, но и решили сами применять бутылки для изготовления поделок.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        По результатам моего исследования я определила следующие шаги:</a:t>
            </a:r>
          </a:p>
          <a:p>
            <a:r>
              <a:rPr lang="ru-RU" dirty="0" smtClean="0">
                <a:latin typeface="Monotype Corsiva" pitchFamily="66" charset="0"/>
              </a:rPr>
              <a:t>          1. Выступить с результатами моего проекта-  исследования перед учащимися младших классов, показать им практическое применение бутылки.</a:t>
            </a:r>
          </a:p>
          <a:p>
            <a:r>
              <a:rPr lang="ru-RU" dirty="0" smtClean="0">
                <a:latin typeface="Monotype Corsiva" pitchFamily="66" charset="0"/>
              </a:rPr>
              <a:t>         2. Написать статью в газету «</a:t>
            </a:r>
            <a:r>
              <a:rPr lang="ru-RU" dirty="0" err="1" smtClean="0">
                <a:latin typeface="Monotype Corsiva" pitchFamily="66" charset="0"/>
              </a:rPr>
              <a:t>Топкинский</a:t>
            </a:r>
            <a:r>
              <a:rPr lang="ru-RU" dirty="0" smtClean="0">
                <a:latin typeface="Monotype Corsiva" pitchFamily="66" charset="0"/>
              </a:rPr>
              <a:t> вестник», чтобы ещё раз обратить внимание жителей  на проблему мусора в нашем городе и напомнить, что мы сами в ответе за чистоту и красоту нашего города.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Monotype Corsiva" pitchFamily="66" charset="0"/>
              </a:rPr>
              <a:t>Проблема:</a:t>
            </a:r>
            <a:r>
              <a:rPr lang="ru-RU" sz="2800" dirty="0" smtClean="0">
                <a:latin typeface="Monotype Corsiva" pitchFamily="66" charset="0"/>
              </a:rPr>
              <a:t>  все улицы города, все дороги захламлены мусором, большую часть которого составляют пластиковые бутылки.</a:t>
            </a:r>
          </a:p>
          <a:p>
            <a:pPr>
              <a:buNone/>
            </a:pPr>
            <a:r>
              <a:rPr lang="ru-RU" sz="2800" dirty="0" smtClean="0">
                <a:latin typeface="Monotype Corsiva" pitchFamily="66" charset="0"/>
              </a:rPr>
              <a:t>       </a:t>
            </a:r>
            <a:r>
              <a:rPr lang="ru-RU" sz="2800" b="1" dirty="0" smtClean="0">
                <a:latin typeface="Monotype Corsiva" pitchFamily="66" charset="0"/>
              </a:rPr>
              <a:t>Цель </a:t>
            </a:r>
            <a:r>
              <a:rPr lang="ru-RU" sz="2800" dirty="0" smtClean="0">
                <a:latin typeface="Monotype Corsiva" pitchFamily="66" charset="0"/>
              </a:rPr>
              <a:t>моего</a:t>
            </a:r>
            <a:r>
              <a:rPr lang="ru-RU" sz="2800" b="1" dirty="0" smtClean="0">
                <a:latin typeface="Monotype Corsiva" pitchFamily="66" charset="0"/>
              </a:rPr>
              <a:t> исследования -проекта</a:t>
            </a:r>
            <a:r>
              <a:rPr lang="ru-RU" sz="2800" b="1" i="1" dirty="0" smtClean="0">
                <a:latin typeface="Monotype Corsiva" pitchFamily="66" charset="0"/>
              </a:rPr>
              <a:t>:</a:t>
            </a:r>
            <a:r>
              <a:rPr lang="ru-RU" sz="2800" dirty="0" smtClean="0">
                <a:latin typeface="Monotype Corsiva" pitchFamily="66" charset="0"/>
              </a:rPr>
              <a:t> исследовать  значение пластиковых бутылок в жизни человека и природы.</a:t>
            </a:r>
          </a:p>
          <a:p>
            <a:pPr>
              <a:buNone/>
            </a:pPr>
            <a:r>
              <a:rPr lang="ru-RU" sz="2800" b="1" dirty="0" smtClean="0">
                <a:latin typeface="Monotype Corsiva" pitchFamily="66" charset="0"/>
              </a:rPr>
              <a:t>         Задачи:</a:t>
            </a:r>
            <a:endParaRPr lang="ru-RU" sz="2800" dirty="0" smtClean="0">
              <a:latin typeface="Monotype Corsiva" pitchFamily="66" charset="0"/>
            </a:endParaRPr>
          </a:p>
          <a:p>
            <a:pPr lvl="0">
              <a:buNone/>
            </a:pPr>
            <a:r>
              <a:rPr lang="ru-RU" sz="2800" dirty="0" smtClean="0">
                <a:latin typeface="Monotype Corsiva" pitchFamily="66" charset="0"/>
              </a:rPr>
              <a:t>выяснить историю создания пластиковых бутылок;</a:t>
            </a:r>
          </a:p>
          <a:p>
            <a:pPr lvl="0">
              <a:buNone/>
            </a:pPr>
            <a:r>
              <a:rPr lang="ru-RU" sz="2800" dirty="0" smtClean="0">
                <a:latin typeface="Monotype Corsiva" pitchFamily="66" charset="0"/>
              </a:rPr>
              <a:t>найти полезное применение этому  предмету.</a:t>
            </a:r>
          </a:p>
          <a:p>
            <a:pPr>
              <a:buNone/>
            </a:pPr>
            <a:r>
              <a:rPr lang="ru-RU" sz="2800" b="1" dirty="0" smtClean="0">
                <a:latin typeface="Monotype Corsiva" pitchFamily="66" charset="0"/>
              </a:rPr>
              <a:t>Объект исследования</a:t>
            </a:r>
            <a:r>
              <a:rPr lang="ru-RU" sz="2800" b="1" i="1" dirty="0" smtClean="0">
                <a:latin typeface="Monotype Corsiva" pitchFamily="66" charset="0"/>
              </a:rPr>
              <a:t>:</a:t>
            </a:r>
            <a:r>
              <a:rPr lang="ru-RU" sz="2800" dirty="0" smtClean="0">
                <a:latin typeface="Monotype Corsiva" pitchFamily="66" charset="0"/>
              </a:rPr>
              <a:t> ненужные пластиковые бутылки</a:t>
            </a:r>
          </a:p>
          <a:p>
            <a:pPr>
              <a:buNone/>
            </a:pPr>
            <a:r>
              <a:rPr lang="ru-RU" sz="2800" b="1" dirty="0" smtClean="0">
                <a:latin typeface="Monotype Corsiva" pitchFamily="66" charset="0"/>
              </a:rPr>
              <a:t>Предмет исследования</a:t>
            </a:r>
            <a:r>
              <a:rPr lang="ru-RU" sz="2800" i="1" dirty="0" smtClean="0">
                <a:latin typeface="Monotype Corsiva" pitchFamily="66" charset="0"/>
              </a:rPr>
              <a:t>:</a:t>
            </a:r>
            <a:r>
              <a:rPr lang="ru-RU" sz="2800" dirty="0" smtClean="0">
                <a:latin typeface="Monotype Corsiva" pitchFamily="66" charset="0"/>
              </a:rPr>
              <a:t> возможность вторичного использования пластиковых бутылок.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Мы в ответе за  чистоту и красоту нашего города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ДТДиМ\Desktop\Topki_Solnech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90600"/>
            <a:ext cx="4114800" cy="2286000"/>
          </a:xfrm>
          <a:prstGeom prst="rect">
            <a:avLst/>
          </a:prstGeom>
          <a:noFill/>
        </p:spPr>
      </p:pic>
      <p:pic>
        <p:nvPicPr>
          <p:cNvPr id="1028" name="Picture 4" descr="C:\Users\ДТДиМ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828800"/>
            <a:ext cx="4114800" cy="2667000"/>
          </a:xfrm>
          <a:prstGeom prst="rect">
            <a:avLst/>
          </a:prstGeom>
          <a:noFill/>
        </p:spPr>
      </p:pic>
      <p:pic>
        <p:nvPicPr>
          <p:cNvPr id="1029" name="Picture 5" descr="C:\Users\ДТДиМ\Desktop\254_0014084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200400"/>
            <a:ext cx="4168775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Методы исследования (план работы)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  </a:t>
            </a:r>
            <a:r>
              <a:rPr lang="ru-RU" sz="3200" b="1" i="1" dirty="0" smtClean="0">
                <a:latin typeface="Monotype Corsiva" pitchFamily="66" charset="0"/>
              </a:rPr>
              <a:t> </a:t>
            </a:r>
            <a:endParaRPr lang="ru-RU" sz="32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sz="3200" dirty="0" smtClean="0">
                <a:latin typeface="Monotype Corsiva" pitchFamily="66" charset="0"/>
              </a:rPr>
              <a:t> - изучение литературных источников;    </a:t>
            </a:r>
          </a:p>
          <a:p>
            <a:pPr>
              <a:buNone/>
            </a:pPr>
            <a:r>
              <a:rPr lang="ru-RU" sz="3200" dirty="0" smtClean="0">
                <a:latin typeface="Monotype Corsiva" pitchFamily="66" charset="0"/>
              </a:rPr>
              <a:t> 1 неделя.                   </a:t>
            </a:r>
          </a:p>
          <a:p>
            <a:pPr>
              <a:buNone/>
            </a:pPr>
            <a:r>
              <a:rPr lang="ru-RU" sz="3200" dirty="0" smtClean="0">
                <a:latin typeface="Monotype Corsiva" pitchFamily="66" charset="0"/>
              </a:rPr>
              <a:t>  -социологический  опрос;                          2 неделя.</a:t>
            </a:r>
          </a:p>
          <a:p>
            <a:pPr>
              <a:buNone/>
            </a:pPr>
            <a:r>
              <a:rPr lang="ru-RU" sz="3200" dirty="0" smtClean="0">
                <a:latin typeface="Monotype Corsiva" pitchFamily="66" charset="0"/>
              </a:rPr>
              <a:t> - эксперимент;                                             3-4 неделя.</a:t>
            </a:r>
          </a:p>
          <a:p>
            <a:pPr>
              <a:buNone/>
            </a:pPr>
            <a:r>
              <a:rPr lang="ru-RU" sz="3200" dirty="0" smtClean="0">
                <a:latin typeface="Monotype Corsiva" pitchFamily="66" charset="0"/>
              </a:rPr>
              <a:t> - наблюдение и итог;                                    5 неделя.</a:t>
            </a: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 </a:t>
            </a:r>
            <a:r>
              <a:rPr lang="ru-RU" sz="3600" b="1" dirty="0" smtClean="0">
                <a:latin typeface="Monotype Corsiva" pitchFamily="66" charset="0"/>
              </a:rPr>
              <a:t>Значимость и прикладная ценность проекта</a:t>
            </a:r>
            <a:r>
              <a:rPr lang="ru-RU" sz="3600" dirty="0" smtClean="0">
                <a:latin typeface="Monotype Corsiva" pitchFamily="66" charset="0"/>
              </a:rPr>
              <a:t>: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         </a:t>
            </a:r>
            <a:endParaRPr lang="ru-RU" dirty="0" smtClean="0"/>
          </a:p>
          <a:p>
            <a:pPr lvl="0"/>
            <a:r>
              <a:rPr lang="ru-RU" sz="3600" dirty="0" smtClean="0">
                <a:latin typeface="Monotype Corsiva" pitchFamily="66" charset="0"/>
              </a:rPr>
              <a:t>научить школьников бережно относиться к окружающей нас природе; </a:t>
            </a:r>
          </a:p>
          <a:p>
            <a:pPr lvl="0"/>
            <a:r>
              <a:rPr lang="ru-RU" sz="3600" dirty="0" smtClean="0">
                <a:latin typeface="Monotype Corsiva" pitchFamily="66" charset="0"/>
              </a:rPr>
              <a:t>привить им навыки ручного труда; </a:t>
            </a:r>
          </a:p>
          <a:p>
            <a:pPr lvl="0"/>
            <a:r>
              <a:rPr lang="ru-RU" sz="3600" dirty="0" smtClean="0">
                <a:latin typeface="Monotype Corsiva" pitchFamily="66" charset="0"/>
              </a:rPr>
              <a:t>расширить знания об истории вещей.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Ожидаемый результат: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         </a:t>
            </a:r>
            <a:endParaRPr lang="ru-RU" dirty="0" smtClean="0"/>
          </a:p>
          <a:p>
            <a:r>
              <a:rPr lang="ru-RU" sz="3200" dirty="0" smtClean="0">
                <a:latin typeface="Monotype Corsiva" pitchFamily="66" charset="0"/>
              </a:rPr>
              <a:t>- узнать, кто и когда  придумал  пластиковые бутылки;</a:t>
            </a:r>
          </a:p>
          <a:p>
            <a:r>
              <a:rPr lang="ru-RU" sz="3200" dirty="0" smtClean="0">
                <a:latin typeface="Monotype Corsiva" pitchFamily="66" charset="0"/>
              </a:rPr>
              <a:t>- выяснить, пользу или вред они приносят;</a:t>
            </a:r>
          </a:p>
          <a:p>
            <a:r>
              <a:rPr lang="ru-RU" sz="3200" dirty="0" smtClean="0">
                <a:latin typeface="Monotype Corsiva" pitchFamily="66" charset="0"/>
              </a:rPr>
              <a:t>- придумать им вторую жизнь.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Первый этап проекта.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 Пластиковая бутылка. Общие сведения.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1027" name="Picture 3" descr="C:\Users\ДТДиМ\Desktop\a750b3d727a5efe6f5dcea8a11108dc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905000"/>
            <a:ext cx="4611821" cy="3017837"/>
          </a:xfrm>
          <a:prstGeom prst="rect">
            <a:avLst/>
          </a:prstGeom>
          <a:noFill/>
        </p:spPr>
      </p:pic>
      <p:pic>
        <p:nvPicPr>
          <p:cNvPr id="1028" name="Picture 4" descr="C:\Users\ДТДиМ\Desktop\plastikoviebutil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1" y="3124200"/>
            <a:ext cx="44958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   В современном мире уже никого не удивляет вид пластиковой бутылки. Такие бутылки, как правило, имеют больший объём по сравнению со стеклянными, и   более безопасны за счёт упругости.  </a:t>
            </a:r>
            <a:r>
              <a:rPr lang="ru-RU" dirty="0" smtClean="0">
                <a:latin typeface="Monotype Corsiva" pitchFamily="66" charset="0"/>
              </a:rPr>
              <a:t> Пластиковая </a:t>
            </a:r>
            <a:r>
              <a:rPr lang="ru-RU" dirty="0" smtClean="0">
                <a:latin typeface="Monotype Corsiva" pitchFamily="66" charset="0"/>
              </a:rPr>
              <a:t>бутылка </a:t>
            </a:r>
            <a:r>
              <a:rPr lang="ru-RU" u="sng" dirty="0" err="1" smtClean="0">
                <a:latin typeface="Monotype Corsiva" pitchFamily="66" charset="0"/>
                <a:hlinkClick r:id="rId2"/>
              </a:rPr>
              <a:t>Pepsi</a:t>
            </a:r>
            <a:r>
              <a:rPr lang="ru-RU" dirty="0" smtClean="0">
                <a:latin typeface="Monotype Corsiva" pitchFamily="66" charset="0"/>
              </a:rPr>
              <a:t> появилась на рынке США в 1970 году. На территории России пластиковые бутылки получили популярность после прихода на рынок безалкогольных напитков западных корпораций «Кока-Кола» и </a:t>
            </a:r>
            <a:r>
              <a:rPr lang="ru-RU" dirty="0" err="1" smtClean="0">
                <a:latin typeface="Monotype Corsiva" pitchFamily="66" charset="0"/>
              </a:rPr>
              <a:t>ПепсиКо</a:t>
            </a:r>
            <a:r>
              <a:rPr lang="ru-RU" dirty="0" smtClean="0">
                <a:latin typeface="Monotype Corsiva" pitchFamily="66" charset="0"/>
              </a:rPr>
              <a:t>. </a:t>
            </a:r>
            <a:r>
              <a:rPr lang="ru-RU" b="1" dirty="0" smtClean="0">
                <a:latin typeface="Monotype Corsiva" pitchFamily="66" charset="0"/>
              </a:rPr>
              <a:t>Первый завод </a:t>
            </a:r>
            <a:r>
              <a:rPr lang="ru-RU" dirty="0" smtClean="0">
                <a:latin typeface="Monotype Corsiva" pitchFamily="66" charset="0"/>
              </a:rPr>
              <a:t>по производству лимонада в пластиковых бутылках в СССР открыла компания «</a:t>
            </a:r>
            <a:r>
              <a:rPr lang="ru-RU" dirty="0" err="1" smtClean="0">
                <a:latin typeface="Monotype Corsiva" pitchFamily="66" charset="0"/>
              </a:rPr>
              <a:t>ПепсиКо</a:t>
            </a:r>
            <a:r>
              <a:rPr lang="ru-RU" dirty="0" smtClean="0">
                <a:latin typeface="Monotype Corsiva" pitchFamily="66" charset="0"/>
              </a:rPr>
              <a:t>» в 1974 году в Новороссийске. В наше время пластиковые бутылки используют не только производители газированных напитков и пива, но и косметические и парфюмерные фабрики.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303</TotalTime>
  <Words>723</Words>
  <Application>Microsoft Office PowerPoint</Application>
  <PresentationFormat>Экран (4:3)</PresentationFormat>
  <Paragraphs>105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Поток</vt:lpstr>
      <vt:lpstr>        Пластиковая бутылка – вред или польза? (украшения из пластиковых бутылок)   Проект – исследование  Автор: Мелкозерова Ирина Витальевна.  </vt:lpstr>
      <vt:lpstr>Презентация PowerPoint</vt:lpstr>
      <vt:lpstr> Актуальность проекта. </vt:lpstr>
      <vt:lpstr>Презентация PowerPoint</vt:lpstr>
      <vt:lpstr>Методы исследования (план работы)</vt:lpstr>
      <vt:lpstr> Значимость и прикладная ценность проекта:</vt:lpstr>
      <vt:lpstr>Ожидаемый результат:</vt:lpstr>
      <vt:lpstr>Первый этап проекта.  Пластиковая бутылка. Общие сведения.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Второй этап проекта. Социологический  опрос школьников  Анализ социологического опроса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работы мне понадобилось совсем немного. Пластиковая бутылка, бусины, бисер, гвоздики и булавки. Замочек для украшений, лак для ногтей, ну и свечка</vt:lpstr>
      <vt:lpstr>Для начала вырезаем заготовки цветов и капельки-основы. Цветам придаем форму над горящей свечой. Разогреваем шило над свечкой и протыкаем сердцевинки на цветах, а также основы-капельки по всему периметру и в центре. Из заготовок собираем цветочки.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по охране труда при работе: </vt:lpstr>
      <vt:lpstr>Презентация PowerPoint</vt:lpstr>
      <vt:lpstr>Презентация PowerPoint</vt:lpstr>
      <vt:lpstr>Презентация PowerPoint</vt:lpstr>
      <vt:lpstr>Наблюдение и итог. (оценка качества) </vt:lpstr>
      <vt:lpstr>Мы в ответе за  чистоту и красоту нашего города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ДТДиМ</dc:creator>
  <cp:lastModifiedBy>comp1</cp:lastModifiedBy>
  <cp:revision>33</cp:revision>
  <dcterms:created xsi:type="dcterms:W3CDTF">2013-04-02T03:19:47Z</dcterms:created>
  <dcterms:modified xsi:type="dcterms:W3CDTF">2021-10-25T06:30:13Z</dcterms:modified>
</cp:coreProperties>
</file>