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8" r:id="rId4"/>
    <p:sldId id="269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  <a:srgbClr val="FF3399"/>
    <a:srgbClr val="FFFFCC"/>
    <a:srgbClr val="FFCCFF"/>
    <a:srgbClr val="FFFFFF"/>
    <a:srgbClr val="CCCC00"/>
    <a:srgbClr val="825504"/>
    <a:srgbClr val="2CA454"/>
    <a:srgbClr val="91E1A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682" autoAdjust="0"/>
    <p:restoredTop sz="94660"/>
  </p:normalViewPr>
  <p:slideViewPr>
    <p:cSldViewPr>
      <p:cViewPr>
        <p:scale>
          <a:sx n="66" d="100"/>
          <a:sy n="66" d="100"/>
        </p:scale>
        <p:origin x="-1410" y="-1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0" name="Подзаголовок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Скругленный прямоугольник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ransition>
    <p:pull dir="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с одним скругленным углом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/>
          </a:p>
        </p:txBody>
      </p:sp>
    </p:spTree>
  </p:cSld>
  <p:clrMapOvr>
    <a:masterClrMapping/>
  </p:clrMapOvr>
  <p:transition>
    <p:pull dir="d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Скругленный прямоугольник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Заголовок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14CBB0E6-9CF6-4F97-9F0E-22490B3A68D2}" type="datetimeFigureOut">
              <a:rPr lang="ru-RU" smtClean="0"/>
              <a:pPr/>
              <a:t>17.10.2021</a:t>
            </a:fld>
            <a:endParaRPr lang="ru-RU"/>
          </a:p>
        </p:txBody>
      </p:sp>
      <p:sp>
        <p:nvSpPr>
          <p:cNvPr id="18" name="Нижний колонтитул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41770939-AC60-42FF-9ECB-60E02E348024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pull dir="d"/>
  </p:transition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&#1055;&#1088;&#1077;&#1079;&#1077;&#1085;&#1090;&#1072;&#1094;&#1080;&#1103;%20&#1082;%20&#1091;&#1088;&#1086;&#1082;&#1091;.pptx#-1,11,&#1060;&#1080;&#1079;&#1082;&#1091;&#1083;&#1100;&#1090;&#1084;&#1080;&#1085;&#1091;&#1090;&#1082;&#1072;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&#1055;&#1088;&#1077;&#1079;&#1077;&#1085;&#1090;&#1072;&#1094;&#1080;&#1103;%20&#1082;%20&#1091;&#1088;&#1086;&#1082;&#1091;.pptx#-1,12,&#1057;&#1083;&#1072;&#1081;&#1076; 12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&#1055;&#1088;&#1077;&#1079;&#1077;&#1085;&#1090;&#1072;&#1094;&#1080;&#1103;%20&#1082;%20&#1091;&#1088;&#1086;&#1082;&#1091;.pptx#-1,13,&#1057;&#1087;&#1072;&#1089;&#1080;&#1073;&#1086; &#1079;&#1072;  &#1091;&#1088;&#1086;&#1082;!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&#1058;&#1045;&#1057;&#1058;%20&#1082;%20&#1091;&#1088;&#1086;&#1082;&#1091;.xls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&#1055;&#1088;&#1077;&#1079;&#1077;&#1085;&#1090;&#1072;&#1094;&#1080;&#1103;%20&#1082;%20&#1091;&#1088;&#1086;&#1082;&#1091;.pptx#-1,2,&#1057;&#1083;&#1072;&#1081;&#1076; 2" TargetMode="External"/><Relationship Id="rId2" Type="http://schemas.openxmlformats.org/officeDocument/2006/relationships/hyperlink" Target="&#1055;&#1088;&#1077;&#1079;&#1077;&#1085;&#1090;&#1072;&#1094;&#1080;&#1103;%20&#1082;%20&#1091;&#1088;&#1086;&#1082;&#1091;.pptx#-1,1,&#1058;&#1077;&#1084;&#1072;: &#1044;&#1086;&#1088;&#1086;&#1078;&#1085;&#1099;&#1077; &#1079;&#1085;&#1072;&#1082;&#1080;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&#1055;&#1088;&#1077;&#1079;&#1077;&#1085;&#1090;&#1072;&#1094;&#1080;&#1103;%20&#1082;%20&#1091;&#1088;&#1086;&#1082;&#1091;.pptx#-1,4,&#1057;&#1083;&#1072;&#1081;&#1076; 4" TargetMode="External"/><Relationship Id="rId2" Type="http://schemas.openxmlformats.org/officeDocument/2006/relationships/hyperlink" Target="&#1055;&#1088;&#1077;&#1079;&#1077;&#1085;&#1090;&#1072;&#1094;&#1080;&#1103;%20&#1082;%20&#1091;&#1088;&#1086;&#1082;&#1091;.pptx#-1,3,&#1057;&#1083;&#1072;&#1081;&#1076; 3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&#1055;&#1088;&#1077;&#1079;&#1077;&#1085;&#1090;&#1072;&#1094;&#1080;&#1103;%20&#1082;%20&#1091;&#1088;&#1086;&#1082;&#1091;.pptx#-1,6,&#1055;&#1088;&#1077;&#1076;&#1091;&#1087;&#1088;&#1077;&#1078;&#1076;&#1072;&#1102;&#1097;&#1080;&#1077; &#1079;&#1085;&#1072;&#1082;&#1080;" TargetMode="External"/><Relationship Id="rId4" Type="http://schemas.openxmlformats.org/officeDocument/2006/relationships/hyperlink" Target="&#1055;&#1088;&#1077;&#1079;&#1077;&#1085;&#1090;&#1072;&#1094;&#1080;&#1103;%20&#1082;%20&#1091;&#1088;&#1086;&#1082;&#1091;.pptx#-1,5,&#1055;&#1083;&#1072;&#1085; &#1088;&#1072;&#1089;&#1089;&#1082;&#1072;&#1079;&#1072;: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2132856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ru-RU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Мультимедийная разработка урока ознакомления с окружающим миром </a:t>
            </a:r>
            <a:br>
              <a:rPr lang="ru-RU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</a:br>
            <a:r>
              <a:rPr lang="ru-RU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в 3 классе </a:t>
            </a:r>
            <a:br>
              <a:rPr lang="ru-RU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</a:br>
            <a:r>
              <a:rPr lang="ru-RU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по теме «Дорожные знаки»</a:t>
            </a:r>
            <a:br>
              <a:rPr lang="ru-RU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</a:br>
            <a:r>
              <a:rPr lang="ru-RU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(УМК «Школа России»)</a:t>
            </a:r>
            <a:endParaRPr lang="ru-RU" dirty="0">
              <a:ln>
                <a:solidFill>
                  <a:schemeClr val="accent2">
                    <a:lumMod val="50000"/>
                  </a:schemeClr>
                </a:solidFill>
              </a:ln>
              <a:solidFill>
                <a:srgbClr val="C00000"/>
              </a:solidFill>
              <a:latin typeface="Franklin Gothic Medium Cond" pitchFamily="34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71472" y="4429132"/>
            <a:ext cx="8215370" cy="1752600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ln>
                  <a:solidFill>
                    <a:schemeClr val="accent4">
                      <a:lumMod val="50000"/>
                    </a:schemeClr>
                  </a:solidFill>
                </a:ln>
                <a:solidFill>
                  <a:schemeClr val="accent4">
                    <a:lumMod val="75000"/>
                  </a:schemeClr>
                </a:solidFill>
                <a:latin typeface="Franklin Gothic Medium Cond" pitchFamily="34" charset="0"/>
              </a:rPr>
              <a:t>Учитель: </a:t>
            </a:r>
            <a:r>
              <a:rPr lang="ru-RU" sz="2400" b="1" dirty="0" err="1" smtClean="0">
                <a:ln>
                  <a:solidFill>
                    <a:schemeClr val="accent4">
                      <a:lumMod val="50000"/>
                    </a:schemeClr>
                  </a:solidFill>
                </a:ln>
                <a:solidFill>
                  <a:schemeClr val="accent4">
                    <a:lumMod val="75000"/>
                  </a:schemeClr>
                </a:solidFill>
                <a:latin typeface="Franklin Gothic Medium Cond" pitchFamily="34" charset="0"/>
              </a:rPr>
              <a:t>Менщикова</a:t>
            </a:r>
            <a:r>
              <a:rPr lang="ru-RU" sz="2400" b="1" dirty="0" smtClean="0">
                <a:ln>
                  <a:solidFill>
                    <a:schemeClr val="accent4">
                      <a:lumMod val="50000"/>
                    </a:schemeClr>
                  </a:solidFill>
                </a:ln>
                <a:solidFill>
                  <a:schemeClr val="accent4">
                    <a:lumMod val="75000"/>
                  </a:schemeClr>
                </a:solidFill>
                <a:latin typeface="Franklin Gothic Medium Cond" pitchFamily="34" charset="0"/>
              </a:rPr>
              <a:t> Светлана Валентиновна </a:t>
            </a:r>
          </a:p>
          <a:p>
            <a:r>
              <a:rPr lang="ru-RU" sz="2400" b="1" dirty="0" smtClean="0">
                <a:ln>
                  <a:solidFill>
                    <a:schemeClr val="accent4">
                      <a:lumMod val="50000"/>
                    </a:schemeClr>
                  </a:solidFill>
                </a:ln>
                <a:solidFill>
                  <a:schemeClr val="accent4">
                    <a:lumMod val="75000"/>
                  </a:schemeClr>
                </a:solidFill>
                <a:latin typeface="Franklin Gothic Medium Cond" pitchFamily="34" charset="0"/>
              </a:rPr>
              <a:t>МКОУ</a:t>
            </a:r>
            <a:r>
              <a:rPr lang="ru-RU" sz="2400" b="1" dirty="0">
                <a:ln>
                  <a:solidFill>
                    <a:schemeClr val="accent4">
                      <a:lumMod val="50000"/>
                    </a:schemeClr>
                  </a:solidFill>
                </a:ln>
                <a:solidFill>
                  <a:schemeClr val="accent4">
                    <a:lumMod val="75000"/>
                  </a:schemeClr>
                </a:solidFill>
                <a:latin typeface="Franklin Gothic Medium Cond" pitchFamily="34" charset="0"/>
              </a:rPr>
              <a:t> </a:t>
            </a:r>
            <a:r>
              <a:rPr lang="ru-RU" sz="2400" b="1" dirty="0" smtClean="0">
                <a:ln>
                  <a:solidFill>
                    <a:schemeClr val="accent4">
                      <a:lumMod val="50000"/>
                    </a:schemeClr>
                  </a:solidFill>
                </a:ln>
                <a:solidFill>
                  <a:schemeClr val="accent4">
                    <a:lumMod val="75000"/>
                  </a:schemeClr>
                </a:solidFill>
                <a:latin typeface="Franklin Gothic Medium Cond" pitchFamily="34" charset="0"/>
              </a:rPr>
              <a:t>ХМР «СОШ д. Согом» </a:t>
            </a:r>
          </a:p>
          <a:p>
            <a:r>
              <a:rPr lang="ru-RU" sz="2400" b="1" smtClean="0">
                <a:ln>
                  <a:solidFill>
                    <a:schemeClr val="accent4">
                      <a:lumMod val="50000"/>
                    </a:schemeClr>
                  </a:solidFill>
                </a:ln>
                <a:solidFill>
                  <a:schemeClr val="accent4">
                    <a:lumMod val="75000"/>
                  </a:schemeClr>
                </a:solidFill>
                <a:latin typeface="Franklin Gothic Medium Cond" pitchFamily="34" charset="0"/>
              </a:rPr>
              <a:t>2021 </a:t>
            </a:r>
            <a:r>
              <a:rPr lang="ru-RU" sz="2400" b="1" dirty="0" smtClean="0">
                <a:ln>
                  <a:solidFill>
                    <a:schemeClr val="accent4">
                      <a:lumMod val="50000"/>
                    </a:schemeClr>
                  </a:solidFill>
                </a:ln>
                <a:solidFill>
                  <a:schemeClr val="accent4">
                    <a:lumMod val="75000"/>
                  </a:schemeClr>
                </a:solidFill>
                <a:latin typeface="Franklin Gothic Medium Cond" pitchFamily="34" charset="0"/>
              </a:rPr>
              <a:t>год </a:t>
            </a:r>
            <a:endParaRPr lang="ru-RU" sz="2400" b="1" dirty="0">
              <a:ln>
                <a:solidFill>
                  <a:schemeClr val="accent4">
                    <a:lumMod val="50000"/>
                  </a:schemeClr>
                </a:solidFill>
              </a:ln>
              <a:solidFill>
                <a:schemeClr val="accent4">
                  <a:lumMod val="75000"/>
                </a:schemeClr>
              </a:solidFill>
              <a:latin typeface="Franklin Gothic Medium Cond" pitchFamily="34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03238" y="530224"/>
          <a:ext cx="8140728" cy="52562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25556"/>
                <a:gridCol w="5143536"/>
                <a:gridCol w="1571636"/>
              </a:tblGrid>
              <a:tr h="665265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Этап урока 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учителя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учащихся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4590964"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Franklin Gothic Medium Cond" pitchFamily="34" charset="0"/>
                        </a:rPr>
                        <a:t>V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Первичное закрепление нового теоретического материала – 3 мин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dirty="0" smtClean="0">
                          <a:latin typeface="Franklin Gothic Medium Cond" pitchFamily="34" charset="0"/>
                        </a:rPr>
                        <a:t>- А сейчас проверьте, как вы запомнили новые дорожные знаки.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Я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буду читать стихотворения О. Емельяновой, а вы поднимаете карточку с тем дорожным знаком, о котором в нем говорится, и называете группу, в которую он входит. </a:t>
                      </a:r>
                    </a:p>
                    <a:p>
                      <a:pPr algn="just">
                        <a:buFontTx/>
                        <a:buNone/>
                      </a:pPr>
                      <a:endParaRPr lang="ru-RU" sz="1200" baseline="0" dirty="0" smtClean="0">
                        <a:latin typeface="Franklin Gothic Medium Cond" pitchFamily="34" charset="0"/>
                      </a:endParaRPr>
                    </a:p>
                    <a:p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Этот знак ну очень строгий,                                           Знак водителей стращает,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Коль стоит он на дороге.                                                  Въезд машинам запрещает!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Говорит он нам: "Друзья,                                              </a:t>
                      </a:r>
                      <a:r>
                        <a:rPr kumimoji="0" lang="ru-RU" sz="11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Не пытайтесь сгоряча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Ездить здесь совсем нельзя!"                                      Ехать мимо кирпича!</a:t>
                      </a:r>
                    </a:p>
                    <a:p>
                      <a:r>
                        <a:rPr kumimoji="0" lang="ru-RU" sz="1100" b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</a:t>
                      </a: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(«Движение запрещено»)</a:t>
                      </a:r>
                      <a:r>
                        <a:rPr kumimoji="0" lang="ru-RU" sz="1100" b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                                 </a:t>
                      </a: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(«Въезд запрещен») </a:t>
                      </a:r>
                    </a:p>
                    <a:p>
                      <a:endParaRPr kumimoji="0" lang="ru-RU" sz="1100" b="0" i="1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Знак любителей обгона                                                    Здесь наземный переход,</a:t>
                      </a:r>
                    </a:p>
                    <a:p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Объявляет вне закона.                                                      Ходит целый день народ.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В этом месте, сразу ясно,                                                Ты, водитель, не грусти,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Обгонять других опасно!                                                  Пешехода пропусти! 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</a:t>
                      </a: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(«Обгон запрещен»)</a:t>
                      </a: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                                            </a:t>
                      </a:r>
                      <a:r>
                        <a:rPr kumimoji="0" lang="ru-RU" sz="110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</a:t>
                      </a: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«Пешеходный переход») </a:t>
                      </a:r>
                    </a:p>
                    <a:p>
                      <a:endParaRPr kumimoji="0" lang="ru-RU" sz="1100" b="0" i="1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В этом месте пешеход                                                    </a:t>
                      </a:r>
                      <a:r>
                        <a:rPr kumimoji="0" lang="ru-RU" sz="11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Эй, водитель, не гуди,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Терпеливо транспорт ждет.                                             Шумом спящих не буди. 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Он пешком устал шагать,                                                 Не пугай гудком прохожих,                  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Хочет пассажиром стать.                                                </a:t>
                      </a:r>
                      <a:r>
                        <a:rPr kumimoji="0" lang="ru-RU" sz="11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Ведь и сам оглохнешь тоже.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(«Место остановки автобуса»)                                       («Подача звукового сигнала запрещена»)</a:t>
                      </a:r>
                    </a:p>
                    <a:p>
                      <a:pPr algn="just">
                        <a:buFontTx/>
                        <a:buNone/>
                      </a:pP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Поднимают карточки с соответствующим дорожным знаком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03238" y="530224"/>
          <a:ext cx="8140728" cy="52562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18094"/>
                <a:gridCol w="5116614"/>
                <a:gridCol w="1606020"/>
              </a:tblGrid>
              <a:tr h="65507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Этап урока 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учителя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учащихся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460115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>
                          <a:latin typeface="Franklin Gothic Medium Cond" pitchFamily="34" charset="0"/>
                        </a:rPr>
                        <a:t>V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Первичное закрепление нового теоретического материала – 3 мин </a:t>
                      </a:r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r>
                        <a:rPr lang="ru-RU" sz="1200" dirty="0" smtClean="0">
                          <a:latin typeface="Franklin Gothic Medium Cond" pitchFamily="34" charset="0"/>
                        </a:rPr>
                        <a:t>(продолжение)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Говорит знак этот строго:                                        Знак «дорожные работы".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«Очень скользкая дорога.                                       Чинит здесь дорогу кто-то.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Ты с дорогой не шути,                                               Скорость сбавить нужно будет,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Руль напрасно не крути!»                                        Там ведь на дороге люди.               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</a:t>
                      </a:r>
                      <a:r>
                        <a:rPr kumimoji="0" lang="ru-RU" sz="110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</a:t>
                      </a: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«Скользкая дорога») </a:t>
                      </a: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                                </a:t>
                      </a: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(«Дорожные работы»)  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1100" b="0" i="1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Бродят здесь </a:t>
                      </a:r>
                      <a:r>
                        <a:rPr kumimoji="0" lang="ru-RU" sz="1100" kern="1200" dirty="0" err="1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посредь</a:t>
                      </a: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дороги                               Если кто сломает ногу,            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Лоси, волки, носороги.                                             Здесь врачи всегда помогут.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Ты, водитель, не спеши,                                           Помощь первую окажут,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Пусть сперва пройдут ежи!                                     Где лечиться дальше, скажут.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(«Дикие животные»)                                                  («Пункт первой медицинской помощи») 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1100" b="0" i="1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Не доедешь без бензина                                         Если нужно дозвониться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До кафе и магазина.                                                  Хоть домой, хоть заграницу,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Этот знак вам скажет звонко:                                Знак поможет, скажет он,          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«Рядышком бензоколонка!»                                   Где искать вам телефон!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(«Автозаправочная станция»)                                 («Телефон»)  </a:t>
                      </a:r>
                    </a:p>
                    <a:p>
                      <a:endParaRPr kumimoji="0" lang="ru-RU" sz="1100" b="0" i="1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Коли вам нужна еда,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То пожалуйте сюда.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Эй, шофер, внимание!</a:t>
                      </a:r>
                      <a:b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</a:br>
                      <a:r>
                        <a:rPr kumimoji="0" lang="ru-RU" sz="11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Скоро пункт питания!</a:t>
                      </a:r>
                      <a:endParaRPr kumimoji="0" lang="ru-RU" sz="1100" b="0" i="1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100" b="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(«Пункт питания»)</a:t>
                      </a:r>
                    </a:p>
                    <a:p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Поднимают карточки с соответствующим дорожным знаком </a:t>
                      </a:r>
                    </a:p>
                    <a:p>
                      <a:pPr algn="ctr"/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03238" y="530224"/>
          <a:ext cx="8140728" cy="525623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18094"/>
                <a:gridCol w="5116614"/>
                <a:gridCol w="1606020"/>
              </a:tblGrid>
              <a:tr h="64550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Этап урока 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учителя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учащихся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138321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>
                          <a:latin typeface="Franklin Gothic Medium Cond" pitchFamily="34" charset="0"/>
                        </a:rPr>
                        <a:t>V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Первичное закрепление нового теоретического материала – 3 мин </a:t>
                      </a:r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r>
                        <a:rPr lang="ru-RU" sz="1200" dirty="0" smtClean="0">
                          <a:latin typeface="Franklin Gothic Medium Cond" pitchFamily="34" charset="0"/>
                        </a:rPr>
                        <a:t>(продолжение) </a:t>
                      </a:r>
                    </a:p>
                    <a:p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buFontTx/>
                        <a:buChar char="-"/>
                      </a:pPr>
                      <a:r>
                        <a:rPr lang="ru-RU" sz="1200" dirty="0" err="1" smtClean="0">
                          <a:latin typeface="Franklin Gothic Medium Cond" pitchFamily="34" charset="0"/>
                        </a:rPr>
                        <a:t>Нюша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 решила пойти прогуляться,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но остановилась в растерянности: перед собой она увидела два похожих знака и теперь не знает, где же ей правильно перейти дорогу. Объясните </a:t>
                      </a:r>
                      <a:r>
                        <a:rPr lang="ru-RU" sz="1200" baseline="0" dirty="0" err="1" smtClean="0">
                          <a:latin typeface="Franklin Gothic Medium Cond" pitchFamily="34" charset="0"/>
                        </a:rPr>
                        <a:t>Нюше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, возле какого знака она должна переходить дорогу и почему. </a:t>
                      </a:r>
                    </a:p>
                    <a:p>
                      <a:pPr algn="ctr">
                        <a:buFontTx/>
                        <a:buNone/>
                      </a:pPr>
                      <a:r>
                        <a:rPr lang="ru-RU" sz="1200" i="1" baseline="0" dirty="0" smtClean="0">
                          <a:latin typeface="Franklin Gothic Medium Cond" pitchFamily="34" charset="0"/>
                          <a:hlinkClick r:id="rId2" action="ppaction://hlinkpres?slideindex=11&amp;slidetitle=Физкультминутка"/>
                        </a:rPr>
                        <a:t>(слайд 11) </a:t>
                      </a:r>
                      <a:endParaRPr lang="ru-RU" sz="1200" i="1" baseline="0" dirty="0" smtClean="0">
                        <a:latin typeface="Franklin Gothic Medium Cond" pitchFamily="34" charset="0"/>
                      </a:endParaRPr>
                    </a:p>
                    <a:p>
                      <a:pPr algn="ctr">
                        <a:buFontTx/>
                        <a:buNone/>
                      </a:pPr>
                      <a:endParaRPr lang="ru-RU" sz="1200" i="1" dirty="0" smtClean="0">
                        <a:latin typeface="Franklin Gothic Medium Cond" pitchFamily="34" charset="0"/>
                      </a:endParaRPr>
                    </a:p>
                    <a:p>
                      <a:pPr algn="ctr">
                        <a:buFontTx/>
                        <a:buNone/>
                      </a:pPr>
                      <a:endParaRPr lang="ru-RU" sz="1200" i="1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Решают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проблему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3227510"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Franklin Gothic Medium Cond" pitchFamily="34" charset="0"/>
                        </a:rPr>
                        <a:t>VI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 Физкультминутка -  2 мин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dirty="0" smtClean="0">
                          <a:latin typeface="Franklin Gothic Medium Cond" pitchFamily="34" charset="0"/>
                        </a:rPr>
                        <a:t>По дорожке, по дорожке </a:t>
                      </a:r>
                    </a:p>
                    <a:p>
                      <a:r>
                        <a:rPr lang="ru-RU" sz="1200" dirty="0" smtClean="0">
                          <a:latin typeface="Franklin Gothic Medium Cond" pitchFamily="34" charset="0"/>
                        </a:rPr>
                        <a:t>Скачем мы на правой ножке.</a:t>
                      </a:r>
                    </a:p>
                    <a:p>
                      <a:r>
                        <a:rPr lang="ru-RU" sz="1200" i="1" dirty="0" smtClean="0">
                          <a:latin typeface="Franklin Gothic Medium Cond" pitchFamily="34" charset="0"/>
                        </a:rPr>
                        <a:t>(подскоки</a:t>
                      </a:r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 на правой ноге)</a:t>
                      </a:r>
                    </a:p>
                    <a:p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И по этой же дорожке </a:t>
                      </a:r>
                    </a:p>
                    <a:p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Скачем мы на левой ножке. </a:t>
                      </a:r>
                    </a:p>
                    <a:p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(подскоки на левой ноге)</a:t>
                      </a:r>
                    </a:p>
                    <a:p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По тропинке побежим, </a:t>
                      </a:r>
                    </a:p>
                    <a:p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До лужайки добежим. </a:t>
                      </a:r>
                    </a:p>
                    <a:p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(бег на месте)</a:t>
                      </a:r>
                    </a:p>
                    <a:p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На лужайке, на лужайке </a:t>
                      </a:r>
                    </a:p>
                    <a:p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Мы попрыгаем как зайки. </a:t>
                      </a:r>
                    </a:p>
                    <a:p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(прыжки на месте на обеих ногах)</a:t>
                      </a:r>
                    </a:p>
                    <a:p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Стоп. Немного отдохнем.</a:t>
                      </a:r>
                    </a:p>
                    <a:p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И домой пешком пойдем.</a:t>
                      </a:r>
                    </a:p>
                    <a:p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(ходьба на месте) </a:t>
                      </a:r>
                    </a:p>
                    <a:p>
                      <a:pPr algn="ctr"/>
                      <a:r>
                        <a:rPr lang="ru-RU" sz="1200" i="1" baseline="0" dirty="0" smtClean="0">
                          <a:latin typeface="Franklin Gothic Medium Cond" pitchFamily="34" charset="0"/>
                          <a:hlinkClick r:id="rId2" action="ppaction://hlinkpres?slideindex=11&amp;slidetitle=Физкультминутка"/>
                        </a:rPr>
                        <a:t>(слайд 11) </a:t>
                      </a:r>
                      <a:endParaRPr lang="ru-RU" sz="1200" i="1" baseline="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i="1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Выполняют упражнения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6165304"/>
            <a:ext cx="8183880" cy="216024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81528439"/>
              </p:ext>
            </p:extLst>
          </p:nvPr>
        </p:nvGraphicFramePr>
        <p:xfrm>
          <a:off x="503238" y="530225"/>
          <a:ext cx="8140728" cy="536820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18094"/>
                <a:gridCol w="5116614"/>
                <a:gridCol w="1606020"/>
              </a:tblGrid>
              <a:tr h="756115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Этап урока 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учителя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учащихся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1620247"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Franklin Gothic Medium Cond" pitchFamily="34" charset="0"/>
                        </a:rPr>
                        <a:t>VII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 Самостоятельная работа с взаимопроверкой и самопроверкой – </a:t>
                      </a:r>
                    </a:p>
                    <a:p>
                      <a:r>
                        <a:rPr lang="ru-RU" sz="1200" dirty="0" smtClean="0">
                          <a:latin typeface="Franklin Gothic Medium Cond" pitchFamily="34" charset="0"/>
                        </a:rPr>
                        <a:t>10 мин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Самостоятельное выполнение упражнений в рабочей тетради</a:t>
                      </a: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с последующей самопроверкой и взаимопроверкой:</a:t>
                      </a: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pPr marL="228600" indent="-228600" algn="just">
                        <a:buFont typeface="+mj-lt"/>
                        <a:buAutoNum type="arabicPeriod"/>
                      </a:pP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Стр. 9 – 10, задание 1 </a:t>
                      </a:r>
                      <a:r>
                        <a:rPr kumimoji="0" lang="ru-RU" sz="1200" i="1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(самопроверка)</a:t>
                      </a:r>
                    </a:p>
                    <a:p>
                      <a:pPr marL="228600" indent="-228600" algn="just">
                        <a:buFont typeface="+mj-lt"/>
                        <a:buAutoNum type="arabicPeriod"/>
                      </a:pPr>
                      <a:r>
                        <a:rPr kumimoji="0" lang="ru-RU" sz="1200" i="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Стр. 11, задание 2 </a:t>
                      </a:r>
                      <a:r>
                        <a:rPr kumimoji="0" lang="ru-RU" sz="1200" i="1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(самопроверка)</a:t>
                      </a:r>
                    </a:p>
                    <a:p>
                      <a:pPr marL="228600" indent="-228600" algn="just">
                        <a:buFont typeface="+mj-lt"/>
                        <a:buAutoNum type="arabicPeriod"/>
                      </a:pPr>
                      <a:r>
                        <a:rPr kumimoji="0" lang="ru-RU" sz="1200" i="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Стр. 11, задание 3 </a:t>
                      </a:r>
                      <a:r>
                        <a:rPr kumimoji="0" lang="ru-RU" sz="1200" i="1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(взаимопроверка) </a:t>
                      </a:r>
                      <a:endParaRPr kumimoji="0" lang="ru-RU" sz="1200" i="0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Кто выполнил все задания без ошибок? Я за вас рада!</a:t>
                      </a:r>
                    </a:p>
                    <a:p>
                      <a:pPr algn="just">
                        <a:buFontTx/>
                        <a:buChar char="-"/>
                      </a:pPr>
                      <a:endParaRPr kumimoji="0" lang="ru-RU" sz="1200" kern="1200" dirty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Работают в тетради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1620247"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Franklin Gothic Medium Cond" pitchFamily="34" charset="0"/>
                        </a:rPr>
                        <a:t>VIII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 Творческое задание – 3 мин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Игра «Расставь дорожные знаки».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На плане города</a:t>
                      </a: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отсутствуют некоторые дорожные знаки. Это очень затрудняет движение автомобилей и пешеходов. Определите, какие знаки должны здесь находиться, и восстановите нормальное движение в городе. Используйте имеющиеся у вас карточки с дорожными знаками. </a:t>
                      </a:r>
                    </a:p>
                    <a:p>
                      <a:pPr algn="ctr">
                        <a:buFontTx/>
                        <a:buNone/>
                      </a:pPr>
                      <a:r>
                        <a:rPr kumimoji="0" lang="ru-RU" sz="1200" i="1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  <a:hlinkClick r:id="rId2" action="ppaction://hlinkpres?slideindex=12&amp;slidetitle=Слайд 12"/>
                        </a:rPr>
                        <a:t>(слайд 12)</a:t>
                      </a:r>
                      <a:r>
                        <a:rPr kumimoji="0" lang="ru-RU" sz="1200" i="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  <a:hlinkClick r:id="rId2" action="ppaction://hlinkpres?slideindex=12&amp;slidetitle=Слайд 12"/>
                        </a:rPr>
                        <a:t> </a:t>
                      </a:r>
                      <a:endParaRPr kumimoji="0" lang="ru-RU" sz="1200" i="0" kern="1200" baseline="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pPr algn="ctr">
                        <a:buFontTx/>
                        <a:buNone/>
                      </a:pPr>
                      <a:endParaRPr kumimoji="0" lang="ru-RU" sz="1200" i="1" kern="1200" dirty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Поднимают соответствующую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карточку, объясняют свой выбор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1188181"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Franklin Gothic Medium Cond" pitchFamily="34" charset="0"/>
                        </a:rPr>
                        <a:t>XI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Домашнее задание – 2 мин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 algn="just">
                        <a:buFontTx/>
                        <a:buAutoNum type="arabicPeriod"/>
                      </a:pPr>
                      <a:r>
                        <a:rPr kumimoji="0" lang="ru-RU" sz="1200" i="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Стр. 14 – 17, прочитать, ответить на вопросы,</a:t>
                      </a:r>
                      <a:r>
                        <a:rPr kumimoji="0" lang="ru-RU" sz="1200" i="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стр. 17 (задание 2).</a:t>
                      </a:r>
                      <a:endParaRPr kumimoji="0" lang="ru-RU" sz="1200" i="0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pPr marL="228600" indent="-228600" algn="just">
                        <a:buFontTx/>
                        <a:buAutoNum type="arabicPeriod"/>
                      </a:pPr>
                      <a:r>
                        <a:rPr kumimoji="0" lang="ru-RU" sz="1200" i="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Творческое задание: придумать и представить новый дорожный знак. </a:t>
                      </a:r>
                      <a:r>
                        <a:rPr kumimoji="0" lang="ru-RU" sz="120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(Каждый уч-ся должен называть и показывать дорожный знак, объяснять его значение, к какой группе относится.) </a:t>
                      </a:r>
                    </a:p>
                    <a:p>
                      <a:pPr marL="0" indent="0" algn="just">
                        <a:buFontTx/>
                        <a:buNone/>
                      </a:pPr>
                      <a:r>
                        <a:rPr kumimoji="0" lang="ru-RU" sz="120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Примеры дорожных знаков: </a:t>
                      </a:r>
                      <a:r>
                        <a:rPr kumimoji="0" lang="ru-RU" sz="1200" i="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«Осторожно, скользко!»,</a:t>
                      </a:r>
                      <a:r>
                        <a:rPr kumimoji="0" lang="ru-RU" sz="1200" i="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«Не спи за рулем!»,   «Пристегни ремень безопасности!», «Пункт интернет-связи», «Детская площадка», «Не говори по мобильному телефону»  и др.</a:t>
                      </a:r>
                      <a:endParaRPr kumimoji="0" lang="ru-RU" sz="1200" i="0" kern="1200" dirty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Записывают домашнее задание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4500570"/>
            <a:ext cx="8183880" cy="1051560"/>
          </a:xfrm>
        </p:spPr>
        <p:txBody>
          <a:bodyPr/>
          <a:lstStyle/>
          <a:p>
            <a:pPr algn="ctr"/>
            <a:r>
              <a:rPr lang="ru-RU" dirty="0" smtClean="0">
                <a:solidFill>
                  <a:srgbClr val="C00000"/>
                </a:solidFill>
                <a:latin typeface="Franklin Gothic Medium Cond" pitchFamily="34" charset="0"/>
              </a:rPr>
              <a:t>Спасибо за внимание! </a:t>
            </a:r>
            <a:endParaRPr lang="ru-RU" dirty="0">
              <a:solidFill>
                <a:srgbClr val="C00000"/>
              </a:solidFill>
              <a:latin typeface="Franklin Gothic Medium Cond" pitchFamily="34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03238" y="530224"/>
          <a:ext cx="8183562" cy="369626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25556"/>
                <a:gridCol w="5143536"/>
                <a:gridCol w="1614470"/>
              </a:tblGrid>
              <a:tr h="67874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Этап урока 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учителя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учащихся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3005852"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Franklin Gothic Medium Cond" pitchFamily="34" charset="0"/>
                        </a:rPr>
                        <a:t>X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 Рефлексия учебной деятельности на уроке – 3 мин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buFontTx/>
                        <a:buChar char="-"/>
                      </a:pPr>
                      <a:r>
                        <a:rPr kumimoji="0" lang="ru-RU" sz="1200" i="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На какие группы делятся дорожные знаки?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i="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Каково назначение каждой группы?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Какие задания на уроке вам показались особенно интересными?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Что запомнилось больше всего?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i="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В чем были трудности?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Какую самооценку своему труду на уроке вы дадите?</a:t>
                      </a:r>
                      <a:endParaRPr kumimoji="0" lang="ru-RU" sz="1200" i="0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С каким настроением вы заканчиваете этот урок?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Закончить урок хочу строками</a:t>
                      </a: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из стихотворения Я. </a:t>
                      </a:r>
                      <a:r>
                        <a:rPr kumimoji="0" lang="ru-RU" sz="1200" kern="1200" baseline="0" dirty="0" err="1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Пишумова</a:t>
                      </a: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, с которого и начинался наш урок: </a:t>
                      </a:r>
                    </a:p>
                    <a:p>
                      <a:pPr algn="just">
                        <a:buFontTx/>
                        <a:buNone/>
                      </a:pP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                                         «Азбуку города </a:t>
                      </a:r>
                    </a:p>
                    <a:p>
                      <a:pPr algn="just">
                        <a:buFontTx/>
                        <a:buNone/>
                      </a:pP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                                          Помни всегда, </a:t>
                      </a:r>
                    </a:p>
                    <a:p>
                      <a:pPr algn="just">
                        <a:buFontTx/>
                        <a:buNone/>
                      </a:pP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                                          Чтоб не случилась</a:t>
                      </a:r>
                    </a:p>
                    <a:p>
                      <a:pPr algn="just">
                        <a:buFontTx/>
                        <a:buNone/>
                      </a:pPr>
                      <a:r>
                        <a:rPr kumimoji="0" lang="ru-RU" sz="1200" kern="1200" baseline="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                                                         С тобою беда.»</a:t>
                      </a:r>
                      <a:endParaRPr kumimoji="0" lang="ru-RU" sz="1200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pPr algn="just">
                        <a:buFontTx/>
                        <a:buChar char="-"/>
                      </a:pPr>
                      <a:r>
                        <a:rPr kumimoji="0" lang="ru-RU" sz="1200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</a:rPr>
                        <a:t>Вы все сегодня хорошо поработали, скажем друг другу – СПАСИБО! </a:t>
                      </a:r>
                    </a:p>
                    <a:p>
                      <a:pPr algn="ctr">
                        <a:buFontTx/>
                        <a:buNone/>
                      </a:pPr>
                      <a:r>
                        <a:rPr kumimoji="0" lang="ru-RU" sz="1200" i="1" kern="1200" dirty="0" smtClean="0">
                          <a:solidFill>
                            <a:schemeClr val="dk1"/>
                          </a:solidFill>
                          <a:latin typeface="Franklin Gothic Medium Cond" pitchFamily="34" charset="0"/>
                          <a:ea typeface="+mn-ea"/>
                          <a:cs typeface="+mn-cs"/>
                          <a:hlinkClick r:id="rId2" action="ppaction://hlinkpres?slideindex=13&amp;slidetitle=Спасибо за  урок!"/>
                        </a:rPr>
                        <a:t>(слайд 13)</a:t>
                      </a:r>
                      <a:endParaRPr kumimoji="0" lang="ru-RU" sz="1200" i="1" kern="1200" dirty="0" smtClean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  <a:p>
                      <a:pPr algn="just">
                        <a:buFontTx/>
                        <a:buChar char="-"/>
                      </a:pPr>
                      <a:endParaRPr kumimoji="0" lang="ru-RU" sz="1200" kern="1200" dirty="0">
                        <a:solidFill>
                          <a:schemeClr val="dk1"/>
                        </a:solidFill>
                        <a:latin typeface="Franklin Gothic Medium Cond" pitchFamily="34" charset="0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Дают оценку своей деятельности на уроке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6093296"/>
            <a:ext cx="8183880" cy="288032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5327540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ru-RU" sz="3200" b="1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Цель: </a:t>
            </a:r>
          </a:p>
          <a:p>
            <a:pPr marL="514350" indent="-514350">
              <a:buAutoNum type="arabicPeriod"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Формирование умения </a:t>
            </a:r>
            <a:r>
              <a:rPr lang="ru-RU" sz="32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различать и классифицировать дорожные знаки</a:t>
            </a: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.</a:t>
            </a:r>
          </a:p>
          <a:p>
            <a:pPr marL="0" indent="0">
              <a:buNone/>
            </a:pPr>
            <a:r>
              <a:rPr lang="ru-RU" sz="3200" b="1" dirty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Задачи:</a:t>
            </a:r>
          </a:p>
          <a:p>
            <a:pPr marL="514350" indent="-514350">
              <a:buAutoNum type="arabicPeriod"/>
            </a:pPr>
            <a:r>
              <a:rPr lang="ru-RU" sz="32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Формировать  представления о дорожных знаках.</a:t>
            </a:r>
          </a:p>
          <a:p>
            <a:pPr marL="514350" indent="-514350">
              <a:buAutoNum type="arabicPeriod"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Формировать </a:t>
            </a:r>
            <a:r>
              <a:rPr lang="ru-RU" sz="32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умение определять характерные черты групп дорожных знаков и их назначение.</a:t>
            </a:r>
          </a:p>
          <a:p>
            <a:pPr marL="514350" indent="-514350">
              <a:buAutoNum type="arabicPeriod"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Развивать </a:t>
            </a:r>
            <a:r>
              <a:rPr lang="ru-RU" sz="32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абстрактно- логическое мышление путём решения проблемной ситуации, создаваемой на уроке.</a:t>
            </a:r>
          </a:p>
          <a:p>
            <a:pPr marL="514350" indent="-514350">
              <a:buAutoNum type="arabicPeriod"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Содействовать </a:t>
            </a:r>
            <a:r>
              <a:rPr lang="ru-RU" sz="32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развитию умения  интегрироваться в группу сверстников и строить продуктивное взаимодействие и  сотрудничество.</a:t>
            </a:r>
          </a:p>
          <a:p>
            <a:pPr marL="514350" indent="-514350">
              <a:buAutoNum type="arabicPeriod"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Актуализировать </a:t>
            </a:r>
            <a:r>
              <a:rPr lang="ru-RU" sz="32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мыслительные операции: сравнение, анализ</a:t>
            </a:r>
          </a:p>
          <a:p>
            <a:pPr marL="514350" indent="-514350">
              <a:buAutoNum type="arabicPeriod"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Содействовать </a:t>
            </a:r>
            <a:r>
              <a:rPr lang="ru-RU" sz="32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воспитанию уважительного отношения друг к другу. </a:t>
            </a: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2920" y="6309320"/>
            <a:ext cx="8183880" cy="144016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2920" y="548680"/>
            <a:ext cx="8183880" cy="5472608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ru-RU" sz="5300" b="1" dirty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Формирование универсальных учебных действий:</a:t>
            </a:r>
          </a:p>
          <a:p>
            <a:endParaRPr lang="ru-RU" sz="4000" b="1" dirty="0">
              <a:ln>
                <a:solidFill>
                  <a:schemeClr val="accent1">
                    <a:lumMod val="50000"/>
                  </a:schemeClr>
                </a:solidFill>
              </a:ln>
              <a:solidFill>
                <a:srgbClr val="FFFF99"/>
              </a:solidFill>
              <a:latin typeface="Franklin Gothic Medium Cond" pitchFamily="34" charset="0"/>
            </a:endParaRPr>
          </a:p>
          <a:p>
            <a:pPr marL="0" indent="0">
              <a:buNone/>
            </a:pPr>
            <a:r>
              <a:rPr lang="ru-RU" sz="5300" b="1" dirty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Познавательные УУД</a:t>
            </a:r>
          </a:p>
          <a:p>
            <a:pPr marL="0" indent="0">
              <a:buNone/>
            </a:pPr>
            <a:r>
              <a:rPr lang="ru-RU" sz="40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1. Развивать </a:t>
            </a:r>
            <a:r>
              <a:rPr lang="ru-RU" sz="40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умение извлекать информацию из схем, иллюстраций, текстов.</a:t>
            </a:r>
          </a:p>
          <a:p>
            <a:pPr marL="0" indent="0">
              <a:buNone/>
            </a:pPr>
            <a:r>
              <a:rPr lang="ru-RU" sz="40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2. Формулировать </a:t>
            </a:r>
            <a:r>
              <a:rPr lang="ru-RU" sz="40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проблемы и находить пути её решения.</a:t>
            </a:r>
          </a:p>
          <a:p>
            <a:pPr marL="0" indent="0">
              <a:buNone/>
            </a:pPr>
            <a:r>
              <a:rPr lang="ru-RU" sz="40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3. Развивать </a:t>
            </a:r>
            <a:r>
              <a:rPr lang="ru-RU" sz="40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умение соединять теоретический материал с практической деятельностью.</a:t>
            </a:r>
          </a:p>
          <a:p>
            <a:pPr marL="0" indent="0">
              <a:buNone/>
            </a:pPr>
            <a:r>
              <a:rPr lang="ru-RU" sz="40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4. На </a:t>
            </a:r>
            <a:r>
              <a:rPr lang="ru-RU" sz="40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основе анализа объекта делать выводы.</a:t>
            </a:r>
          </a:p>
          <a:p>
            <a:endParaRPr lang="ru-RU" sz="4000" b="1" dirty="0">
              <a:ln>
                <a:solidFill>
                  <a:schemeClr val="accent1">
                    <a:lumMod val="50000"/>
                  </a:schemeClr>
                </a:solidFill>
              </a:ln>
              <a:solidFill>
                <a:srgbClr val="FFFF99"/>
              </a:solidFill>
              <a:latin typeface="Franklin Gothic Medium Cond" pitchFamily="34" charset="0"/>
            </a:endParaRPr>
          </a:p>
          <a:p>
            <a:pPr marL="0" indent="0">
              <a:buNone/>
            </a:pPr>
            <a:r>
              <a:rPr lang="ru-RU" sz="5300" b="1" dirty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Регулятивные УУД</a:t>
            </a:r>
          </a:p>
          <a:p>
            <a:pPr marL="0" indent="0">
              <a:buNone/>
            </a:pPr>
            <a:r>
              <a:rPr lang="ru-RU" sz="40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1. Развивать </a:t>
            </a:r>
            <a:r>
              <a:rPr lang="ru-RU" sz="40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умение высказывать свои предположения. </a:t>
            </a:r>
          </a:p>
          <a:p>
            <a:pPr marL="0" indent="0">
              <a:buNone/>
            </a:pPr>
            <a:r>
              <a:rPr lang="ru-RU" sz="40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2. Оценивать </a:t>
            </a:r>
            <a:r>
              <a:rPr lang="ru-RU" sz="40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учебные действия в соответствии с поставленной задачей.</a:t>
            </a:r>
          </a:p>
          <a:p>
            <a:pPr marL="0" indent="0">
              <a:buNone/>
            </a:pPr>
            <a:r>
              <a:rPr lang="ru-RU" sz="40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3. Прогнозировать </a:t>
            </a:r>
            <a:r>
              <a:rPr lang="ru-RU" sz="40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предстоящую работу.</a:t>
            </a:r>
          </a:p>
          <a:p>
            <a:pPr marL="0" indent="0">
              <a:buNone/>
            </a:pPr>
            <a:r>
              <a:rPr lang="ru-RU" sz="40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4. Осуществлять </a:t>
            </a:r>
            <a:r>
              <a:rPr lang="ru-RU" sz="40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познавательную и личностную рефлексию.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51774938"/>
      </p:ext>
    </p:extLst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6093296"/>
            <a:ext cx="8183880" cy="259472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5346920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ru-RU" sz="4600" b="1" dirty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Коммуникативные УУД</a:t>
            </a:r>
          </a:p>
          <a:p>
            <a:pPr marL="0" indent="0">
              <a:buNone/>
            </a:pPr>
            <a:r>
              <a:rPr lang="ru-RU" sz="35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1.Развивать умение слушать и понимать других, вести диалог.</a:t>
            </a:r>
          </a:p>
          <a:p>
            <a:pPr marL="0" indent="0">
              <a:buNone/>
            </a:pPr>
            <a:r>
              <a:rPr lang="ru-RU" sz="35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2.Строить речевое высказывание в соответствии с поставленной задачей.</a:t>
            </a:r>
          </a:p>
          <a:p>
            <a:pPr marL="0" indent="0">
              <a:buNone/>
            </a:pPr>
            <a:r>
              <a:rPr lang="ru-RU" sz="35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3.Использовать свою речь для регуляции своего действия.</a:t>
            </a:r>
          </a:p>
          <a:p>
            <a:pPr marL="0" indent="0">
              <a:buNone/>
            </a:pPr>
            <a:r>
              <a:rPr lang="ru-RU" sz="35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4.Умение работать в паре, группе.</a:t>
            </a:r>
          </a:p>
          <a:p>
            <a:endParaRPr lang="ru-RU" dirty="0"/>
          </a:p>
          <a:p>
            <a:pPr marL="0" indent="0">
              <a:buNone/>
            </a:pPr>
            <a:r>
              <a:rPr lang="ru-RU" sz="4600" b="1" dirty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Личностные результаты</a:t>
            </a:r>
          </a:p>
          <a:p>
            <a:pPr marL="0" indent="0">
              <a:buNone/>
            </a:pPr>
            <a:r>
              <a:rPr lang="ru-RU" sz="35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1.Формирование умения слушать и слышать учителя, ученика.</a:t>
            </a:r>
          </a:p>
          <a:p>
            <a:pPr marL="0" indent="0">
              <a:buNone/>
            </a:pPr>
            <a:r>
              <a:rPr lang="ru-RU" sz="35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2.Оценивать поступки в соответствии с определённой ситуацией.</a:t>
            </a:r>
          </a:p>
          <a:p>
            <a:pPr marL="0" indent="0">
              <a:buNone/>
            </a:pPr>
            <a:r>
              <a:rPr lang="ru-RU" sz="35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3.Формировать мотивацию  к обучению и целенаправленной познавательной деятельности.</a:t>
            </a:r>
          </a:p>
          <a:p>
            <a:pPr marL="0" indent="0">
              <a:buNone/>
            </a:pPr>
            <a:r>
              <a:rPr lang="ru-RU" sz="35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4.Развивать самостоятельность мышления.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89555582"/>
      </p:ext>
    </p:extLst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5541854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10000"/>
              </a:lnSpc>
              <a:buNone/>
            </a:pPr>
            <a:r>
              <a:rPr lang="ru-RU" sz="3200" b="1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Оборудование:</a:t>
            </a:r>
            <a:r>
              <a:rPr lang="ru-RU" sz="3200" b="1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latin typeface="Franklin Gothic Medium Cond" pitchFamily="34" charset="0"/>
              </a:rPr>
              <a:t> 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u="sng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У учителя: </a:t>
            </a:r>
            <a:r>
              <a:rPr lang="ru-RU" sz="3200" b="1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 </a:t>
            </a:r>
            <a:r>
              <a:rPr lang="ru-RU" sz="3200" b="1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</a:t>
            </a: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компьютер;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		мультимедиа проектор;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		экран;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		тест в </a:t>
            </a:r>
            <a:r>
              <a:rPr lang="en-US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Excel</a:t>
            </a: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;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		презентация в </a:t>
            </a:r>
            <a:r>
              <a:rPr lang="en-US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PowerPoint</a:t>
            </a: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.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u="sng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У учащихся:</a:t>
            </a:r>
            <a:r>
              <a:rPr lang="ru-RU" sz="3200" b="1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</a:t>
            </a: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компьютеры;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		</a:t>
            </a:r>
            <a:r>
              <a:rPr lang="ru-RU" sz="3200" b="1" dirty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листы </a:t>
            </a: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бумаги, карточки с изображениями 		дорожных знаков;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		цветные карандаши;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		ножницы;</a:t>
            </a:r>
          </a:p>
          <a:p>
            <a:pPr>
              <a:lnSpc>
                <a:spcPct val="110000"/>
              </a:lnSpc>
              <a:buNone/>
            </a:pP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			клей. </a:t>
            </a:r>
            <a:endParaRPr lang="ru-RU" sz="3200" b="1" dirty="0">
              <a:ln>
                <a:solidFill>
                  <a:schemeClr val="accent1">
                    <a:lumMod val="50000"/>
                  </a:schemeClr>
                </a:solidFill>
              </a:ln>
              <a:solidFill>
                <a:srgbClr val="FFFF99"/>
              </a:solidFill>
              <a:latin typeface="Franklin Gothic Medium Cond" pitchFamily="34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857232"/>
            <a:ext cx="8183880" cy="4187952"/>
          </a:xfrm>
        </p:spPr>
        <p:txBody>
          <a:bodyPr>
            <a:noAutofit/>
          </a:bodyPr>
          <a:lstStyle/>
          <a:p>
            <a:pPr algn="just">
              <a:buNone/>
            </a:pPr>
            <a:r>
              <a:rPr lang="ru-RU" sz="3200" b="1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Планируемые достижения учащихся:</a:t>
            </a:r>
          </a:p>
          <a:p>
            <a:pPr algn="just"/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усвоить, на какие группы делятся дорожные знаки и каково их назначение;</a:t>
            </a:r>
          </a:p>
          <a:p>
            <a:pPr algn="just"/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запомнить внешний вид дорожных знаков и что каждый знак означает;</a:t>
            </a:r>
          </a:p>
          <a:p>
            <a:pPr algn="just"/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научиться «читать» дорожную «азбуку».</a:t>
            </a:r>
          </a:p>
          <a:p>
            <a:pPr algn="just">
              <a:buNone/>
            </a:pPr>
            <a:endParaRPr lang="ru-RU" sz="3200" b="1" dirty="0" smtClean="0">
              <a:latin typeface="Franklin Gothic Medium Cond" pitchFamily="34" charset="0"/>
            </a:endParaRPr>
          </a:p>
          <a:p>
            <a:pPr algn="just">
              <a:buNone/>
            </a:pPr>
            <a:r>
              <a:rPr lang="ru-RU" sz="3200" b="1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Тип урока:  </a:t>
            </a:r>
            <a:r>
              <a:rPr lang="ru-RU" sz="3200" b="1" dirty="0" smtClean="0">
                <a:ln>
                  <a:solidFill>
                    <a:schemeClr val="accent1">
                      <a:lumMod val="50000"/>
                    </a:schemeClr>
                  </a:solidFill>
                </a:ln>
                <a:solidFill>
                  <a:srgbClr val="FFFF99"/>
                </a:solidFill>
                <a:latin typeface="Franklin Gothic Medium Cond" pitchFamily="34" charset="0"/>
              </a:rPr>
              <a:t>урок ознакомления с новым материалом. </a:t>
            </a:r>
            <a:endParaRPr lang="ru-RU" sz="3200" b="1" dirty="0">
              <a:ln>
                <a:solidFill>
                  <a:schemeClr val="accent1">
                    <a:lumMod val="50000"/>
                  </a:schemeClr>
                </a:solidFill>
              </a:ln>
              <a:solidFill>
                <a:srgbClr val="FFFF99"/>
              </a:solidFill>
              <a:latin typeface="Franklin Gothic Medium Cond" pitchFamily="34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428604"/>
            <a:ext cx="8183880" cy="714380"/>
          </a:xfrm>
        </p:spPr>
        <p:txBody>
          <a:bodyPr>
            <a:normAutofit/>
          </a:bodyPr>
          <a:lstStyle/>
          <a:p>
            <a:pPr algn="ctr"/>
            <a:r>
              <a:rPr lang="ru-RU" sz="3200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solidFill>
                  <a:srgbClr val="C00000"/>
                </a:solidFill>
                <a:latin typeface="Franklin Gothic Medium Cond" pitchFamily="34" charset="0"/>
              </a:rPr>
              <a:t>Ход урока </a:t>
            </a:r>
            <a:endParaRPr lang="ru-RU" sz="3200" dirty="0">
              <a:ln>
                <a:solidFill>
                  <a:schemeClr val="accent2">
                    <a:lumMod val="50000"/>
                  </a:schemeClr>
                </a:solidFill>
              </a:ln>
              <a:solidFill>
                <a:srgbClr val="C00000"/>
              </a:solidFill>
              <a:latin typeface="Franklin Gothic Medium Cond" pitchFamily="34" charset="0"/>
            </a:endParaRPr>
          </a:p>
        </p:txBody>
      </p:sp>
      <p:graphicFrame>
        <p:nvGraphicFramePr>
          <p:cNvPr id="5" name="Содержимое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81794766"/>
              </p:ext>
            </p:extLst>
          </p:nvPr>
        </p:nvGraphicFramePr>
        <p:xfrm>
          <a:off x="500063" y="1357312"/>
          <a:ext cx="8183562" cy="428626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28731"/>
                <a:gridCol w="5214974"/>
                <a:gridCol w="1539857"/>
              </a:tblGrid>
              <a:tr h="120015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Этап урока 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учителя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учащихся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1885957">
                <a:tc>
                  <a:txBody>
                    <a:bodyPr/>
                    <a:lstStyle/>
                    <a:p>
                      <a:pPr algn="l"/>
                      <a:r>
                        <a:rPr lang="en-US" sz="1200" dirty="0" smtClean="0">
                          <a:latin typeface="Franklin Gothic Medium Cond" pitchFamily="34" charset="0"/>
                        </a:rPr>
                        <a:t>I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 Самоопределение к учебной деятельности (организационное начало)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– 1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 мин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- Чтоб по улицам шагать,</a:t>
                      </a:r>
                    </a:p>
                    <a:p>
                      <a:pPr algn="l"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Надо очень много знать.</a:t>
                      </a:r>
                    </a:p>
                    <a:p>
                      <a:pPr algn="l"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Как таблицу умноженья</a:t>
                      </a:r>
                    </a:p>
                    <a:p>
                      <a:pPr algn="l"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Помнить правила движенья.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Садятся за парты,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эмоциональный настрой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1200154"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Franklin Gothic Medium Cond" pitchFamily="34" charset="0"/>
                        </a:rPr>
                        <a:t>II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 Актуализация опорных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знаний – </a:t>
                      </a:r>
                    </a:p>
                    <a:p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3 мин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200" dirty="0" smtClean="0">
                          <a:latin typeface="Franklin Gothic Medium Cond" pitchFamily="34" charset="0"/>
                        </a:rPr>
                        <a:t>- Проверить и оценить себя, насколько хорошо вы запомнили с прошлого урока правила дорожного движения, которые необходимо соблюдать, чтобы ваш путь был счастливым, вам поможет </a:t>
                      </a:r>
                      <a:r>
                        <a:rPr lang="ru-RU" sz="1200" dirty="0" smtClean="0">
                          <a:solidFill>
                            <a:srgbClr val="00B0F0"/>
                          </a:solidFill>
                          <a:latin typeface="Franklin Gothic Medium Cond" pitchFamily="34" charset="0"/>
                          <a:hlinkClick r:id="rId2" action="ppaction://hlinkfile"/>
                        </a:rPr>
                        <a:t>тест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Решают тест на компьютерах в </a:t>
                      </a:r>
                      <a:r>
                        <a:rPr lang="en-US" sz="1200" dirty="0" smtClean="0">
                          <a:latin typeface="Franklin Gothic Medium Cond" pitchFamily="34" charset="0"/>
                        </a:rPr>
                        <a:t>Excel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,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оценивают себя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03238" y="530224"/>
          <a:ext cx="8183562" cy="52562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25556"/>
                <a:gridCol w="5143536"/>
                <a:gridCol w="1614470"/>
              </a:tblGrid>
              <a:tr h="73587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Этап урока 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учителя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учащихся</a:t>
                      </a:r>
                      <a:endParaRPr lang="ru-RU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4520357">
                <a:tc>
                  <a:txBody>
                    <a:bodyPr/>
                    <a:lstStyle/>
                    <a:p>
                      <a:r>
                        <a:rPr lang="en-US" sz="1200" dirty="0" smtClean="0">
                          <a:latin typeface="Franklin Gothic Medium Cond" pitchFamily="34" charset="0"/>
                        </a:rPr>
                        <a:t>III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 Постановка проблем. Открытие нового – 3 мин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- «Город, в котором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С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тобой мы живем,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                                         Можно по праву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                                         Сравнить с букварем.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                                         Азбукой улиц, 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                                         Проспектов, дорог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Город дает нам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Все время урок», - 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написал в своем стихотворении «Азбука города» Я. </a:t>
                      </a:r>
                      <a:r>
                        <a:rPr lang="ru-RU" sz="1200" dirty="0" err="1" smtClean="0">
                          <a:latin typeface="Franklin Gothic Medium Cond" pitchFamily="34" charset="0"/>
                        </a:rPr>
                        <a:t>Пишумов</a:t>
                      </a:r>
                      <a:r>
                        <a:rPr lang="ru-RU" sz="1200" dirty="0" smtClean="0">
                          <a:latin typeface="Franklin Gothic Medium Cond" pitchFamily="34" charset="0"/>
                        </a:rPr>
                        <a:t>.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- Как вы думаете,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о какой азбуке говорит поэт в своем стихотворении? </a:t>
                      </a:r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(о дорожных знаках) </a:t>
                      </a:r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>
                        <a:buFontTx/>
                        <a:buChar char="-"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Верно.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«Вот она, азбука,-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  Над головой: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  Знаки развешаны </a:t>
                      </a:r>
                    </a:p>
                    <a:p>
                      <a:pPr>
                        <a:buFontTx/>
                        <a:buNone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                                            Вдоль</a:t>
                      </a: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 мостовой…» 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ru-RU" sz="1200" baseline="0" dirty="0" smtClean="0">
                          <a:latin typeface="Franklin Gothic Medium Cond" pitchFamily="34" charset="0"/>
                        </a:rPr>
                        <a:t>Кто догадался, о чем мы будем говорить сегодня на уроке? </a:t>
                      </a:r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(о дорожных знаках)</a:t>
                      </a:r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 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Тема урока «Дорожные знаки». </a:t>
                      </a:r>
                    </a:p>
                    <a:p>
                      <a:pPr algn="ctr">
                        <a:buFontTx/>
                        <a:buNone/>
                      </a:pPr>
                      <a:r>
                        <a:rPr lang="ru-RU" sz="1200" i="1" baseline="0" dirty="0" smtClean="0">
                          <a:latin typeface="Franklin Gothic Medium Cond" pitchFamily="34" charset="0"/>
                          <a:hlinkClick r:id="rId2" action="ppaction://hlinkpres?slideindex=1&amp;slidetitle=Тема: Дорожные знаки"/>
                        </a:rPr>
                        <a:t>(слайд 1)</a:t>
                      </a:r>
                      <a:endParaRPr lang="ru-RU" sz="1200" i="1" baseline="0" dirty="0" smtClean="0">
                        <a:latin typeface="Franklin Gothic Medium Cond" pitchFamily="34" charset="0"/>
                      </a:endParaRPr>
                    </a:p>
                    <a:p>
                      <a:pPr>
                        <a:buFontTx/>
                        <a:buChar char="-"/>
                      </a:pPr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Как вы думаете, что вы должны будете </a:t>
                      </a:r>
                      <a:r>
                        <a:rPr lang="ru-RU" sz="1200" i="0" u="sng" baseline="0" dirty="0" smtClean="0">
                          <a:latin typeface="Franklin Gothic Medium Cond" pitchFamily="34" charset="0"/>
                        </a:rPr>
                        <a:t>знать</a:t>
                      </a:r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 к концу урока? </a:t>
                      </a:r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(названия дорожных знаков)</a:t>
                      </a:r>
                    </a:p>
                    <a:p>
                      <a:pPr algn="ctr">
                        <a:buFontTx/>
                        <a:buNone/>
                      </a:pPr>
                      <a:r>
                        <a:rPr lang="ru-RU" sz="1200" i="1" baseline="0" dirty="0" smtClean="0">
                          <a:latin typeface="Franklin Gothic Medium Cond" pitchFamily="34" charset="0"/>
                          <a:hlinkClick r:id="rId3" action="ppaction://hlinkpres?slideindex=2&amp;slidetitle=Слайд 2"/>
                        </a:rPr>
                        <a:t>(слайд 2)</a:t>
                      </a:r>
                      <a:endParaRPr lang="ru-RU" sz="1200" i="1" baseline="0" dirty="0" smtClean="0">
                        <a:latin typeface="Franklin Gothic Medium Cond" pitchFamily="34" charset="0"/>
                      </a:endParaRPr>
                    </a:p>
                    <a:p>
                      <a:pPr>
                        <a:buFontTx/>
                        <a:buChar char="-"/>
                      </a:pPr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 А что </a:t>
                      </a:r>
                      <a:r>
                        <a:rPr lang="ru-RU" sz="1200" i="0" u="sng" baseline="0" dirty="0" smtClean="0">
                          <a:latin typeface="Franklin Gothic Medium Cond" pitchFamily="34" charset="0"/>
                        </a:rPr>
                        <a:t>уметь</a:t>
                      </a:r>
                      <a:r>
                        <a:rPr lang="ru-RU" sz="1200" i="0" baseline="0" dirty="0" smtClean="0">
                          <a:latin typeface="Franklin Gothic Medium Cond" pitchFamily="34" charset="0"/>
                        </a:rPr>
                        <a:t>? </a:t>
                      </a:r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(«читать» дорожную «азбуку»)</a:t>
                      </a:r>
                    </a:p>
                    <a:p>
                      <a:pPr algn="ctr">
                        <a:buFontTx/>
                        <a:buNone/>
                      </a:pPr>
                      <a:r>
                        <a:rPr lang="ru-RU" sz="1200" i="1" baseline="0" dirty="0" smtClean="0">
                          <a:latin typeface="Franklin Gothic Medium Cond" pitchFamily="34" charset="0"/>
                        </a:rPr>
                        <a:t>(слайд 2)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Отвечают на вопрос</a:t>
                      </a: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Отвечают на вопрос</a:t>
                      </a: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200" dirty="0" smtClean="0">
                        <a:latin typeface="Franklin Gothic Medium Cond" pitchFamily="34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dirty="0" smtClean="0">
                          <a:latin typeface="Franklin Gothic Medium Cond" pitchFamily="34" charset="0"/>
                        </a:rPr>
                        <a:t>Отвечают на вопросы</a:t>
                      </a:r>
                    </a:p>
                    <a:p>
                      <a:pPr algn="ctr"/>
                      <a:r>
                        <a:rPr lang="ru-RU" sz="1200" dirty="0" smtClean="0">
                          <a:latin typeface="Franklin Gothic Medium Cond" pitchFamily="34" charset="0"/>
                        </a:rPr>
                        <a:t>  </a:t>
                      </a:r>
                      <a:endParaRPr lang="ru-RU" sz="12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79278369"/>
              </p:ext>
            </p:extLst>
          </p:nvPr>
        </p:nvGraphicFramePr>
        <p:xfrm>
          <a:off x="500034" y="500042"/>
          <a:ext cx="8143933" cy="58853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18653"/>
                <a:gridCol w="5189720"/>
                <a:gridCol w="1535560"/>
              </a:tblGrid>
              <a:tr h="597062"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Этап урока </a:t>
                      </a:r>
                      <a:endParaRPr lang="ru-RU" sz="1600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учителя</a:t>
                      </a:r>
                      <a:endParaRPr lang="ru-RU" sz="1600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n>
                            <a:solidFill>
                              <a:schemeClr val="accent4">
                                <a:lumMod val="50000"/>
                              </a:schemeClr>
                            </a:solidFill>
                          </a:ln>
                          <a:solidFill>
                            <a:schemeClr val="bg1">
                              <a:lumMod val="50000"/>
                            </a:schemeClr>
                          </a:solidFill>
                          <a:latin typeface="Franklin Gothic Medium Cond" pitchFamily="34" charset="0"/>
                        </a:rPr>
                        <a:t>Деятельность учащихся</a:t>
                      </a:r>
                      <a:endParaRPr lang="ru-RU" sz="1600" dirty="0">
                        <a:ln>
                          <a:solidFill>
                            <a:schemeClr val="accent4">
                              <a:lumMod val="50000"/>
                            </a:schemeClr>
                          </a:solidFill>
                        </a:ln>
                        <a:solidFill>
                          <a:schemeClr val="bg1">
                            <a:lumMod val="50000"/>
                          </a:schemeClr>
                        </a:solidFill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  <a:tr h="4760788">
                <a:tc>
                  <a:txBody>
                    <a:bodyPr/>
                    <a:lstStyle/>
                    <a:p>
                      <a:r>
                        <a:rPr lang="en-US" sz="1100" dirty="0" smtClean="0">
                          <a:latin typeface="Franklin Gothic Medium Cond" pitchFamily="34" charset="0"/>
                        </a:rPr>
                        <a:t>IV</a:t>
                      </a:r>
                      <a:r>
                        <a:rPr lang="ru-RU" sz="1100" dirty="0" smtClean="0">
                          <a:latin typeface="Franklin Gothic Medium Cond" pitchFamily="34" charset="0"/>
                        </a:rPr>
                        <a:t>. Проектирование и фиксация нового знания – 10 мин</a:t>
                      </a:r>
                      <a:endParaRPr lang="ru-RU" sz="110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buFontTx/>
                        <a:buChar char="-"/>
                      </a:pPr>
                      <a:r>
                        <a:rPr lang="ru-RU" sz="1100" dirty="0" smtClean="0">
                          <a:latin typeface="Franklin Gothic Medium Cond" pitchFamily="34" charset="0"/>
                        </a:rPr>
                        <a:t>Помогать в изучении дорожной азбуки вам будут друзья </a:t>
                      </a:r>
                      <a:r>
                        <a:rPr lang="ru-RU" sz="1100" dirty="0" err="1" smtClean="0">
                          <a:latin typeface="Franklin Gothic Medium Cond" pitchFamily="34" charset="0"/>
                        </a:rPr>
                        <a:t>Смешарики</a:t>
                      </a:r>
                      <a:r>
                        <a:rPr lang="ru-RU" sz="1100" dirty="0" smtClean="0">
                          <a:latin typeface="Franklin Gothic Medium Cond" pitchFamily="34" charset="0"/>
                        </a:rPr>
                        <a:t>.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lang="ru-RU" sz="1100" dirty="0" smtClean="0">
                          <a:latin typeface="Franklin Gothic Medium Cond" pitchFamily="34" charset="0"/>
                        </a:rPr>
                        <a:t>Для чего людям нужны дорожные знаки?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lang="ru-RU" sz="1100" dirty="0" smtClean="0">
                          <a:latin typeface="Franklin Gothic Medium Cond" pitchFamily="34" charset="0"/>
                        </a:rPr>
                        <a:t>В давние времена,</a:t>
                      </a:r>
                      <a:r>
                        <a:rPr lang="ru-RU" sz="1100" baseline="0" dirty="0" smtClean="0">
                          <a:latin typeface="Franklin Gothic Medium Cond" pitchFamily="34" charset="0"/>
                        </a:rPr>
                        <a:t> когда не было машин, по улицам ездили и ходили кому как захочется. А улицы современных больших городов заполнены легковыми и грузовыми автомобилями, автобусами, троллейбусами, трамваями. Беспорядок на улицах сделал бы жизнь трудной и опасной; машины создавали бы заторы, наезжали на пешеходов, сталкивались. Не доставлялись бы вовремя товары в магазины, письма и газеты в наши дома. Врачи не поспевали бы к больным, пожарные – на пожар…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lang="ru-RU" sz="1100" baseline="0" dirty="0" smtClean="0">
                          <a:latin typeface="Franklin Gothic Medium Cond" pitchFamily="34" charset="0"/>
                        </a:rPr>
                        <a:t>Чтобы беспорядка не было, составлены правила уличного движения – законы улиц и дорог. Водитель должен знать, что его ждет впереди на дороге. Об этом ему сообщают дорожные знаки. Они сделаны в виде простых рисунков, чтобы их можно было различить издалека и чтобы они были понятны и русскому, и таджику, и иностранному туристу.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lang="ru-RU" sz="1100" baseline="0" dirty="0" smtClean="0">
                          <a:latin typeface="Franklin Gothic Medium Cond" pitchFamily="34" charset="0"/>
                        </a:rPr>
                        <a:t>Вспомните, с какими дорожными знаками вы знакомились на уроках во 2 классе?</a:t>
                      </a:r>
                    </a:p>
                    <a:p>
                      <a:pPr algn="ctr">
                        <a:buFontTx/>
                        <a:buNone/>
                      </a:pPr>
                      <a:r>
                        <a:rPr lang="ru-RU" sz="1100" i="1" baseline="0" dirty="0" smtClean="0">
                          <a:latin typeface="Franklin Gothic Medium Cond" pitchFamily="34" charset="0"/>
                          <a:hlinkClick r:id="rId2" action="ppaction://hlinkpres?slideindex=3&amp;slidetitle=Слайд 3"/>
                        </a:rPr>
                        <a:t>(слайд 3)</a:t>
                      </a:r>
                      <a:endParaRPr lang="ru-RU" sz="1100" i="0" baseline="0" dirty="0" smtClean="0">
                        <a:latin typeface="Franklin Gothic Medium Cond" pitchFamily="34" charset="0"/>
                      </a:endParaRPr>
                    </a:p>
                    <a:p>
                      <a:pPr algn="just">
                        <a:buFontTx/>
                        <a:buChar char="-"/>
                      </a:pPr>
                      <a:r>
                        <a:rPr lang="ru-RU" sz="1100" i="0" baseline="0" dirty="0" err="1" smtClean="0">
                          <a:latin typeface="Franklin Gothic Medium Cond" pitchFamily="34" charset="0"/>
                        </a:rPr>
                        <a:t>Нюша</a:t>
                      </a:r>
                      <a:r>
                        <a:rPr lang="ru-RU" sz="1100" i="0" baseline="0" dirty="0" smtClean="0">
                          <a:latin typeface="Franklin Gothic Medium Cond" pitchFamily="34" charset="0"/>
                        </a:rPr>
                        <a:t> предлагает вам внимательно посмотреть на эти дорожные знаки и попытаться разделить их на 5 групп. </a:t>
                      </a:r>
                    </a:p>
                    <a:p>
                      <a:pPr algn="just">
                        <a:buFontTx/>
                        <a:buChar char="-"/>
                      </a:pPr>
                      <a:r>
                        <a:rPr lang="ru-RU" sz="1100" i="0" baseline="0" dirty="0" smtClean="0">
                          <a:latin typeface="Franklin Gothic Medium Cond" pitchFamily="34" charset="0"/>
                        </a:rPr>
                        <a:t>Как бы вы это сделали? </a:t>
                      </a:r>
                      <a:r>
                        <a:rPr lang="ru-RU" sz="1100" i="1" baseline="0" dirty="0" smtClean="0">
                          <a:latin typeface="Franklin Gothic Medium Cond" pitchFamily="34" charset="0"/>
                        </a:rPr>
                        <a:t>(по форме, по цвету, по рисункам внутри знаков и т.д.)</a:t>
                      </a:r>
                      <a:endParaRPr lang="ru-RU" sz="1100" i="0" baseline="0" dirty="0" smtClean="0">
                        <a:latin typeface="Franklin Gothic Medium Cond" pitchFamily="34" charset="0"/>
                      </a:endParaRPr>
                    </a:p>
                    <a:p>
                      <a:pPr algn="just">
                        <a:buFontTx/>
                        <a:buChar char="-"/>
                      </a:pPr>
                      <a:r>
                        <a:rPr lang="ru-RU" sz="1100" i="0" baseline="0" dirty="0" smtClean="0">
                          <a:latin typeface="Franklin Gothic Medium Cond" pitchFamily="34" charset="0"/>
                        </a:rPr>
                        <a:t>Давайте проверим, верны ли ваши предположения. </a:t>
                      </a:r>
                    </a:p>
                    <a:p>
                      <a:pPr algn="ctr">
                        <a:buFontTx/>
                        <a:buNone/>
                      </a:pPr>
                      <a:r>
                        <a:rPr lang="ru-RU" sz="1100" i="1" baseline="0" dirty="0" smtClean="0">
                          <a:latin typeface="Franklin Gothic Medium Cond" pitchFamily="34" charset="0"/>
                          <a:hlinkClick r:id="rId3" action="ppaction://hlinkpres?slideindex=4&amp;slidetitle=Слайд 4"/>
                        </a:rPr>
                        <a:t>(слайд 4)</a:t>
                      </a:r>
                      <a:endParaRPr lang="ru-RU" sz="1100" i="0" baseline="0" dirty="0" smtClean="0">
                        <a:latin typeface="Franklin Gothic Medium Cond" pitchFamily="34" charset="0"/>
                      </a:endParaRPr>
                    </a:p>
                    <a:p>
                      <a:pPr algn="just">
                        <a:buFontTx/>
                        <a:buChar char="-"/>
                      </a:pPr>
                      <a:r>
                        <a:rPr lang="ru-RU" sz="1100" i="0" dirty="0" smtClean="0">
                          <a:latin typeface="Franklin Gothic Medium Cond" pitchFamily="34" charset="0"/>
                        </a:rPr>
                        <a:t>Работать</a:t>
                      </a:r>
                      <a:r>
                        <a:rPr lang="ru-RU" sz="1100" i="0" baseline="0" dirty="0" smtClean="0">
                          <a:latin typeface="Franklin Gothic Medium Cond" pitchFamily="34" charset="0"/>
                        </a:rPr>
                        <a:t> будете в группах. </a:t>
                      </a:r>
                      <a:r>
                        <a:rPr lang="ru-RU" sz="1100" i="1" baseline="0" dirty="0" smtClean="0">
                          <a:latin typeface="Franklin Gothic Medium Cond" pitchFamily="34" charset="0"/>
                        </a:rPr>
                        <a:t>(класс поделен на 5 групп) </a:t>
                      </a:r>
                      <a:r>
                        <a:rPr lang="ru-RU" sz="1100" i="0" dirty="0" smtClean="0">
                          <a:latin typeface="Franklin Gothic Medium Cond" pitchFamily="34" charset="0"/>
                        </a:rPr>
                        <a:t>Прочитайте в учебнике на стр. 14 – 16 информацию</a:t>
                      </a:r>
                      <a:r>
                        <a:rPr lang="ru-RU" sz="1100" i="0" baseline="0" dirty="0" smtClean="0">
                          <a:latin typeface="Franklin Gothic Medium Cond" pitchFamily="34" charset="0"/>
                        </a:rPr>
                        <a:t> о группах знаков . Каждая рабочая группа выбирает из всего перечня знаков те, которые относятся к вашей группе знаков, приклеивает их на лист бумаги, подписывает название группы знаков.  После окончания работы приготовьтесь рассказать о каждой группе по плану: </a:t>
                      </a:r>
                    </a:p>
                    <a:p>
                      <a:pPr marL="228600" indent="-228600" algn="just">
                        <a:buFont typeface="+mj-lt"/>
                        <a:buAutoNum type="arabicPeriod"/>
                      </a:pPr>
                      <a:r>
                        <a:rPr lang="ru-RU" sz="1100" i="0" baseline="0" dirty="0" smtClean="0">
                          <a:latin typeface="Franklin Gothic Medium Cond" pitchFamily="34" charset="0"/>
                        </a:rPr>
                        <a:t>Как называется группа знаков?</a:t>
                      </a:r>
                    </a:p>
                    <a:p>
                      <a:pPr marL="228600" indent="-228600" algn="just">
                        <a:buFont typeface="+mj-lt"/>
                        <a:buAutoNum type="arabicPeriod"/>
                      </a:pPr>
                      <a:r>
                        <a:rPr lang="ru-RU" sz="1100" i="0" baseline="0" dirty="0" smtClean="0">
                          <a:latin typeface="Franklin Gothic Medium Cond" pitchFamily="34" charset="0"/>
                        </a:rPr>
                        <a:t>Каково их назначение?</a:t>
                      </a:r>
                    </a:p>
                    <a:p>
                      <a:pPr marL="228600" indent="-228600" algn="just">
                        <a:buFont typeface="+mj-lt"/>
                        <a:buAutoNum type="arabicPeriod"/>
                      </a:pPr>
                      <a:r>
                        <a:rPr lang="ru-RU" sz="1100" i="0" baseline="0" dirty="0" smtClean="0">
                          <a:latin typeface="Franklin Gothic Medium Cond" pitchFamily="34" charset="0"/>
                        </a:rPr>
                        <a:t>Какую форму и цвет имеют?</a:t>
                      </a:r>
                    </a:p>
                    <a:p>
                      <a:pPr marL="228600" indent="-228600" algn="just">
                        <a:buFont typeface="+mj-lt"/>
                        <a:buAutoNum type="arabicPeriod"/>
                      </a:pPr>
                      <a:r>
                        <a:rPr lang="ru-RU" sz="1100" i="0" baseline="0" dirty="0" smtClean="0">
                          <a:latin typeface="Franklin Gothic Medium Cond" pitchFamily="34" charset="0"/>
                        </a:rPr>
                        <a:t>Привести примеры. </a:t>
                      </a:r>
                    </a:p>
                    <a:p>
                      <a:pPr marL="228600" indent="-228600" algn="ctr">
                        <a:buFont typeface="+mj-lt"/>
                        <a:buNone/>
                      </a:pPr>
                      <a:r>
                        <a:rPr lang="ru-RU" sz="1100" i="1" baseline="0" dirty="0" smtClean="0">
                          <a:latin typeface="Franklin Gothic Medium Cond" pitchFamily="34" charset="0"/>
                          <a:hlinkClick r:id="rId4" action="ppaction://hlinkpres?slideindex=5&amp;slidetitle=План рассказа:"/>
                        </a:rPr>
                        <a:t>(слайд 5) </a:t>
                      </a:r>
                      <a:endParaRPr lang="ru-RU" sz="1100" i="0" baseline="0" dirty="0" smtClean="0">
                        <a:latin typeface="Franklin Gothic Medium Cond" pitchFamily="34" charset="0"/>
                      </a:endParaRPr>
                    </a:p>
                    <a:p>
                      <a:pPr marL="228600" indent="-228600" algn="ctr">
                        <a:buFont typeface="+mj-lt"/>
                        <a:buNone/>
                      </a:pPr>
                      <a:r>
                        <a:rPr lang="ru-RU" sz="1100" i="1" baseline="0" dirty="0" smtClean="0">
                          <a:latin typeface="Franklin Gothic Medium Cond" pitchFamily="34" charset="0"/>
                        </a:rPr>
                        <a:t>(каждая группа знаков демонстрируется отдельно во время выступлений учащихся – </a:t>
                      </a:r>
                    </a:p>
                    <a:p>
                      <a:pPr marL="228600" indent="-228600" algn="ctr">
                        <a:buFont typeface="+mj-lt"/>
                        <a:buNone/>
                      </a:pPr>
                      <a:r>
                        <a:rPr lang="ru-RU" sz="1100" i="1" baseline="0" dirty="0" smtClean="0">
                          <a:latin typeface="Franklin Gothic Medium Cond" pitchFamily="34" charset="0"/>
                          <a:hlinkClick r:id="rId5" action="ppaction://hlinkpres?slideindex=6&amp;slidetitle=Предупреждающие знаки"/>
                        </a:rPr>
                        <a:t>слайды 6-10)</a:t>
                      </a:r>
                      <a:endParaRPr lang="ru-RU" sz="1100" i="0" dirty="0">
                        <a:latin typeface="Franklin Gothic Medium Cond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100" dirty="0" smtClean="0">
                          <a:latin typeface="Franklin Gothic Medium Cond" pitchFamily="34" charset="0"/>
                        </a:rPr>
                        <a:t>Отвечают на вопрос</a:t>
                      </a: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100" dirty="0" smtClean="0">
                          <a:latin typeface="Franklin Gothic Medium Cond" pitchFamily="34" charset="0"/>
                        </a:rPr>
                        <a:t>Отвечают на вопрос</a:t>
                      </a: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dirty="0" smtClean="0">
                          <a:latin typeface="Franklin Gothic Medium Cond" pitchFamily="34" charset="0"/>
                        </a:rPr>
                        <a:t>Отвечают на вопрос</a:t>
                      </a: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100" dirty="0" smtClean="0">
                          <a:latin typeface="Franklin Gothic Medium Cond" pitchFamily="34" charset="0"/>
                        </a:rPr>
                        <a:t>Работают в группах с учебником </a:t>
                      </a: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r>
                        <a:rPr lang="ru-RU" sz="1100" dirty="0" smtClean="0">
                          <a:latin typeface="Franklin Gothic Medium Cond" pitchFamily="34" charset="0"/>
                        </a:rPr>
                        <a:t>Рассказывают о группах знаков </a:t>
                      </a: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 smtClean="0">
                        <a:latin typeface="Franklin Gothic Medium Cond" pitchFamily="34" charset="0"/>
                      </a:endParaRPr>
                    </a:p>
                    <a:p>
                      <a:pPr algn="ctr"/>
                      <a:endParaRPr lang="ru-RU" sz="1100" dirty="0">
                        <a:latin typeface="Franklin Gothic Medium Cond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спект">
  <a:themeElements>
    <a:clrScheme name="Другая 2">
      <a:dk1>
        <a:sysClr val="windowText" lastClr="000000"/>
      </a:dk1>
      <a:lt1>
        <a:srgbClr val="91D13C"/>
      </a:lt1>
      <a:dk2>
        <a:srgbClr val="6DA325"/>
      </a:dk2>
      <a:lt2>
        <a:srgbClr val="CDEAA7"/>
      </a:lt2>
      <a:accent1>
        <a:srgbClr val="F2EADD"/>
      </a:accent1>
      <a:accent2>
        <a:srgbClr val="9F2936"/>
      </a:accent2>
      <a:accent3>
        <a:srgbClr val="1B587C"/>
      </a:accent3>
      <a:accent4>
        <a:srgbClr val="50771B"/>
      </a:accent4>
      <a:accent5>
        <a:srgbClr val="604878"/>
      </a:accent5>
      <a:accent6>
        <a:srgbClr val="C19859"/>
      </a:accent6>
      <a:hlink>
        <a:srgbClr val="182408"/>
      </a:hlink>
      <a:folHlink>
        <a:srgbClr val="B26B02"/>
      </a:folHlink>
    </a:clrScheme>
    <a:fontScheme name="Аспект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660</TotalTime>
  <Words>1569</Words>
  <Application>Microsoft Office PowerPoint</Application>
  <PresentationFormat>Экран (4:3)</PresentationFormat>
  <Paragraphs>285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Аспект</vt:lpstr>
      <vt:lpstr>Мультимедийная разработка урока ознакомления с окружающим миром  в 3 классе  по теме «Дорожные знаки» (УМК «Школа России»)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Ход урока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Спасибо за внимание! 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Svetlana</dc:creator>
  <cp:lastModifiedBy>user</cp:lastModifiedBy>
  <cp:revision>81</cp:revision>
  <dcterms:created xsi:type="dcterms:W3CDTF">2011-04-10T05:14:14Z</dcterms:created>
  <dcterms:modified xsi:type="dcterms:W3CDTF">2021-10-17T14:27:58Z</dcterms:modified>
</cp:coreProperties>
</file>

<file path=docProps/thumbnail.jpeg>
</file>