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56" r:id="rId2"/>
    <p:sldId id="27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82" r:id="rId15"/>
    <p:sldId id="270" r:id="rId16"/>
    <p:sldId id="271" r:id="rId17"/>
    <p:sldId id="283" r:id="rId18"/>
    <p:sldId id="272" r:id="rId19"/>
    <p:sldId id="275" r:id="rId20"/>
    <p:sldId id="276" r:id="rId21"/>
    <p:sldId id="278" r:id="rId22"/>
    <p:sldId id="279" r:id="rId23"/>
    <p:sldId id="280" r:id="rId24"/>
    <p:sldId id="281" r:id="rId25"/>
    <p:sldId id="27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3300"/>
    <a:srgbClr val="CA0614"/>
    <a:srgbClr val="BA060A"/>
    <a:srgbClr val="000099"/>
    <a:srgbClr val="FF0000"/>
    <a:srgbClr val="CC6600"/>
    <a:srgbClr val="FF9900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BEBE1-D572-4F6E-9CE6-CCC3B3A17363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92FF11-A9D3-4D84-80BC-374709F25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566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2FF11-A9D3-4D84-80BC-374709F2598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840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2FF11-A9D3-4D84-80BC-374709F2598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122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2FF11-A9D3-4D84-80BC-374709F2598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431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2FF11-A9D3-4D84-80BC-374709F2598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374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2FF11-A9D3-4D84-80BC-374709F2598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121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2FF11-A9D3-4D84-80BC-374709F2598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469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2FF11-A9D3-4D84-80BC-374709F2598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46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859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589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76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568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271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932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1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949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27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129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52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169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851648" cy="1296144"/>
          </a:xfrm>
          <a:ln>
            <a:noFill/>
          </a:ln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МУНИЦИПАЛЬНОЕ БЮДЖЕТНОЕ ДОШКОЛЬНОЕ 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ОБРАЗОВАТЕЛЬНОЕ УЧРЕЖДЕНИЕ </a:t>
            </a:r>
            <a:r>
              <a:rPr lang="ru-RU" sz="2000" smtClean="0">
                <a:solidFill>
                  <a:srgbClr val="FF0000"/>
                </a:solidFill>
              </a:rPr>
              <a:t/>
            </a:r>
            <a:br>
              <a:rPr lang="ru-RU" sz="2000" smtClean="0">
                <a:solidFill>
                  <a:srgbClr val="FF0000"/>
                </a:solidFill>
              </a:rPr>
            </a:br>
            <a:r>
              <a:rPr lang="ru-RU" sz="2000" smtClean="0">
                <a:solidFill>
                  <a:srgbClr val="FF0000"/>
                </a:solidFill>
              </a:rPr>
              <a:t>«ШУМЯЧСКИЙ </a:t>
            </a:r>
            <a:r>
              <a:rPr lang="ru-RU" sz="2000" dirty="0" smtClean="0">
                <a:solidFill>
                  <a:srgbClr val="FF0000"/>
                </a:solidFill>
              </a:rPr>
              <a:t>ЦЕНТР РАЗВИТИЯ РЕБЁНКА –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ДЕТСКИЙ САД «СОЛНЫШКО»</a:t>
            </a:r>
            <a:r>
              <a:rPr lang="ru-RU" sz="1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1628800"/>
            <a:ext cx="5256584" cy="367240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Самуил </a:t>
            </a:r>
          </a:p>
          <a:p>
            <a:pPr algn="ctr"/>
            <a:r>
              <a:rPr lang="ru-RU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Яковлевич</a:t>
            </a:r>
          </a:p>
          <a:p>
            <a:pPr algn="ctr"/>
            <a:r>
              <a:rPr lang="ru-RU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Маршак</a:t>
            </a:r>
          </a:p>
          <a:p>
            <a:pPr algn="ctr"/>
            <a:endParaRPr lang="ru-RU" sz="1400" b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(1887– 1964)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58407" y="5984749"/>
            <a:ext cx="5643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BA060A"/>
                </a:solidFill>
              </a:rPr>
              <a:t>Учитель-логопед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 err="1" smtClean="0">
                <a:solidFill>
                  <a:srgbClr val="BA060A"/>
                </a:solidFill>
              </a:rPr>
              <a:t>Старшинина</a:t>
            </a:r>
            <a:r>
              <a:rPr lang="ru-RU" sz="2000" b="1" i="1" dirty="0" smtClean="0">
                <a:solidFill>
                  <a:srgbClr val="BA060A"/>
                </a:solidFill>
              </a:rPr>
              <a:t> Л.Л.</a:t>
            </a:r>
          </a:p>
        </p:txBody>
      </p:sp>
      <p:pic>
        <p:nvPicPr>
          <p:cNvPr id="8" name="Рисунок 7" descr="https://stihi.ru/pics/2020/04/10/667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360039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4294967295"/>
          </p:nvPr>
        </p:nvSpPr>
        <p:spPr>
          <a:xfrm>
            <a:off x="1187624" y="115888"/>
            <a:ext cx="5213176" cy="693737"/>
          </a:xfrm>
        </p:spPr>
        <p:txBody>
          <a:bodyPr>
            <a:normAutofit fontScale="77500" lnSpcReduction="20000"/>
          </a:bodyPr>
          <a:lstStyle/>
          <a:p>
            <a:pPr marL="45720" indent="0" algn="ctr"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Franklin Gothic Demi Cond" pitchFamily="34" charset="0"/>
                <a:cs typeface="Times New Roman" pitchFamily="18" charset="0"/>
              </a:rPr>
              <a:t>                            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Стихи С.Я. Маршака </a:t>
            </a:r>
            <a:endParaRPr lang="ru-RU" sz="3200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ru0.anyfad.com/items/2019/11/7a3a6712-s-marshak-myach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980728"/>
            <a:ext cx="554461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3" y="138546"/>
            <a:ext cx="5616623" cy="775854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CC3300"/>
                </a:solidFill>
                <a:latin typeface="Franklin Gothic Demi Cond" pitchFamily="34" charset="0"/>
                <a:cs typeface="Times New Roman" pitchFamily="18" charset="0"/>
              </a:rPr>
              <a:t>«Кузнец» </a:t>
            </a:r>
            <a:endParaRPr lang="ru-RU" sz="3200" dirty="0">
              <a:solidFill>
                <a:srgbClr val="CC3300"/>
              </a:solidFill>
            </a:endParaRPr>
          </a:p>
        </p:txBody>
      </p:sp>
      <p:pic>
        <p:nvPicPr>
          <p:cNvPr id="5" name="Рисунок 4" descr="https://grammarian.ru/textbook/abc/abc.files/image4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69674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368495" cy="1080655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030A0"/>
                </a:solidFill>
                <a:latin typeface="Franklin Gothic Demi Cond" pitchFamily="34" charset="0"/>
                <a:cs typeface="Times New Roman" pitchFamily="18" charset="0"/>
              </a:rPr>
              <a:t>Из английских народных песенок 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http://ourkidsfamily.ru/uploads/posts/2013-04/1367167884_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648072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73"/>
            <a:ext cx="8229600" cy="1038944"/>
          </a:xfrm>
          <a:noFill/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0033CC"/>
                </a:solidFill>
              </a:rPr>
              <a:t>Стихи Маршака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5" name="Рисунок 4" descr="http://rusbuk.ru/uploads/books/316146/eb1c0577e8e84f455b6534ed1bb1025e0c46fdecMi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340768"/>
            <a:ext cx="496855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33CC"/>
                </a:solidFill>
              </a:rPr>
              <a:t>Стихи Маршака</a:t>
            </a:r>
            <a:endParaRPr lang="ru-RU" sz="3200" dirty="0"/>
          </a:p>
        </p:txBody>
      </p:sp>
      <p:pic>
        <p:nvPicPr>
          <p:cNvPr id="5" name="Рисунок 4" descr="https://lh4.googleusercontent.com/-YOchp4x8tcs/VPXbieFWXwI/AAAAAAAAOCo/7lka0RwQNgY/w626-h822-no/2015-03-03%2B18-55-31%2B%D0%A1%D0%BA%D1%80%D0%B8%D0%BD%D1%88%D0%BE%D1%82%2B%D1%8D%D0%BA%D1%80%D0%B0%D0%BD%D0%B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268760"/>
            <a:ext cx="5544616" cy="518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002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5660456" cy="57606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Constantia" panose="02030602050306030303" pitchFamily="18" charset="0"/>
                <a:cs typeface="Times New Roman" pitchFamily="18" charset="0"/>
              </a:rPr>
              <a:t>Стихи Маршака</a:t>
            </a:r>
            <a:endParaRPr lang="ru-RU" sz="3600" b="1" dirty="0">
              <a:solidFill>
                <a:srgbClr val="7030A0"/>
              </a:solidFill>
              <a:latin typeface="Constantia" panose="02030602050306030303" pitchFamily="18" charset="0"/>
            </a:endParaRPr>
          </a:p>
        </p:txBody>
      </p:sp>
      <p:pic>
        <p:nvPicPr>
          <p:cNvPr id="7" name="Рисунок 6" descr="https://i.pinimg.com/originals/50/64/cf/5064cfeb0e66c2327cfb8abe1ba6dc8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3223" y="1268760"/>
            <a:ext cx="604867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3" y="188641"/>
            <a:ext cx="6120680" cy="6480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CC3300"/>
                </a:solidFill>
              </a:rPr>
              <a:t>«Перчатки»</a:t>
            </a:r>
            <a:endParaRPr lang="ru-RU" sz="3200" b="1" dirty="0">
              <a:solidFill>
                <a:srgbClr val="CC3300"/>
              </a:solidFill>
            </a:endParaRPr>
          </a:p>
        </p:txBody>
      </p:sp>
      <p:pic>
        <p:nvPicPr>
          <p:cNvPr id="8" name="Рисунок 7" descr="https://ds05.infourok.ru/uploads/ex/0222/00142661-7030c294/hello_html_37a3b10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777686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ds03.infourok.ru/uploads/ex/0e11/00044048-c91f17ab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0008"/>
            <a:ext cx="8856984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8254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8803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Из какого произведения отрывок?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35283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Bahnschrift SemiBold" panose="020B0502040204020203" pitchFamily="34" charset="0"/>
              </a:rPr>
              <a:t>Пела ночью мышка в норке: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Bahnschrift SemiBold" panose="020B0502040204020203" pitchFamily="34" charset="0"/>
              </a:rPr>
              <a:t>Спи, мышонок, замолчи!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Bahnschrift SemiBold" panose="020B0502040204020203" pitchFamily="34" charset="0"/>
              </a:rPr>
              <a:t>Дам  тебе я хлебной корки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Bahnschrift SemiBold" panose="020B0502040204020203" pitchFamily="34" charset="0"/>
              </a:rPr>
              <a:t>И огарочек свечи…</a:t>
            </a:r>
          </a:p>
          <a:p>
            <a:pPr>
              <a:buFontTx/>
              <a:buChar char="-"/>
            </a:pPr>
            <a:endParaRPr lang="ru-RU" sz="1800" dirty="0" smtClean="0"/>
          </a:p>
        </p:txBody>
      </p:sp>
      <p:pic>
        <p:nvPicPr>
          <p:cNvPr id="9" name="Содержимое 8" descr="https://chitatel.by/storage/thumbs/58/h1001_w1001_58b2535597e9953514c623a90b59119f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96752"/>
            <a:ext cx="453650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  <a:effectLst/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accent2"/>
                </a:solidFill>
                <a:latin typeface="Franklin Gothic Demi" panose="020B0703020102020204" pitchFamily="34" charset="0"/>
              </a:rPr>
              <a:t>        </a:t>
            </a:r>
            <a:r>
              <a:rPr lang="ru-RU" sz="2700" dirty="0" smtClean="0">
                <a:solidFill>
                  <a:srgbClr val="0033CC"/>
                </a:solidFill>
                <a:latin typeface="Franklin Gothic Demi" panose="020B0703020102020204" pitchFamily="34" charset="0"/>
              </a:rPr>
              <a:t>Из какого произведения отрывок?</a:t>
            </a:r>
            <a:endParaRPr lang="ru-RU" sz="2700" dirty="0">
              <a:solidFill>
                <a:srgbClr val="0033CC"/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33123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Bahnschrift Light" panose="020B0502040204020203" pitchFamily="34" charset="0"/>
              </a:rPr>
              <a:t>Вместо шапки на ходу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Bahnschrift Light" panose="020B0502040204020203" pitchFamily="34" charset="0"/>
              </a:rPr>
              <a:t>Он надел сковороду.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Bahnschrift Light" panose="020B0502040204020203" pitchFamily="34" charset="0"/>
              </a:rPr>
              <a:t>Вместо варежек перчатки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Bahnschrift Light" panose="020B0502040204020203" pitchFamily="34" charset="0"/>
              </a:rPr>
              <a:t>Натянул себе на пятки…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10" name="Объект 9" descr="http://www.combook.ru/imgrab/0065/9785171202224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340768"/>
            <a:ext cx="468052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454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-marshak.ru/books/p/p05/p05_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107054"/>
            <a:ext cx="2736304" cy="239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Узнай героев произведений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 descr="https://avatars.mds.yandex.net/get-zen_doc/248942/pub_5a4005a3168a91e739b7486d_5a400638a815f13979655e38/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295232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s05.infourok.ru/uploads/ex/1273/00101802-19a8fb4c/1/hello_html_2d17af0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8130" y="1107054"/>
            <a:ext cx="2736304" cy="239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xn----7sbajpo4dno5byc.xn--p1ai/media/events/aa07c49ed990405796ded2c936b214d5.102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77072"/>
            <a:ext cx="381642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0-tub-ru.yandex.net/i?id=3977d93b138b6a8fecc1a7d25ee73689&amp;n=13&amp;exp=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144086"/>
            <a:ext cx="3635896" cy="221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365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36004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ahnschrift SemiBold" panose="020B0502040204020203" pitchFamily="34" charset="0"/>
              </a:rPr>
              <a:t>Из какого произведения строчки?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07504" y="1628800"/>
            <a:ext cx="302433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Тили  - бом!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Тили – бом!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99"/>
                </a:solidFill>
              </a:rPr>
              <a:t>Загорелся кошкин дом!</a:t>
            </a:r>
            <a:endParaRPr lang="ru-RU" sz="2000" b="1" dirty="0">
              <a:solidFill>
                <a:srgbClr val="000099"/>
              </a:solidFill>
            </a:endParaRPr>
          </a:p>
        </p:txBody>
      </p:sp>
      <p:pic>
        <p:nvPicPr>
          <p:cNvPr id="6" name="Содержимое 5" descr="https://im0-tub-ru.yandex.net/i?id=ef8f1fa481d20817630c641a7ea2ebcc&amp;n=13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980728"/>
            <a:ext cx="496855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09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Загадки и отгадки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29523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Шумит он в поле и в саду,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А в дом не попадёт.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И никуда я не иду,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Покуда он идёт.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 descr="https://knijka-skazok.ru/sites/default/files/skazki2-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196752"/>
            <a:ext cx="561662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670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BA060A"/>
                </a:solidFill>
              </a:rPr>
              <a:t>Загадки и отгадки</a:t>
            </a:r>
            <a:endParaRPr lang="ru-RU" sz="2800" b="1" dirty="0">
              <a:solidFill>
                <a:srgbClr val="BA060A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53062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Что такое перед нами: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Две оглобли за ушами,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На глазах по колесу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И седёлка на носу?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 descr="https://polaroid1.ru/image/cache/data/products/PLD-K003-6PW-46-13-1200x80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340768"/>
            <a:ext cx="5770562" cy="464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573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Загадки и отгадки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274664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0033CC"/>
                </a:solidFill>
              </a:rPr>
              <a:t>Бьют его рукой и палкой,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CC"/>
                </a:solidFill>
              </a:rPr>
              <a:t>Никому его не жалко.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CC"/>
                </a:solidFill>
              </a:rPr>
              <a:t>А за что беднягу бьют?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33CC"/>
                </a:solidFill>
              </a:rPr>
              <a:t>А за то, что он надут</a:t>
            </a:r>
            <a:endParaRPr lang="ru-RU" sz="1800" b="1" dirty="0">
              <a:solidFill>
                <a:srgbClr val="0033CC"/>
              </a:solidFill>
            </a:endParaRPr>
          </a:p>
        </p:txBody>
      </p:sp>
      <p:pic>
        <p:nvPicPr>
          <p:cNvPr id="5" name="Объект 4" descr="https://sc01.alicdn.com/kf/HTB1kFUECL9TBuNjy1zbq6xpepXaj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340768"/>
            <a:ext cx="5184576" cy="4785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8690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Bahnschrift SemiBold" panose="020B0502040204020203" pitchFamily="34" charset="0"/>
              </a:rPr>
              <a:t>С.Я. Маршак и герои его книг</a:t>
            </a:r>
            <a:endParaRPr lang="ru-RU" sz="2400" b="1" dirty="0">
              <a:solidFill>
                <a:srgbClr val="7030A0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5" name="Рисунок 4" descr="https://ds05.infourok.ru/uploads/ex/068e/0009ca8d-255c8c9a/hello_html_m2364d41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588" y="1124744"/>
            <a:ext cx="8568952" cy="532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54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700808"/>
            <a:ext cx="6512511" cy="252028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rgbClr val="0033CC"/>
                </a:solidFill>
                <a:latin typeface="Georgia" panose="02040502050405020303" pitchFamily="18" charset="0"/>
              </a:rPr>
              <a:t>Спасибо за</a:t>
            </a:r>
            <a:br>
              <a:rPr lang="ru-RU" sz="6000" dirty="0" smtClean="0">
                <a:solidFill>
                  <a:srgbClr val="0033CC"/>
                </a:solidFill>
                <a:latin typeface="Georgia" panose="02040502050405020303" pitchFamily="18" charset="0"/>
              </a:rPr>
            </a:br>
            <a:r>
              <a:rPr lang="ru-RU" sz="6000" dirty="0" smtClean="0">
                <a:solidFill>
                  <a:srgbClr val="0033CC"/>
                </a:solidFill>
                <a:latin typeface="Georgia" panose="02040502050405020303" pitchFamily="18" charset="0"/>
              </a:rPr>
              <a:t>участие и внимание!</a:t>
            </a:r>
            <a:endParaRPr lang="ru-RU" sz="6000" dirty="0">
              <a:solidFill>
                <a:srgbClr val="0033CC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40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00808" y="116632"/>
            <a:ext cx="7128792" cy="523220"/>
          </a:xfrm>
          <a:prstGeom prst="rect">
            <a:avLst/>
          </a:prstGeom>
          <a:gradFill>
            <a:gsLst>
              <a:gs pos="0">
                <a:srgbClr val="FFFFCC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Franklin Gothic Demi Cond" pitchFamily="34" charset="0"/>
              </a:rPr>
              <a:t>Портрет С.Я. Маршака</a:t>
            </a:r>
            <a:endParaRPr lang="ru-RU" sz="2800" dirty="0">
              <a:solidFill>
                <a:srgbClr val="000099"/>
              </a:solidFill>
            </a:endParaRPr>
          </a:p>
        </p:txBody>
      </p:sp>
      <p:pic>
        <p:nvPicPr>
          <p:cNvPr id="6" name="Рисунок 5" descr="http://in-reutov.ru/upload/gallery/309/14809_bea62b48b9f4caca557a36e8f04ac21e9d3cd31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0808" y="1268760"/>
            <a:ext cx="734481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fs03.metod-kopilka.ru/images/doc/59/60466/img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80919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62536" y="56311"/>
            <a:ext cx="8229600" cy="584775"/>
          </a:xfrm>
          <a:prstGeom prst="rect">
            <a:avLst/>
          </a:prstGeom>
          <a:gradFill>
            <a:gsLst>
              <a:gs pos="0">
                <a:srgbClr val="FFFFCC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CA0614"/>
                </a:solidFill>
                <a:latin typeface="Franklin Gothic Demi Cond" pitchFamily="34" charset="0"/>
              </a:rPr>
              <a:t>Книги С.Я. Маршака</a:t>
            </a:r>
            <a:endParaRPr lang="ru-RU" sz="3200" dirty="0">
              <a:solidFill>
                <a:srgbClr val="CA0614"/>
              </a:solidFill>
            </a:endParaRPr>
          </a:p>
        </p:txBody>
      </p:sp>
      <p:pic>
        <p:nvPicPr>
          <p:cNvPr id="5" name="Рисунок 4" descr="https://fsd.kopilkaurokov.ru/uploads/user_file_57a1f63fae4a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424935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/>
          </p:cNvSpPr>
          <p:nvPr/>
        </p:nvSpPr>
        <p:spPr>
          <a:xfrm>
            <a:off x="539552" y="188640"/>
            <a:ext cx="8352928" cy="477054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8100000" scaled="1"/>
            <a:tileRect/>
          </a:gradFill>
        </p:spPr>
        <p:txBody>
          <a:bodyPr vert="horz" wrap="square" lIns="0" rIns="0" bIns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solidFill>
                  <a:srgbClr val="0000FF"/>
                </a:solidFill>
                <a:latin typeface="Franklin Gothic Demi Cond" pitchFamily="34" charset="0"/>
                <a:ea typeface="+mj-ea"/>
                <a:cs typeface="+mj-cs"/>
              </a:rPr>
              <a:t>Книги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Franklin Gothic Demi Cond" pitchFamily="34" charset="0"/>
                <a:ea typeface="+mj-ea"/>
                <a:cs typeface="+mj-cs"/>
              </a:rPr>
              <a:t> С.Я. Маршака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Рисунок 15" descr="https://ws.bambook.com/book1/images/fo_8bfc70404d58c1c2257859760c0dfb8d_9785171135744_Bagazh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0728"/>
            <a:ext cx="2043666" cy="226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s://forkids.newbookshop.ru/pictures/100556658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980728"/>
            <a:ext cx="2266950" cy="228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s://2.bp.blogspot.com/-MqcL_2PV314/W93uBTeqreI/AAAAAAABPTg/QSz6ejy7DTwTCK6VlaldARimjmyY3nZsgCEwYBhgL/s1600/247018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980728"/>
            <a:ext cx="216024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s://i.pinimg.com/originals/50/64/cf/5064cfeb0e66c2327cfb8abe1ba6dc8f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717032"/>
            <a:ext cx="2520280" cy="243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chkalov.blogs.donlib.ru/wp-content/uploads/sites/32/2020/10/pudel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861048"/>
            <a:ext cx="237626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s://ru0.anyfad.com/items/2019/11/7a3a6712-s-marshak-myach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3789040"/>
            <a:ext cx="2277582" cy="236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467544" y="71438"/>
            <a:ext cx="8136904" cy="600075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8100000" scaled="1"/>
            <a:tileRect/>
          </a:gradFill>
        </p:spPr>
        <p:txBody>
          <a:bodyPr vert="horz" wrap="square" lIns="0" rIns="0" bIns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0033CC"/>
                </a:solidFill>
              </a:rPr>
              <a:t>Стихи С.Я. Маршака</a:t>
            </a:r>
            <a:endParaRPr kumimoji="0" lang="ru-RU" sz="3600" b="1" i="0" u="none" strike="noStrike" kern="1200" cap="none" spc="0" normalizeH="0" baseline="0" noProof="0" dirty="0">
              <a:solidFill>
                <a:srgbClr val="0033CC"/>
              </a:solidFill>
              <a:effectLst/>
              <a:uLnTx/>
              <a:uFillTx/>
            </a:endParaRPr>
          </a:p>
        </p:txBody>
      </p:sp>
      <p:pic>
        <p:nvPicPr>
          <p:cNvPr id="7" name="Рисунок 6" descr="https://cdn1.ozone.ru/multimedia/10154896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052736"/>
            <a:ext cx="698477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 rot="981491">
            <a:off x="7476070" y="4983310"/>
            <a:ext cx="15121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Franklin Gothic Demi Cond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914400" y="179388"/>
            <a:ext cx="7834064" cy="652462"/>
          </a:xfrm>
          <a:effectLst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«Сосчитай по пальцам»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sungir.ru/wp-content/gallery/marshak/dlya_malenkih/0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748883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78328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Franklin Gothic Book" panose="020B0503020102020204" pitchFamily="34" charset="0"/>
                <a:cs typeface="Times New Roman" pitchFamily="18" charset="0"/>
              </a:rPr>
              <a:t>«Ёжик» </a:t>
            </a:r>
            <a:endParaRPr lang="ru-RU" b="1" dirty="0">
              <a:solidFill>
                <a:srgbClr val="7030A0"/>
              </a:solidFill>
              <a:latin typeface="Franklin Gothic Book" panose="020B0503020102020204" pitchFamily="34" charset="0"/>
              <a:cs typeface="Times New Roman" pitchFamily="18" charset="0"/>
            </a:endParaRPr>
          </a:p>
        </p:txBody>
      </p:sp>
      <p:pic>
        <p:nvPicPr>
          <p:cNvPr id="7" name="Рисунок 6" descr="http://static.ozone.ru/multimedia/books_covers/10114249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268760"/>
            <a:ext cx="568863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</TotalTime>
  <Words>220</Words>
  <Application>Microsoft Office PowerPoint</Application>
  <PresentationFormat>Экран (4:3)</PresentationFormat>
  <Paragraphs>60</Paragraphs>
  <Slides>25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9" baseType="lpstr">
      <vt:lpstr>Arial</vt:lpstr>
      <vt:lpstr>Arial Black</vt:lpstr>
      <vt:lpstr>Arial Unicode MS</vt:lpstr>
      <vt:lpstr>Bahnschrift Light</vt:lpstr>
      <vt:lpstr>Bahnschrift SemiBold</vt:lpstr>
      <vt:lpstr>Bookman Old Style</vt:lpstr>
      <vt:lpstr>Calibri</vt:lpstr>
      <vt:lpstr>Constantia</vt:lpstr>
      <vt:lpstr>Franklin Gothic Book</vt:lpstr>
      <vt:lpstr>Franklin Gothic Demi</vt:lpstr>
      <vt:lpstr>Franklin Gothic Demi Cond</vt:lpstr>
      <vt:lpstr>Georgia</vt:lpstr>
      <vt:lpstr>Times New Roman</vt:lpstr>
      <vt:lpstr>Тема Office</vt:lpstr>
      <vt:lpstr>МУНИЦИПАЛЬНОЕ БЮДЖЕТНОЕ ДОШКОЛЬНОЕ  ОБРАЗОВАТЕЛЬНОЕ УЧРЕЖДЕНИЕ  «ШУМЯЧСКИЙ ЦЕНТР РАЗВИТИЯ РЕБЁНКА – ДЕТСКИЙ САД «СОЛНЫШКО» </vt:lpstr>
      <vt:lpstr>Узнай героев произведений</vt:lpstr>
      <vt:lpstr>  </vt:lpstr>
      <vt:lpstr>Презентация PowerPoint</vt:lpstr>
      <vt:lpstr>Книги С.Я. Маршака</vt:lpstr>
      <vt:lpstr>Презентация PowerPoint</vt:lpstr>
      <vt:lpstr>Стихи С.Я. Маршака</vt:lpstr>
      <vt:lpstr>«Сосчитай по пальцам»</vt:lpstr>
      <vt:lpstr>«Ёжик» </vt:lpstr>
      <vt:lpstr>Презентация PowerPoint</vt:lpstr>
      <vt:lpstr>«Кузнец» </vt:lpstr>
      <vt:lpstr>Из английских народных песенок </vt:lpstr>
      <vt:lpstr>Стихи Маршака</vt:lpstr>
      <vt:lpstr>Стихи Маршака</vt:lpstr>
      <vt:lpstr>Стихи Маршака</vt:lpstr>
      <vt:lpstr>«Перчатки»</vt:lpstr>
      <vt:lpstr>Презентация PowerPoint</vt:lpstr>
      <vt:lpstr>Из какого произведения отрывок?</vt:lpstr>
      <vt:lpstr>        Из какого произведения отрывок?</vt:lpstr>
      <vt:lpstr>Из какого произведения строчки?</vt:lpstr>
      <vt:lpstr>Загадки и отгадки</vt:lpstr>
      <vt:lpstr>Загадки и отгадки</vt:lpstr>
      <vt:lpstr>Загадки и отгадки</vt:lpstr>
      <vt:lpstr>С.Я. Маршак и герои его книг</vt:lpstr>
      <vt:lpstr>Спасибо за участие и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 ОБРАЗОВАТЕЛЬНОЕ УЧРЕЖДЕНИЕ  ШУМЯЧСКИЙ ЦЕНТР РАЗВИТИЯ РЕБЁНКА – ДЕТСКИЙ САД «СОЛНЫШКО»</dc:title>
  <dc:creator>Заведующий</dc:creator>
  <cp:lastModifiedBy>User</cp:lastModifiedBy>
  <cp:revision>72</cp:revision>
  <dcterms:created xsi:type="dcterms:W3CDTF">2016-02-24T05:39:46Z</dcterms:created>
  <dcterms:modified xsi:type="dcterms:W3CDTF">2025-02-03T07:15:51Z</dcterms:modified>
</cp:coreProperties>
</file>