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72" r:id="rId7"/>
    <p:sldId id="264" r:id="rId8"/>
    <p:sldId id="266" r:id="rId9"/>
    <p:sldId id="265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504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9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3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717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688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327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900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065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29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7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0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6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35D03-FCBC-4954-8EF4-CE20CC6956B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2C3D4-EC8C-459A-902C-30B7783C4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9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1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010600"/>
              </p:ext>
            </p:extLst>
          </p:nvPr>
        </p:nvGraphicFramePr>
        <p:xfrm>
          <a:off x="395536" y="0"/>
          <a:ext cx="8352927" cy="6769642"/>
        </p:xfrm>
        <a:graphic>
          <a:graphicData uri="http://schemas.openxmlformats.org/drawingml/2006/table">
            <a:tbl>
              <a:tblPr firstRow="1" firstCol="1" bandRow="1"/>
              <a:tblGrid>
                <a:gridCol w="2784309"/>
                <a:gridCol w="2784309"/>
                <a:gridCol w="2784309"/>
              </a:tblGrid>
              <a:tr h="19508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БРАКИ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Единиц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1000 человек населения </a:t>
                      </a:r>
                      <a:r>
                        <a:rPr lang="ru-RU" sz="14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1222971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1499581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1319227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1464579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1319928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1075219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897327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1001589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1019762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1091778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979667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1066366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1113562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1262500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1179007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1199446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1215066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1316011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1213598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1225501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 </a:t>
                      </a:r>
                      <a:r>
                        <a:rPr lang="ru-RU" sz="14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1225985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1161068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985836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1049735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893039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69" marR="42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26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138521"/>
              </p:ext>
            </p:extLst>
          </p:nvPr>
        </p:nvGraphicFramePr>
        <p:xfrm>
          <a:off x="395536" y="116632"/>
          <a:ext cx="7848872" cy="6445827"/>
        </p:xfrm>
        <a:graphic>
          <a:graphicData uri="http://schemas.openxmlformats.org/drawingml/2006/table">
            <a:tbl>
              <a:tblPr firstRow="1" firstCol="1" bandRow="1"/>
              <a:tblGrid>
                <a:gridCol w="2616035"/>
                <a:gridCol w="2617566"/>
                <a:gridCol w="2615271"/>
              </a:tblGrid>
              <a:tr h="22269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РАЗВОДЫ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2471" marR="4247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2471" marR="4247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2471" marR="4247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Единиц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1000 человек населения </a:t>
                      </a:r>
                      <a:r>
                        <a:rPr lang="ru-RU" sz="12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1950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49378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1960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184398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1970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396589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1980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580720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559918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665904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627703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763493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853647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798824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635835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604942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640837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685910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703412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699430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639321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669376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644101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667971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 </a:t>
                      </a:r>
                      <a:r>
                        <a:rPr lang="ru-RU" sz="12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693730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611646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608336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611436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583942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71" marR="424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15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" y="865823"/>
            <a:ext cx="9107170" cy="5126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26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208912" cy="5785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Будущее нации зависит не от числа автомобилей, а от числа детских колясок. (</a:t>
            </a:r>
            <a:r>
              <a:rPr lang="ru-RU" sz="3600" dirty="0" err="1" smtClean="0">
                <a:effectLst/>
                <a:latin typeface="Times New Roman"/>
                <a:ea typeface="Calibri"/>
                <a:cs typeface="Times New Roman"/>
              </a:rPr>
              <a:t>Урхо</a:t>
            </a: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dirty="0" err="1" smtClean="0">
                <a:effectLst/>
                <a:latin typeface="Times New Roman"/>
                <a:ea typeface="Calibri"/>
                <a:cs typeface="Times New Roman"/>
              </a:rPr>
              <a:t>Кекконен</a:t>
            </a: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) 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Если бы люди могли выбирать, где им рождаться, некоторые страны совершенно бы обезлюдели. (Эрик </a:t>
            </a:r>
            <a:r>
              <a:rPr lang="ru-RU" sz="3600" dirty="0" err="1" smtClean="0">
                <a:effectLst/>
                <a:latin typeface="Times New Roman"/>
                <a:ea typeface="Calibri"/>
                <a:cs typeface="Times New Roman"/>
              </a:rPr>
              <a:t>Линклатер</a:t>
            </a: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). 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"/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Если вы не думаете о будущем, у вас его не будет».  (Дж. Голсуорси).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96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4" r="392"/>
          <a:stretch>
            <a:fillRect/>
          </a:stretch>
        </p:blipFill>
        <p:spPr bwMode="auto">
          <a:xfrm>
            <a:off x="0" y="0"/>
            <a:ext cx="92478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0" y="4759095"/>
            <a:ext cx="87129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Arial Black" panose="020B0A04020102020204" pitchFamily="34" charset="0"/>
              </a:rPr>
              <a:t>Демографическая ситуация</a:t>
            </a:r>
          </a:p>
          <a:p>
            <a:pPr algn="ctr"/>
            <a:r>
              <a:rPr lang="ru-RU" sz="4400" dirty="0" smtClean="0">
                <a:latin typeface="Arial Black" panose="020B0A04020102020204" pitchFamily="34" charset="0"/>
              </a:rPr>
              <a:t> в современной России</a:t>
            </a:r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2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err="1" smtClean="0">
                <a:effectLst/>
                <a:latin typeface="Times New Roman"/>
                <a:ea typeface="Calibri"/>
              </a:rPr>
              <a:t>Демогра́фия</a:t>
            </a:r>
            <a:r>
              <a:rPr lang="ru-RU" sz="3600" b="1" dirty="0" smtClean="0">
                <a:effectLst/>
                <a:latin typeface="Times New Roman"/>
                <a:ea typeface="Calibri"/>
              </a:rPr>
              <a:t> — наука о закономерностях воспроизводства населения, о зависимости его характера от социально-экономических и природных условий, миграции, изучающая численность, территориальное размещение и состав населения, их изменения, причины и следствия этих изменений и дающая рекомендации по их улучшению.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3253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913346"/>
              </p:ext>
            </p:extLst>
          </p:nvPr>
        </p:nvGraphicFramePr>
        <p:xfrm>
          <a:off x="26492" y="-14246"/>
          <a:ext cx="9117507" cy="7209855"/>
        </p:xfrm>
        <a:graphic>
          <a:graphicData uri="http://schemas.openxmlformats.org/drawingml/2006/table">
            <a:tbl>
              <a:tblPr firstRow="1" firstCol="1" bandRow="1"/>
              <a:tblGrid>
                <a:gridCol w="2570462"/>
                <a:gridCol w="1447277"/>
                <a:gridCol w="1274942"/>
                <a:gridCol w="1274942"/>
                <a:gridCol w="1274942"/>
                <a:gridCol w="1274942"/>
              </a:tblGrid>
              <a:tr h="15270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НАСЕЛЕНИЯ </a:t>
                      </a: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70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том числе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общей численности населения, процентов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1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население,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4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млн.человек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городское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сельское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городское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сельское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147,7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148,3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148,3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145,2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106,4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145,0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144,3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09"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808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 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Данные приведены: 2002 г. - по переписи на 9 октября, 2010 - по переписи на 14 октября, за остальные годы - оценка на 1 января соответствующего года. Данные на 1 января 2004-2009 гг. пересчитаны с учётом итогов Всероссийской переписи населения 2010 года.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Cведения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за 2015 г. и последующие годы приведены с учетом численности населения Республики Крым и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г.Севастополя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453" marR="37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230"/>
              </p:ext>
            </p:extLst>
          </p:nvPr>
        </p:nvGraphicFramePr>
        <p:xfrm>
          <a:off x="251509" y="260645"/>
          <a:ext cx="8712978" cy="6192692"/>
        </p:xfrm>
        <a:graphic>
          <a:graphicData uri="http://schemas.openxmlformats.org/drawingml/2006/table">
            <a:tbl>
              <a:tblPr firstRow="1" firstCol="1" bandRow="1"/>
              <a:tblGrid>
                <a:gridCol w="968481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54800"/>
                <a:gridCol w="467697"/>
              </a:tblGrid>
              <a:tr h="163828"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2009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2019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 население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145167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144134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143801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143236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142863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142748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142737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142857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142865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143056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143347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143667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146267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146545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146804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146880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146781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  в том числе в возрасте,  лет: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0-4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6399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6660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6916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7066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7234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7433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7671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7968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8051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8380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8687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8899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9512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9582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9347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9032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5-9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6941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6762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6583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6511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6503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6638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6783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7091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7117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7261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7441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7662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8004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8218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8873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9085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10-14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10406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9314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8604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7940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7458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7056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6891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6610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6601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6567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6689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6823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7126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7254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7408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7598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7825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15-19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12801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12544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12212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11852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11244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10485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9650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8389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8237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7631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7152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6956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6829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6731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6690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6816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6947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20-24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11466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11870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12081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12098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12298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12457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12389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12169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12122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11599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10849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9971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9293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8445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7828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7336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7114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25-29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10613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10797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10879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11130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11358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11667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11982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12012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12328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12556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12522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12620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12412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11879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11120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10222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30-34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9836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10030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10228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10466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10696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10980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11346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11660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12092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12219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12537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12766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12718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35-39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9665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9427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9485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9705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9885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10172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10211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10459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10614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10884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11098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11194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11425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11735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40-44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12546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12155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11641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10925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10325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9800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9409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9241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9251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9340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9563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9750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10122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10220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10381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10453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10594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45-49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11606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11891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11906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12070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12084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11929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11634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10672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10561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10023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9545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9187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9140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9193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9674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50-54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10071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10447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10576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10738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11272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11483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11509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11560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11436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11184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10957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10356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9835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9372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9021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55-59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5347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6466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7737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8724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9164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9501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9755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10022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10063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10215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10382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10634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10873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11093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11155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11049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10811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60-64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7983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6387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5213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4408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5014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5916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7832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7982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8380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8690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8949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9260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9445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9610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9783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10027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65-69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6345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7021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7567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7699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7572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6687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5565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4002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3913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3896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4453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5269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6428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7263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7637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7937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8179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70 и более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12469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12325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12242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12358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12605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13111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13554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14210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14219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14380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14099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13587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13377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13086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13230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13506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13797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Из общей чиcленности - население в возрасте: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 моложе трудоспособного 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26327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25136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24349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23671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23073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22842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22854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23126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23209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23568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24110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24717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25689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26360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26895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27254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27430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 трудоспособном 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88942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89852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90099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90157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90058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89745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89342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87983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87847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87055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86137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85162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85415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84199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83224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82264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81362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 старше трудоспособного  </a:t>
                      </a:r>
                      <a:r>
                        <a:rPr lang="ru-RU" sz="1000" baseline="30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29778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29346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29353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29408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29732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30161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30541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31714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31809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32433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33100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33788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35163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35986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36685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37362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37989</a:t>
                      </a:r>
                    </a:p>
                  </a:txBody>
                  <a:tcPr marL="48982" marR="48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17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89248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Число женщин РФ на 1000 мужчин по возрастным группам</a:t>
            </a:r>
            <a:endParaRPr lang="ru-RU" sz="1600" dirty="0"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868135"/>
              </p:ext>
            </p:extLst>
          </p:nvPr>
        </p:nvGraphicFramePr>
        <p:xfrm>
          <a:off x="683568" y="599523"/>
          <a:ext cx="7560840" cy="6450176"/>
        </p:xfrm>
        <a:graphic>
          <a:graphicData uri="http://schemas.openxmlformats.org/drawingml/2006/table">
            <a:tbl>
              <a:tblPr firstRow="1" firstCol="1" bandRow="1"/>
              <a:tblGrid>
                <a:gridCol w="4510746"/>
                <a:gridCol w="3050094"/>
              </a:tblGrid>
              <a:tr h="3741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Возраст, лет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2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 год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2B4"/>
                    </a:solidFill>
                  </a:tcPr>
                </a:tc>
              </a:tr>
              <a:tr h="272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2597" marR="525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2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2597" marR="5259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82B4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5-9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10-14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15-19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20-24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25-29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30-34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994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35-39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1027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40-44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45-49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50-54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1158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55-59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1249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85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60-64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1412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9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65-69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1599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7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70+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2377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597" marR="52597" marT="52597" marB="52597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65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640960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Численность населения города </a:t>
            </a:r>
            <a:r>
              <a:rPr lang="ru-RU" sz="2400" b="1" dirty="0" err="1" smtClean="0">
                <a:effectLst/>
                <a:latin typeface="Times New Roman"/>
                <a:ea typeface="Calibri"/>
                <a:cs typeface="Times New Roman"/>
              </a:rPr>
              <a:t>Краснокаменска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Забайкальского края</a:t>
            </a:r>
            <a:endParaRPr lang="ru-RU" sz="2400" dirty="0"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455377"/>
              </p:ext>
            </p:extLst>
          </p:nvPr>
        </p:nvGraphicFramePr>
        <p:xfrm>
          <a:off x="107504" y="1167517"/>
          <a:ext cx="8784978" cy="5456341"/>
        </p:xfrm>
        <a:graphic>
          <a:graphicData uri="http://schemas.openxmlformats.org/drawingml/2006/table">
            <a:tbl>
              <a:tblPr firstRow="1" firstCol="1" bandRow="1"/>
              <a:tblGrid>
                <a:gridCol w="4392489"/>
                <a:gridCol w="4392489"/>
              </a:tblGrid>
              <a:tr h="549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жителей города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56000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55800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55600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55200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55666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55700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55429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55418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54608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53795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53242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52811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52299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51648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27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234795"/>
              </p:ext>
            </p:extLst>
          </p:nvPr>
        </p:nvGraphicFramePr>
        <p:xfrm>
          <a:off x="251520" y="-9"/>
          <a:ext cx="8514700" cy="6741388"/>
        </p:xfrm>
        <a:graphic>
          <a:graphicData uri="http://schemas.openxmlformats.org/drawingml/2006/table">
            <a:tbl>
              <a:tblPr firstRow="1" firstCol="1" bandRow="1"/>
              <a:tblGrid>
                <a:gridCol w="1148920"/>
                <a:gridCol w="1148920"/>
                <a:gridCol w="1266985"/>
                <a:gridCol w="1266985"/>
                <a:gridCol w="1148920"/>
                <a:gridCol w="1266985"/>
                <a:gridCol w="1266985"/>
              </a:tblGrid>
              <a:tr h="41488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РОЖДАЕМОСТЬ, СМЕРТНОСТЬ И ЕСТЕСТВЕННЫЙ ПРИРОСТ НАСЕЛЕНИЯ</a:t>
                      </a:r>
                      <a:b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(*данные за 2018 год - предварительные)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9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Всего, человек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1000 человек населения </a:t>
                      </a:r>
                      <a:r>
                        <a:rPr lang="ru-RU" sz="1400" baseline="300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1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родившихся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умерших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естественный прирост </a:t>
                      </a:r>
                      <a:r>
                        <a:rPr lang="ru-RU" sz="1400" baseline="300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родившихся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умерших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естественный прирост</a:t>
                      </a:r>
                      <a:r>
                        <a:rPr lang="ru-RU" sz="1400" b="1" baseline="300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aseline="300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 население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1988858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1655993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332865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1363806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2203811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-840005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-5,7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1266800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2225332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-958532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-6,6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1311604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2254856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-943252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-6,6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1396967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2332272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-935305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-6,5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1477301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2365826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-888525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-6,2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1502477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2295402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-792925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-5,5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1457376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2303935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-846559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-5,9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1479637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2166703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-687066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-4,8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1610122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2080445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-470323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1713947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2075954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-362007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1761687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2010543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-248856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-1,8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1788948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2028516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-239568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-1,7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1796629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1925720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-129091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-0,9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1902084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1906335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-4251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1895822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1871809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24013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</a:t>
                      </a:r>
                      <a:r>
                        <a:rPr lang="ru-RU" sz="1400" b="1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1942683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1912347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30336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1940579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1908541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32038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1888729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1891015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-2286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-0,01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1690307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1826125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-135818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-0,9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1604344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1828910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-224566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"/>
                        </a:spcBef>
                        <a:spcAft>
                          <a:spcPts val="5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-1,6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4" marR="494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52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280920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Основные причины смертности населения в РФ.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52" y="1196752"/>
            <a:ext cx="870152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9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1165</Words>
  <Application>Microsoft Office PowerPoint</Application>
  <PresentationFormat>Экран (4:3)</PresentationFormat>
  <Paragraphs>917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79141478651</dc:creator>
  <cp:lastModifiedBy>79141478651</cp:lastModifiedBy>
  <cp:revision>14</cp:revision>
  <dcterms:created xsi:type="dcterms:W3CDTF">2020-02-05T10:04:13Z</dcterms:created>
  <dcterms:modified xsi:type="dcterms:W3CDTF">2020-02-18T13:38:28Z</dcterms:modified>
</cp:coreProperties>
</file>